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6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diagrams/data8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9.xml" ContentType="application/vnd.openxmlformats-officedocument.drawingml.diagramData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2.xml" ContentType="application/vnd.openxmlformats-officedocument.drawingml.diagramData+xml"/>
  <Override PartName="/ppt/diagrams/data4.xml" ContentType="application/vnd.openxmlformats-officedocument.drawingml.diagramData+xml"/>
  <Override PartName="/ppt/diagrams/data7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67"/>
  </p:notesMasterIdLst>
  <p:sldIdLst>
    <p:sldId id="256" r:id="rId2"/>
    <p:sldId id="270" r:id="rId3"/>
    <p:sldId id="313" r:id="rId4"/>
    <p:sldId id="309" r:id="rId5"/>
    <p:sldId id="311" r:id="rId6"/>
    <p:sldId id="310" r:id="rId7"/>
    <p:sldId id="315" r:id="rId8"/>
    <p:sldId id="314" r:id="rId9"/>
    <p:sldId id="271" r:id="rId10"/>
    <p:sldId id="273" r:id="rId11"/>
    <p:sldId id="274" r:id="rId12"/>
    <p:sldId id="268" r:id="rId13"/>
    <p:sldId id="275" r:id="rId14"/>
    <p:sldId id="276" r:id="rId15"/>
    <p:sldId id="277" r:id="rId16"/>
    <p:sldId id="280" r:id="rId17"/>
    <p:sldId id="278" r:id="rId18"/>
    <p:sldId id="279" r:id="rId19"/>
    <p:sldId id="281" r:id="rId20"/>
    <p:sldId id="282" r:id="rId21"/>
    <p:sldId id="316" r:id="rId22"/>
    <p:sldId id="284" r:id="rId23"/>
    <p:sldId id="291" r:id="rId24"/>
    <p:sldId id="289" r:id="rId25"/>
    <p:sldId id="292" r:id="rId26"/>
    <p:sldId id="285" r:id="rId27"/>
    <p:sldId id="293" r:id="rId28"/>
    <p:sldId id="296" r:id="rId29"/>
    <p:sldId id="295" r:id="rId30"/>
    <p:sldId id="286" r:id="rId31"/>
    <p:sldId id="287" r:id="rId32"/>
    <p:sldId id="298" r:id="rId33"/>
    <p:sldId id="299" r:id="rId34"/>
    <p:sldId id="300" r:id="rId35"/>
    <p:sldId id="288" r:id="rId36"/>
    <p:sldId id="302" r:id="rId37"/>
    <p:sldId id="303" r:id="rId38"/>
    <p:sldId id="305" r:id="rId39"/>
    <p:sldId id="304" r:id="rId40"/>
    <p:sldId id="306" r:id="rId41"/>
    <p:sldId id="319" r:id="rId42"/>
    <p:sldId id="321" r:id="rId43"/>
    <p:sldId id="322" r:id="rId44"/>
    <p:sldId id="323" r:id="rId45"/>
    <p:sldId id="324" r:id="rId46"/>
    <p:sldId id="325" r:id="rId47"/>
    <p:sldId id="326" r:id="rId48"/>
    <p:sldId id="327" r:id="rId49"/>
    <p:sldId id="328" r:id="rId50"/>
    <p:sldId id="320" r:id="rId51"/>
    <p:sldId id="329" r:id="rId52"/>
    <p:sldId id="340" r:id="rId53"/>
    <p:sldId id="330" r:id="rId54"/>
    <p:sldId id="334" r:id="rId55"/>
    <p:sldId id="335" r:id="rId56"/>
    <p:sldId id="336" r:id="rId57"/>
    <p:sldId id="341" r:id="rId58"/>
    <p:sldId id="342" r:id="rId59"/>
    <p:sldId id="343" r:id="rId60"/>
    <p:sldId id="344" r:id="rId61"/>
    <p:sldId id="345" r:id="rId62"/>
    <p:sldId id="346" r:id="rId63"/>
    <p:sldId id="347" r:id="rId64"/>
    <p:sldId id="317" r:id="rId65"/>
    <p:sldId id="262" r:id="rId66"/>
  </p:sldIdLst>
  <p:sldSz cx="12192000" cy="6858000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7149151E-DCCD-453A-88B8-583A10DD6997}">
          <p14:sldIdLst>
            <p14:sldId id="256"/>
            <p14:sldId id="270"/>
          </p14:sldIdLst>
        </p14:section>
        <p14:section name="PBEE" id="{58F4F0F7-5AFA-4425-A8A2-594F41CBDAF7}">
          <p14:sldIdLst>
            <p14:sldId id="313"/>
            <p14:sldId id="309"/>
            <p14:sldId id="311"/>
            <p14:sldId id="310"/>
            <p14:sldId id="315"/>
          </p14:sldIdLst>
        </p14:section>
        <p14:section name="PSHA - Theory" id="{396A016E-4FD7-4AC4-B8D4-B1A86CAEC0BD}">
          <p14:sldIdLst>
            <p14:sldId id="314"/>
            <p14:sldId id="271"/>
            <p14:sldId id="273"/>
            <p14:sldId id="274"/>
            <p14:sldId id="268"/>
            <p14:sldId id="275"/>
            <p14:sldId id="276"/>
            <p14:sldId id="277"/>
            <p14:sldId id="280"/>
            <p14:sldId id="278"/>
            <p14:sldId id="279"/>
            <p14:sldId id="281"/>
            <p14:sldId id="282"/>
          </p14:sldIdLst>
        </p14:section>
        <p14:section name="PSHA - Matlab" id="{089FA11B-CB23-4AAE-9D09-6A86FAB75ADA}">
          <p14:sldIdLst>
            <p14:sldId id="316"/>
            <p14:sldId id="284"/>
            <p14:sldId id="291"/>
            <p14:sldId id="289"/>
            <p14:sldId id="292"/>
            <p14:sldId id="285"/>
            <p14:sldId id="293"/>
            <p14:sldId id="296"/>
            <p14:sldId id="295"/>
            <p14:sldId id="286"/>
            <p14:sldId id="287"/>
            <p14:sldId id="298"/>
            <p14:sldId id="299"/>
            <p14:sldId id="300"/>
            <p14:sldId id="288"/>
            <p14:sldId id="302"/>
            <p14:sldId id="303"/>
            <p14:sldId id="305"/>
            <p14:sldId id="304"/>
            <p14:sldId id="306"/>
          </p14:sldIdLst>
        </p14:section>
        <p14:section name="Fragility - Theory" id="{6E8E7DB3-F126-4496-B437-80ECCDAFE0AA}">
          <p14:sldIdLst>
            <p14:sldId id="319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</p14:sldIdLst>
        </p14:section>
        <p14:section name="Fragility - Matlab" id="{C1F5DD5C-734F-4AA8-95A0-6575E0469B1D}">
          <p14:sldIdLst>
            <p14:sldId id="320"/>
            <p14:sldId id="329"/>
            <p14:sldId id="340"/>
            <p14:sldId id="330"/>
            <p14:sldId id="334"/>
            <p14:sldId id="335"/>
            <p14:sldId id="336"/>
            <p14:sldId id="341"/>
            <p14:sldId id="342"/>
            <p14:sldId id="343"/>
            <p14:sldId id="344"/>
            <p14:sldId id="345"/>
            <p14:sldId id="346"/>
            <p14:sldId id="347"/>
          </p14:sldIdLst>
        </p14:section>
        <p14:section name="References" id="{67061A69-8EFC-428F-BA6F-CAA13BE315F4}">
          <p14:sldIdLst>
            <p14:sldId id="317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133" userDrawn="1">
          <p15:clr>
            <a:srgbClr val="A4A3A4"/>
          </p15:clr>
        </p15:guide>
        <p15:guide id="2" pos="461" userDrawn="1">
          <p15:clr>
            <a:srgbClr val="A4A3A4"/>
          </p15:clr>
        </p15:guide>
        <p15:guide id="3" pos="7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1625"/>
    <a:srgbClr val="66FF99"/>
    <a:srgbClr val="CE0E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6" autoAdjust="0"/>
    <p:restoredTop sz="88549" autoAdjust="0"/>
  </p:normalViewPr>
  <p:slideViewPr>
    <p:cSldViewPr snapToGrid="0" showGuides="1">
      <p:cViewPr>
        <p:scale>
          <a:sx n="66" d="100"/>
          <a:sy n="66" d="100"/>
        </p:scale>
        <p:origin x="259" y="173"/>
      </p:cViewPr>
      <p:guideLst>
        <p:guide orient="horz" pos="4133"/>
        <p:guide pos="461"/>
        <p:guide pos="7129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diagrams/_rels/data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0.png"/><Relationship Id="rId2" Type="http://schemas.openxmlformats.org/officeDocument/2006/relationships/image" Target="../media/image670.png"/><Relationship Id="rId1" Type="http://schemas.openxmlformats.org/officeDocument/2006/relationships/image" Target="../media/image660.png"/><Relationship Id="rId4" Type="http://schemas.openxmlformats.org/officeDocument/2006/relationships/image" Target="../media/image690.pn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44D6A0-7975-4FED-B69A-0EB8185E038A}" type="doc">
      <dgm:prSet loTypeId="urn:microsoft.com/office/officeart/2005/8/layout/hProcess7" loCatId="list" qsTypeId="urn:microsoft.com/office/officeart/2005/8/quickstyle/simple3" qsCatId="simple" csTypeId="urn:microsoft.com/office/officeart/2005/8/colors/accent2_2" csCatId="accent2" phldr="1"/>
      <dgm:spPr/>
    </dgm:pt>
    <dgm:pt modelId="{998C37F0-19C2-40A5-8183-1FA85361BB4A}">
      <dgm:prSet phldrT="[Testo]"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Hazard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intensity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it-IT" sz="1500" i="1" dirty="0">
            <a:latin typeface="+mj-lt"/>
          </a:endParaRPr>
        </a:p>
        <a:p>
          <a:pPr algn="ctr"/>
          <a:endParaRPr lang="en-GB" sz="1500" dirty="0">
            <a:latin typeface="+mj-lt"/>
          </a:endParaRPr>
        </a:p>
      </dgm:t>
    </dgm:pt>
    <dgm:pt modelId="{9733B2B7-6087-4BE2-9EDD-3505FE35CFBD}" type="parTrans" cxnId="{ED677FA1-77FC-40EA-B80B-206AAD1E6C12}">
      <dgm:prSet/>
      <dgm:spPr/>
      <dgm:t>
        <a:bodyPr/>
        <a:lstStyle/>
        <a:p>
          <a:endParaRPr lang="en-GB"/>
        </a:p>
      </dgm:t>
    </dgm:pt>
    <dgm:pt modelId="{D6EAD0B9-2976-40D4-8EDF-1B5056BADAE5}" type="sibTrans" cxnId="{ED677FA1-77FC-40EA-B80B-206AAD1E6C12}">
      <dgm:prSet/>
      <dgm:spPr/>
      <dgm:t>
        <a:bodyPr/>
        <a:lstStyle/>
        <a:p>
          <a:endParaRPr lang="en-GB"/>
        </a:p>
      </dgm:t>
    </dgm:pt>
    <dgm:pt modelId="{B342B1CE-28A4-42BD-A725-1306DEF15692}">
      <dgm:prSet phldrT="[Testo]" custT="1"/>
      <dgm:spPr/>
      <dgm:t>
        <a:bodyPr/>
        <a:lstStyle/>
        <a:p>
          <a:pPr algn="ctr"/>
          <a:r>
            <a:rPr lang="it-IT" sz="1400" dirty="0" err="1">
              <a:latin typeface="+mj-lt"/>
            </a:rPr>
            <a:t>Loss</a:t>
          </a:r>
          <a:r>
            <a:rPr lang="it-IT" sz="14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decision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variable</a:t>
          </a:r>
          <a:endParaRPr lang="en-GB" sz="1500" i="1" dirty="0">
            <a:latin typeface="+mj-lt"/>
          </a:endParaRPr>
        </a:p>
      </dgm:t>
    </dgm:pt>
    <dgm:pt modelId="{B43B5008-2EA2-44AE-AA78-DCB823FEE5B9}" type="parTrans" cxnId="{F153C02D-4E52-4D4C-B623-F61AF5764A70}">
      <dgm:prSet/>
      <dgm:spPr/>
      <dgm:t>
        <a:bodyPr/>
        <a:lstStyle/>
        <a:p>
          <a:endParaRPr lang="en-GB"/>
        </a:p>
      </dgm:t>
    </dgm:pt>
    <dgm:pt modelId="{D4BECFD4-A8D2-4EC2-88EA-1633B36DF75F}" type="sibTrans" cxnId="{F153C02D-4E52-4D4C-B623-F61AF5764A70}">
      <dgm:prSet/>
      <dgm:spPr/>
      <dgm:t>
        <a:bodyPr/>
        <a:lstStyle/>
        <a:p>
          <a:endParaRPr lang="en-GB"/>
        </a:p>
      </dgm:t>
    </dgm:pt>
    <dgm:pt modelId="{A38B0FF6-C4DB-4E6B-B8A8-39B6FF527BDE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 w="38100">
          <a:solidFill>
            <a:srgbClr val="A01625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HAZARD</a:t>
          </a:r>
          <a:endParaRPr lang="en-GB" sz="1200" b="1" dirty="0">
            <a:latin typeface="+mj-lt"/>
          </a:endParaRPr>
        </a:p>
      </dgm:t>
    </dgm:pt>
    <dgm:pt modelId="{66F3F624-F788-4534-86C3-F1EB645F2412}" type="parTrans" cxnId="{11D74057-371E-4726-9B10-D679D4E0B834}">
      <dgm:prSet/>
      <dgm:spPr/>
      <dgm:t>
        <a:bodyPr/>
        <a:lstStyle/>
        <a:p>
          <a:endParaRPr lang="en-GB"/>
        </a:p>
      </dgm:t>
    </dgm:pt>
    <dgm:pt modelId="{FDFF3C09-5882-42B4-A738-365E2E3A7F5F}" type="sibTrans" cxnId="{11D74057-371E-4726-9B10-D679D4E0B834}">
      <dgm:prSet/>
      <dgm:spPr/>
      <dgm:t>
        <a:bodyPr/>
        <a:lstStyle/>
        <a:p>
          <a:endParaRPr lang="en-GB"/>
        </a:p>
      </dgm:t>
    </dgm:pt>
    <dgm:pt modelId="{91372FC7-96EB-4B22-B013-C61890526E2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FE2C5B33-0810-4978-B9E9-4B449FFD9939}" type="parTrans" cxnId="{B9B9CA06-771E-4EB5-A865-163046CB3A41}">
      <dgm:prSet/>
      <dgm:spPr/>
      <dgm:t>
        <a:bodyPr/>
        <a:lstStyle/>
        <a:p>
          <a:endParaRPr lang="en-GB"/>
        </a:p>
      </dgm:t>
    </dgm:pt>
    <dgm:pt modelId="{C0D10B0A-D6A7-4EF8-8E94-2F2A8BDB1689}" type="sibTrans" cxnId="{B9B9CA06-771E-4EB5-A865-163046CB3A41}">
      <dgm:prSet/>
      <dgm:spPr/>
      <dgm:t>
        <a:bodyPr/>
        <a:lstStyle/>
        <a:p>
          <a:endParaRPr lang="en-GB"/>
        </a:p>
      </dgm:t>
    </dgm:pt>
    <dgm:pt modelId="{B2AFEF38-D861-419A-BA05-A67BC4F8BC98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Damage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3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damage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en-GB" sz="1500" i="1" dirty="0">
            <a:latin typeface="+mj-lt"/>
          </a:endParaRPr>
        </a:p>
      </dgm:t>
    </dgm:pt>
    <dgm:pt modelId="{A2D91669-C8A7-4CD8-9DD4-69455E941F93}" type="parTrans" cxnId="{B6D2E482-3C63-4413-9E98-AD927619EE68}">
      <dgm:prSet/>
      <dgm:spPr/>
      <dgm:t>
        <a:bodyPr/>
        <a:lstStyle/>
        <a:p>
          <a:endParaRPr lang="en-GB"/>
        </a:p>
      </dgm:t>
    </dgm:pt>
    <dgm:pt modelId="{187AEFE4-C4A6-4419-8F04-7E92643F2345}" type="sibTrans" cxnId="{B6D2E482-3C63-4413-9E98-AD927619EE68}">
      <dgm:prSet/>
      <dgm:spPr/>
      <dgm:t>
        <a:bodyPr/>
        <a:lstStyle/>
        <a:p>
          <a:endParaRPr lang="en-GB"/>
        </a:p>
      </dgm:t>
    </dgm:pt>
    <dgm:pt modelId="{91CB4FFE-BF74-4312-B39F-9DF680D2011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DECISION MAKING</a:t>
          </a:r>
          <a:endParaRPr lang="en-GB" sz="1200" b="1" dirty="0">
            <a:latin typeface="+mj-lt"/>
          </a:endParaRPr>
        </a:p>
      </dgm:t>
    </dgm:pt>
    <dgm:pt modelId="{28957C8E-0842-471C-9A56-7A407377E970}" type="parTrans" cxnId="{C52FF87D-4A59-460E-A649-E3831B197C8E}">
      <dgm:prSet/>
      <dgm:spPr/>
      <dgm:t>
        <a:bodyPr/>
        <a:lstStyle/>
        <a:p>
          <a:endParaRPr lang="en-GB"/>
        </a:p>
      </dgm:t>
    </dgm:pt>
    <dgm:pt modelId="{B8DCA2CC-9E30-43FE-A67F-BA38E63DCC54}" type="sibTrans" cxnId="{C52FF87D-4A59-460E-A649-E3831B197C8E}">
      <dgm:prSet/>
      <dgm:spPr/>
      <dgm:t>
        <a:bodyPr/>
        <a:lstStyle/>
        <a:p>
          <a:endParaRPr lang="en-GB"/>
        </a:p>
      </dgm:t>
    </dgm:pt>
    <dgm:pt modelId="{4B56580F-D0A4-42CA-B33F-2E4C78853725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27DA8398-245A-47C4-B2D0-0287DC9A5F33}" type="parTrans" cxnId="{B5E48249-0109-46FA-8925-C744D6B8D521}">
      <dgm:prSet/>
      <dgm:spPr/>
      <dgm:t>
        <a:bodyPr/>
        <a:lstStyle/>
        <a:p>
          <a:endParaRPr lang="en-GB"/>
        </a:p>
      </dgm:t>
    </dgm:pt>
    <dgm:pt modelId="{649FCF27-1B46-410A-ACDC-3CBCECA3C62B}" type="sibTrans" cxnId="{B5E48249-0109-46FA-8925-C744D6B8D521}">
      <dgm:prSet/>
      <dgm:spPr/>
      <dgm:t>
        <a:bodyPr/>
        <a:lstStyle/>
        <a:p>
          <a:endParaRPr lang="en-GB"/>
        </a:p>
      </dgm:t>
    </dgm:pt>
    <dgm:pt modelId="{29FCEC4F-0D71-4B26-BF5C-1A6A7A921E82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Vulnerability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2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000" dirty="0">
            <a:latin typeface="+mj-lt"/>
          </a:endParaRPr>
        </a:p>
        <a:p>
          <a:pPr algn="ctr"/>
          <a:r>
            <a:rPr lang="it-IT" sz="1400" i="1" dirty="0" err="1">
              <a:latin typeface="+mj-lt"/>
            </a:rPr>
            <a:t>engineering</a:t>
          </a:r>
          <a:r>
            <a:rPr lang="it-IT" sz="1400" i="1" dirty="0">
              <a:latin typeface="+mj-lt"/>
            </a:rPr>
            <a:t> </a:t>
          </a:r>
          <a:r>
            <a:rPr lang="it-IT" sz="1400" i="1" dirty="0" err="1">
              <a:latin typeface="+mj-lt"/>
            </a:rPr>
            <a:t>demand</a:t>
          </a:r>
          <a:r>
            <a:rPr lang="it-IT" sz="1400" i="1" dirty="0">
              <a:latin typeface="+mj-lt"/>
            </a:rPr>
            <a:t> par.</a:t>
          </a:r>
          <a:endParaRPr lang="en-GB" sz="1400" i="1" dirty="0">
            <a:latin typeface="+mj-lt"/>
          </a:endParaRPr>
        </a:p>
      </dgm:t>
    </dgm:pt>
    <dgm:pt modelId="{FDB498C7-B895-449E-9C35-FD4AD5E25279}" type="parTrans" cxnId="{A2AA1F98-0AFF-4E3E-BE3D-C79D0E236B13}">
      <dgm:prSet/>
      <dgm:spPr/>
      <dgm:t>
        <a:bodyPr/>
        <a:lstStyle/>
        <a:p>
          <a:endParaRPr lang="en-GB"/>
        </a:p>
      </dgm:t>
    </dgm:pt>
    <dgm:pt modelId="{22E306CB-DA78-40DA-9702-6F1970F2CEDD}" type="sibTrans" cxnId="{A2AA1F98-0AFF-4E3E-BE3D-C79D0E236B13}">
      <dgm:prSet/>
      <dgm:spPr/>
      <dgm:t>
        <a:bodyPr/>
        <a:lstStyle/>
        <a:p>
          <a:endParaRPr lang="en-GB"/>
        </a:p>
      </dgm:t>
    </dgm:pt>
    <dgm:pt modelId="{CCDEE120-23C3-44CC-B46C-954001926234}" type="pres">
      <dgm:prSet presAssocID="{7D44D6A0-7975-4FED-B69A-0EB8185E038A}" presName="Name0" presStyleCnt="0">
        <dgm:presLayoutVars>
          <dgm:dir/>
          <dgm:animLvl val="lvl"/>
          <dgm:resizeHandles val="exact"/>
        </dgm:presLayoutVars>
      </dgm:prSet>
      <dgm:spPr/>
    </dgm:pt>
    <dgm:pt modelId="{CB0CB1EB-D750-4F78-958A-596B6084BFA4}" type="pres">
      <dgm:prSet presAssocID="{A38B0FF6-C4DB-4E6B-B8A8-39B6FF527BDE}" presName="compositeNode" presStyleCnt="0">
        <dgm:presLayoutVars>
          <dgm:bulletEnabled val="1"/>
        </dgm:presLayoutVars>
      </dgm:prSet>
      <dgm:spPr/>
    </dgm:pt>
    <dgm:pt modelId="{86B2CCDC-15FE-4F87-9AD7-A364C99E0710}" type="pres">
      <dgm:prSet presAssocID="{A38B0FF6-C4DB-4E6B-B8A8-39B6FF527BDE}" presName="bgRect" presStyleLbl="node1" presStyleIdx="0" presStyleCnt="4" custScaleX="133100" custScaleY="133100"/>
      <dgm:spPr/>
    </dgm:pt>
    <dgm:pt modelId="{5D795F5F-E8EF-438C-B62A-3E2072E6BB67}" type="pres">
      <dgm:prSet presAssocID="{A38B0FF6-C4DB-4E6B-B8A8-39B6FF527BD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1624C416-ECD0-48BB-BE5D-DA61E1BC514F}" type="pres">
      <dgm:prSet presAssocID="{A38B0FF6-C4DB-4E6B-B8A8-39B6FF527BDE}" presName="childNode" presStyleLbl="node1" presStyleIdx="0" presStyleCnt="4">
        <dgm:presLayoutVars>
          <dgm:bulletEnabled val="1"/>
        </dgm:presLayoutVars>
      </dgm:prSet>
      <dgm:spPr/>
    </dgm:pt>
    <dgm:pt modelId="{33C463EB-F866-447B-9067-DC24BCB68FF1}" type="pres">
      <dgm:prSet presAssocID="{FDFF3C09-5882-42B4-A738-365E2E3A7F5F}" presName="hSp" presStyleCnt="0"/>
      <dgm:spPr/>
    </dgm:pt>
    <dgm:pt modelId="{2CE932E2-891B-4C33-9209-9660F7289B7B}" type="pres">
      <dgm:prSet presAssocID="{FDFF3C09-5882-42B4-A738-365E2E3A7F5F}" presName="vProcSp" presStyleCnt="0"/>
      <dgm:spPr/>
    </dgm:pt>
    <dgm:pt modelId="{1CD79B3D-077A-42EB-A63D-3A9CD78D2A24}" type="pres">
      <dgm:prSet presAssocID="{FDFF3C09-5882-42B4-A738-365E2E3A7F5F}" presName="vSp1" presStyleCnt="0"/>
      <dgm:spPr/>
    </dgm:pt>
    <dgm:pt modelId="{24190709-F953-4D2A-92A0-390E4CCF5C34}" type="pres">
      <dgm:prSet presAssocID="{FDFF3C09-5882-42B4-A738-365E2E3A7F5F}" presName="simulatedConn" presStyleLbl="solidFgAcc1" presStyleIdx="0" presStyleCnt="3"/>
      <dgm:spPr/>
    </dgm:pt>
    <dgm:pt modelId="{900A74EB-FE2D-4EF3-ABBC-4C9653981DEC}" type="pres">
      <dgm:prSet presAssocID="{FDFF3C09-5882-42B4-A738-365E2E3A7F5F}" presName="vSp2" presStyleCnt="0"/>
      <dgm:spPr/>
    </dgm:pt>
    <dgm:pt modelId="{5D6C79D5-20AF-4A37-ACD9-ACF06BF2D793}" type="pres">
      <dgm:prSet presAssocID="{FDFF3C09-5882-42B4-A738-365E2E3A7F5F}" presName="sibTrans" presStyleCnt="0"/>
      <dgm:spPr/>
    </dgm:pt>
    <dgm:pt modelId="{0BEB77FC-E9A5-43EC-A948-BE6663CF7DF4}" type="pres">
      <dgm:prSet presAssocID="{4B56580F-D0A4-42CA-B33F-2E4C78853725}" presName="compositeNode" presStyleCnt="0">
        <dgm:presLayoutVars>
          <dgm:bulletEnabled val="1"/>
        </dgm:presLayoutVars>
      </dgm:prSet>
      <dgm:spPr/>
    </dgm:pt>
    <dgm:pt modelId="{E37B6B4E-6DA6-40B3-B14C-186A4FB77ACE}" type="pres">
      <dgm:prSet presAssocID="{4B56580F-D0A4-42CA-B33F-2E4C78853725}" presName="bgRect" presStyleLbl="node1" presStyleIdx="1" presStyleCnt="4" custScaleX="133100" custScaleY="133100"/>
      <dgm:spPr/>
    </dgm:pt>
    <dgm:pt modelId="{1B9E1CB5-B01F-4A9C-9627-BFA966999BFA}" type="pres">
      <dgm:prSet presAssocID="{4B56580F-D0A4-42CA-B33F-2E4C78853725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94B15768-D213-4B5C-B457-320787035C7D}" type="pres">
      <dgm:prSet presAssocID="{4B56580F-D0A4-42CA-B33F-2E4C78853725}" presName="childNode" presStyleLbl="node1" presStyleIdx="1" presStyleCnt="4">
        <dgm:presLayoutVars>
          <dgm:bulletEnabled val="1"/>
        </dgm:presLayoutVars>
      </dgm:prSet>
      <dgm:spPr/>
    </dgm:pt>
    <dgm:pt modelId="{A1705834-34E4-49CC-A9EF-19432D297DA1}" type="pres">
      <dgm:prSet presAssocID="{649FCF27-1B46-410A-ACDC-3CBCECA3C62B}" presName="hSp" presStyleCnt="0"/>
      <dgm:spPr/>
    </dgm:pt>
    <dgm:pt modelId="{2663BB63-9E41-408D-94CC-78BDC115DE3F}" type="pres">
      <dgm:prSet presAssocID="{649FCF27-1B46-410A-ACDC-3CBCECA3C62B}" presName="vProcSp" presStyleCnt="0"/>
      <dgm:spPr/>
    </dgm:pt>
    <dgm:pt modelId="{FF887673-C31E-4538-B43E-3A48AB13B340}" type="pres">
      <dgm:prSet presAssocID="{649FCF27-1B46-410A-ACDC-3CBCECA3C62B}" presName="vSp1" presStyleCnt="0"/>
      <dgm:spPr/>
    </dgm:pt>
    <dgm:pt modelId="{D7F2BD0D-780A-4BA5-A735-5B7637A86217}" type="pres">
      <dgm:prSet presAssocID="{649FCF27-1B46-410A-ACDC-3CBCECA3C62B}" presName="simulatedConn" presStyleLbl="solidFgAcc1" presStyleIdx="1" presStyleCnt="3"/>
      <dgm:spPr/>
    </dgm:pt>
    <dgm:pt modelId="{E400C2F9-1E6A-4521-A3B0-08FDD81B1B26}" type="pres">
      <dgm:prSet presAssocID="{649FCF27-1B46-410A-ACDC-3CBCECA3C62B}" presName="vSp2" presStyleCnt="0"/>
      <dgm:spPr/>
    </dgm:pt>
    <dgm:pt modelId="{4689D89F-8E0F-46AB-BD78-E4416E692C2F}" type="pres">
      <dgm:prSet presAssocID="{649FCF27-1B46-410A-ACDC-3CBCECA3C62B}" presName="sibTrans" presStyleCnt="0"/>
      <dgm:spPr/>
    </dgm:pt>
    <dgm:pt modelId="{6ECBACE5-F60E-479F-9B6F-BC8882E02E81}" type="pres">
      <dgm:prSet presAssocID="{91372FC7-96EB-4B22-B013-C61890526E29}" presName="compositeNode" presStyleCnt="0">
        <dgm:presLayoutVars>
          <dgm:bulletEnabled val="1"/>
        </dgm:presLayoutVars>
      </dgm:prSet>
      <dgm:spPr/>
    </dgm:pt>
    <dgm:pt modelId="{3A5B50DF-58F3-4817-82D4-61210119F5C9}" type="pres">
      <dgm:prSet presAssocID="{91372FC7-96EB-4B22-B013-C61890526E29}" presName="bgRect" presStyleLbl="node1" presStyleIdx="2" presStyleCnt="4" custScaleX="133100" custScaleY="133100"/>
      <dgm:spPr/>
    </dgm:pt>
    <dgm:pt modelId="{79D142A8-6A10-4A81-B419-7DF4B3221AAA}" type="pres">
      <dgm:prSet presAssocID="{91372FC7-96EB-4B22-B013-C61890526E29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898BF0E3-5DAC-4E93-9F1E-168733F5CAAF}" type="pres">
      <dgm:prSet presAssocID="{91372FC7-96EB-4B22-B013-C61890526E29}" presName="childNode" presStyleLbl="node1" presStyleIdx="2" presStyleCnt="4">
        <dgm:presLayoutVars>
          <dgm:bulletEnabled val="1"/>
        </dgm:presLayoutVars>
      </dgm:prSet>
      <dgm:spPr/>
    </dgm:pt>
    <dgm:pt modelId="{311A2888-9F2D-42B2-BCFF-1ADA9985601F}" type="pres">
      <dgm:prSet presAssocID="{C0D10B0A-D6A7-4EF8-8E94-2F2A8BDB1689}" presName="hSp" presStyleCnt="0"/>
      <dgm:spPr/>
    </dgm:pt>
    <dgm:pt modelId="{B05FD41F-8498-4944-BB27-205533498131}" type="pres">
      <dgm:prSet presAssocID="{C0D10B0A-D6A7-4EF8-8E94-2F2A8BDB1689}" presName="vProcSp" presStyleCnt="0"/>
      <dgm:spPr/>
    </dgm:pt>
    <dgm:pt modelId="{8773879B-2DF8-413A-9D3A-BF19981A7F1B}" type="pres">
      <dgm:prSet presAssocID="{C0D10B0A-D6A7-4EF8-8E94-2F2A8BDB1689}" presName="vSp1" presStyleCnt="0"/>
      <dgm:spPr/>
    </dgm:pt>
    <dgm:pt modelId="{EB26B2FC-5AC8-484F-98FF-3EABD85B75F4}" type="pres">
      <dgm:prSet presAssocID="{C0D10B0A-D6A7-4EF8-8E94-2F2A8BDB1689}" presName="simulatedConn" presStyleLbl="solidFgAcc1" presStyleIdx="2" presStyleCnt="3"/>
      <dgm:spPr/>
    </dgm:pt>
    <dgm:pt modelId="{F880F6E7-126B-472D-838D-A23741517B61}" type="pres">
      <dgm:prSet presAssocID="{C0D10B0A-D6A7-4EF8-8E94-2F2A8BDB1689}" presName="vSp2" presStyleCnt="0"/>
      <dgm:spPr/>
    </dgm:pt>
    <dgm:pt modelId="{4B286D2C-6304-4E4B-ADBB-F23941136935}" type="pres">
      <dgm:prSet presAssocID="{C0D10B0A-D6A7-4EF8-8E94-2F2A8BDB1689}" presName="sibTrans" presStyleCnt="0"/>
      <dgm:spPr/>
    </dgm:pt>
    <dgm:pt modelId="{A223AA5F-13D4-45D2-9A7E-97DD79DA4C2F}" type="pres">
      <dgm:prSet presAssocID="{91CB4FFE-BF74-4312-B39F-9DF680D20119}" presName="compositeNode" presStyleCnt="0">
        <dgm:presLayoutVars>
          <dgm:bulletEnabled val="1"/>
        </dgm:presLayoutVars>
      </dgm:prSet>
      <dgm:spPr/>
    </dgm:pt>
    <dgm:pt modelId="{009D73A3-6F85-4363-B247-3A37A50BAA69}" type="pres">
      <dgm:prSet presAssocID="{91CB4FFE-BF74-4312-B39F-9DF680D20119}" presName="bgRect" presStyleLbl="node1" presStyleIdx="3" presStyleCnt="4" custScaleX="133100" custScaleY="133100"/>
      <dgm:spPr/>
    </dgm:pt>
    <dgm:pt modelId="{0EF7AFB0-6FB8-482F-8E8B-539BEF31F95D}" type="pres">
      <dgm:prSet presAssocID="{91CB4FFE-BF74-4312-B39F-9DF680D20119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2347665F-673A-4616-A2BA-6CF87D243D99}" type="pres">
      <dgm:prSet presAssocID="{91CB4FFE-BF74-4312-B39F-9DF680D20119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C4AD5C03-EE82-4752-92AF-1AD32E0B60D8}" type="presOf" srcId="{91372FC7-96EB-4B22-B013-C61890526E29}" destId="{79D142A8-6A10-4A81-B419-7DF4B3221AAA}" srcOrd="1" destOrd="0" presId="urn:microsoft.com/office/officeart/2005/8/layout/hProcess7"/>
    <dgm:cxn modelId="{B9B9CA06-771E-4EB5-A865-163046CB3A41}" srcId="{7D44D6A0-7975-4FED-B69A-0EB8185E038A}" destId="{91372FC7-96EB-4B22-B013-C61890526E29}" srcOrd="2" destOrd="0" parTransId="{FE2C5B33-0810-4978-B9E9-4B449FFD9939}" sibTransId="{C0D10B0A-D6A7-4EF8-8E94-2F2A8BDB1689}"/>
    <dgm:cxn modelId="{B9711E27-17C6-4A5C-B51B-8AC41C3F904E}" type="presOf" srcId="{B342B1CE-28A4-42BD-A725-1306DEF15692}" destId="{2347665F-673A-4616-A2BA-6CF87D243D99}" srcOrd="0" destOrd="0" presId="urn:microsoft.com/office/officeart/2005/8/layout/hProcess7"/>
    <dgm:cxn modelId="{F153C02D-4E52-4D4C-B623-F61AF5764A70}" srcId="{91CB4FFE-BF74-4312-B39F-9DF680D20119}" destId="{B342B1CE-28A4-42BD-A725-1306DEF15692}" srcOrd="0" destOrd="0" parTransId="{B43B5008-2EA2-44AE-AA78-DCB823FEE5B9}" sibTransId="{D4BECFD4-A8D2-4EC2-88EA-1633B36DF75F}"/>
    <dgm:cxn modelId="{283AE441-D5FF-4183-9D62-7EB20F5B8A3F}" type="presOf" srcId="{4B56580F-D0A4-42CA-B33F-2E4C78853725}" destId="{E37B6B4E-6DA6-40B3-B14C-186A4FB77ACE}" srcOrd="0" destOrd="0" presId="urn:microsoft.com/office/officeart/2005/8/layout/hProcess7"/>
    <dgm:cxn modelId="{B5E48249-0109-46FA-8925-C744D6B8D521}" srcId="{7D44D6A0-7975-4FED-B69A-0EB8185E038A}" destId="{4B56580F-D0A4-42CA-B33F-2E4C78853725}" srcOrd="1" destOrd="0" parTransId="{27DA8398-245A-47C4-B2D0-0287DC9A5F33}" sibTransId="{649FCF27-1B46-410A-ACDC-3CBCECA3C62B}"/>
    <dgm:cxn modelId="{199A9F72-2A20-4EF7-9E3B-10041D6E1CE3}" type="presOf" srcId="{4B56580F-D0A4-42CA-B33F-2E4C78853725}" destId="{1B9E1CB5-B01F-4A9C-9627-BFA966999BFA}" srcOrd="1" destOrd="0" presId="urn:microsoft.com/office/officeart/2005/8/layout/hProcess7"/>
    <dgm:cxn modelId="{9B672A53-536A-4F83-B9ED-5C3338883481}" type="presOf" srcId="{B2AFEF38-D861-419A-BA05-A67BC4F8BC98}" destId="{898BF0E3-5DAC-4E93-9F1E-168733F5CAAF}" srcOrd="0" destOrd="0" presId="urn:microsoft.com/office/officeart/2005/8/layout/hProcess7"/>
    <dgm:cxn modelId="{11D74057-371E-4726-9B10-D679D4E0B834}" srcId="{7D44D6A0-7975-4FED-B69A-0EB8185E038A}" destId="{A38B0FF6-C4DB-4E6B-B8A8-39B6FF527BDE}" srcOrd="0" destOrd="0" parTransId="{66F3F624-F788-4534-86C3-F1EB645F2412}" sibTransId="{FDFF3C09-5882-42B4-A738-365E2E3A7F5F}"/>
    <dgm:cxn modelId="{C52FF87D-4A59-460E-A649-E3831B197C8E}" srcId="{7D44D6A0-7975-4FED-B69A-0EB8185E038A}" destId="{91CB4FFE-BF74-4312-B39F-9DF680D20119}" srcOrd="3" destOrd="0" parTransId="{28957C8E-0842-471C-9A56-7A407377E970}" sibTransId="{B8DCA2CC-9E30-43FE-A67F-BA38E63DCC54}"/>
    <dgm:cxn modelId="{B6D2E482-3C63-4413-9E98-AD927619EE68}" srcId="{91372FC7-96EB-4B22-B013-C61890526E29}" destId="{B2AFEF38-D861-419A-BA05-A67BC4F8BC98}" srcOrd="0" destOrd="0" parTransId="{A2D91669-C8A7-4CD8-9DD4-69455E941F93}" sibTransId="{187AEFE4-C4A6-4419-8F04-7E92643F2345}"/>
    <dgm:cxn modelId="{95A7168A-C22A-4FBD-B9C6-D62E60E04755}" type="presOf" srcId="{A38B0FF6-C4DB-4E6B-B8A8-39B6FF527BDE}" destId="{5D795F5F-E8EF-438C-B62A-3E2072E6BB67}" srcOrd="1" destOrd="0" presId="urn:microsoft.com/office/officeart/2005/8/layout/hProcess7"/>
    <dgm:cxn modelId="{A2AA1F98-0AFF-4E3E-BE3D-C79D0E236B13}" srcId="{4B56580F-D0A4-42CA-B33F-2E4C78853725}" destId="{29FCEC4F-0D71-4B26-BF5C-1A6A7A921E82}" srcOrd="0" destOrd="0" parTransId="{FDB498C7-B895-449E-9C35-FD4AD5E25279}" sibTransId="{22E306CB-DA78-40DA-9702-6F1970F2CEDD}"/>
    <dgm:cxn modelId="{ED677FA1-77FC-40EA-B80B-206AAD1E6C12}" srcId="{A38B0FF6-C4DB-4E6B-B8A8-39B6FF527BDE}" destId="{998C37F0-19C2-40A5-8183-1FA85361BB4A}" srcOrd="0" destOrd="0" parTransId="{9733B2B7-6087-4BE2-9EDD-3505FE35CFBD}" sibTransId="{D6EAD0B9-2976-40D4-8EDF-1B5056BADAE5}"/>
    <dgm:cxn modelId="{7F2781AB-B857-4A87-9577-7F726795A810}" type="presOf" srcId="{91372FC7-96EB-4B22-B013-C61890526E29}" destId="{3A5B50DF-58F3-4817-82D4-61210119F5C9}" srcOrd="0" destOrd="0" presId="urn:microsoft.com/office/officeart/2005/8/layout/hProcess7"/>
    <dgm:cxn modelId="{C970A5BD-18D9-47A1-828A-7EBC57055F1F}" type="presOf" srcId="{29FCEC4F-0D71-4B26-BF5C-1A6A7A921E82}" destId="{94B15768-D213-4B5C-B457-320787035C7D}" srcOrd="0" destOrd="0" presId="urn:microsoft.com/office/officeart/2005/8/layout/hProcess7"/>
    <dgm:cxn modelId="{C3BE47D9-6EEA-4C8D-A9F5-4726E4BAE0A3}" type="presOf" srcId="{7D44D6A0-7975-4FED-B69A-0EB8185E038A}" destId="{CCDEE120-23C3-44CC-B46C-954001926234}" srcOrd="0" destOrd="0" presId="urn:microsoft.com/office/officeart/2005/8/layout/hProcess7"/>
    <dgm:cxn modelId="{B01EC4E9-AB90-49BB-B9D0-78AD31E5DE5D}" type="presOf" srcId="{91CB4FFE-BF74-4312-B39F-9DF680D20119}" destId="{009D73A3-6F85-4363-B247-3A37A50BAA69}" srcOrd="0" destOrd="0" presId="urn:microsoft.com/office/officeart/2005/8/layout/hProcess7"/>
    <dgm:cxn modelId="{BB4B5FF0-7EC5-4DD5-9CDB-7C4BCCD34EDE}" type="presOf" srcId="{91CB4FFE-BF74-4312-B39F-9DF680D20119}" destId="{0EF7AFB0-6FB8-482F-8E8B-539BEF31F95D}" srcOrd="1" destOrd="0" presId="urn:microsoft.com/office/officeart/2005/8/layout/hProcess7"/>
    <dgm:cxn modelId="{868101F1-BEFD-4BB1-B16C-461D90CAD710}" type="presOf" srcId="{998C37F0-19C2-40A5-8183-1FA85361BB4A}" destId="{1624C416-ECD0-48BB-BE5D-DA61E1BC514F}" srcOrd="0" destOrd="0" presId="urn:microsoft.com/office/officeart/2005/8/layout/hProcess7"/>
    <dgm:cxn modelId="{1CA9D6F8-3FF4-41F4-A3B6-8662959AC50D}" type="presOf" srcId="{A38B0FF6-C4DB-4E6B-B8A8-39B6FF527BDE}" destId="{86B2CCDC-15FE-4F87-9AD7-A364C99E0710}" srcOrd="0" destOrd="0" presId="urn:microsoft.com/office/officeart/2005/8/layout/hProcess7"/>
    <dgm:cxn modelId="{F58D5369-9625-4F80-B4CF-28C8C08E5DA4}" type="presParOf" srcId="{CCDEE120-23C3-44CC-B46C-954001926234}" destId="{CB0CB1EB-D750-4F78-958A-596B6084BFA4}" srcOrd="0" destOrd="0" presId="urn:microsoft.com/office/officeart/2005/8/layout/hProcess7"/>
    <dgm:cxn modelId="{796F0CDB-82FC-4D6E-8DFC-6E4D492362E5}" type="presParOf" srcId="{CB0CB1EB-D750-4F78-958A-596B6084BFA4}" destId="{86B2CCDC-15FE-4F87-9AD7-A364C99E0710}" srcOrd="0" destOrd="0" presId="urn:microsoft.com/office/officeart/2005/8/layout/hProcess7"/>
    <dgm:cxn modelId="{1CBC9E3D-9F9C-4CA4-81FD-6AC83B47FB7D}" type="presParOf" srcId="{CB0CB1EB-D750-4F78-958A-596B6084BFA4}" destId="{5D795F5F-E8EF-438C-B62A-3E2072E6BB67}" srcOrd="1" destOrd="0" presId="urn:microsoft.com/office/officeart/2005/8/layout/hProcess7"/>
    <dgm:cxn modelId="{B3009350-380D-4214-9B32-845188094FED}" type="presParOf" srcId="{CB0CB1EB-D750-4F78-958A-596B6084BFA4}" destId="{1624C416-ECD0-48BB-BE5D-DA61E1BC514F}" srcOrd="2" destOrd="0" presId="urn:microsoft.com/office/officeart/2005/8/layout/hProcess7"/>
    <dgm:cxn modelId="{4C0CAF68-B44E-4B66-B5CE-706A207CC367}" type="presParOf" srcId="{CCDEE120-23C3-44CC-B46C-954001926234}" destId="{33C463EB-F866-447B-9067-DC24BCB68FF1}" srcOrd="1" destOrd="0" presId="urn:microsoft.com/office/officeart/2005/8/layout/hProcess7"/>
    <dgm:cxn modelId="{A936A981-34B1-4678-812E-9AD97EE02AEC}" type="presParOf" srcId="{CCDEE120-23C3-44CC-B46C-954001926234}" destId="{2CE932E2-891B-4C33-9209-9660F7289B7B}" srcOrd="2" destOrd="0" presId="urn:microsoft.com/office/officeart/2005/8/layout/hProcess7"/>
    <dgm:cxn modelId="{3751F217-788E-4F2B-84F0-6BB454C64E43}" type="presParOf" srcId="{2CE932E2-891B-4C33-9209-9660F7289B7B}" destId="{1CD79B3D-077A-42EB-A63D-3A9CD78D2A24}" srcOrd="0" destOrd="0" presId="urn:microsoft.com/office/officeart/2005/8/layout/hProcess7"/>
    <dgm:cxn modelId="{2CDE72F0-FCDF-4AB2-A69F-3E751D55E2CF}" type="presParOf" srcId="{2CE932E2-891B-4C33-9209-9660F7289B7B}" destId="{24190709-F953-4D2A-92A0-390E4CCF5C34}" srcOrd="1" destOrd="0" presId="urn:microsoft.com/office/officeart/2005/8/layout/hProcess7"/>
    <dgm:cxn modelId="{7FDCAA4C-8A29-459A-8DFA-E69F1F55843A}" type="presParOf" srcId="{2CE932E2-891B-4C33-9209-9660F7289B7B}" destId="{900A74EB-FE2D-4EF3-ABBC-4C9653981DEC}" srcOrd="2" destOrd="0" presId="urn:microsoft.com/office/officeart/2005/8/layout/hProcess7"/>
    <dgm:cxn modelId="{492FAEC1-A5DE-452D-BE00-043CCC39A927}" type="presParOf" srcId="{CCDEE120-23C3-44CC-B46C-954001926234}" destId="{5D6C79D5-20AF-4A37-ACD9-ACF06BF2D793}" srcOrd="3" destOrd="0" presId="urn:microsoft.com/office/officeart/2005/8/layout/hProcess7"/>
    <dgm:cxn modelId="{CF2AB250-F93E-426B-8733-7A6E6E455913}" type="presParOf" srcId="{CCDEE120-23C3-44CC-B46C-954001926234}" destId="{0BEB77FC-E9A5-43EC-A948-BE6663CF7DF4}" srcOrd="4" destOrd="0" presId="urn:microsoft.com/office/officeart/2005/8/layout/hProcess7"/>
    <dgm:cxn modelId="{BA6461A4-3DC0-4F26-97AA-12D656BE3677}" type="presParOf" srcId="{0BEB77FC-E9A5-43EC-A948-BE6663CF7DF4}" destId="{E37B6B4E-6DA6-40B3-B14C-186A4FB77ACE}" srcOrd="0" destOrd="0" presId="urn:microsoft.com/office/officeart/2005/8/layout/hProcess7"/>
    <dgm:cxn modelId="{F665F732-09AC-4B1E-ADD4-0D3568DDC402}" type="presParOf" srcId="{0BEB77FC-E9A5-43EC-A948-BE6663CF7DF4}" destId="{1B9E1CB5-B01F-4A9C-9627-BFA966999BFA}" srcOrd="1" destOrd="0" presId="urn:microsoft.com/office/officeart/2005/8/layout/hProcess7"/>
    <dgm:cxn modelId="{597FB15F-5CA4-45D2-BB17-DFC62852C0ED}" type="presParOf" srcId="{0BEB77FC-E9A5-43EC-A948-BE6663CF7DF4}" destId="{94B15768-D213-4B5C-B457-320787035C7D}" srcOrd="2" destOrd="0" presId="urn:microsoft.com/office/officeart/2005/8/layout/hProcess7"/>
    <dgm:cxn modelId="{B925DD7E-88E7-454D-A8FB-AEFECBBD451D}" type="presParOf" srcId="{CCDEE120-23C3-44CC-B46C-954001926234}" destId="{A1705834-34E4-49CC-A9EF-19432D297DA1}" srcOrd="5" destOrd="0" presId="urn:microsoft.com/office/officeart/2005/8/layout/hProcess7"/>
    <dgm:cxn modelId="{A2CEB4EE-9490-44C0-9512-60267D9AE5EC}" type="presParOf" srcId="{CCDEE120-23C3-44CC-B46C-954001926234}" destId="{2663BB63-9E41-408D-94CC-78BDC115DE3F}" srcOrd="6" destOrd="0" presId="urn:microsoft.com/office/officeart/2005/8/layout/hProcess7"/>
    <dgm:cxn modelId="{9AB64CCF-61E7-4DD9-A908-BC42F1D6DC10}" type="presParOf" srcId="{2663BB63-9E41-408D-94CC-78BDC115DE3F}" destId="{FF887673-C31E-4538-B43E-3A48AB13B340}" srcOrd="0" destOrd="0" presId="urn:microsoft.com/office/officeart/2005/8/layout/hProcess7"/>
    <dgm:cxn modelId="{18932935-AD84-46AA-A974-46EFE5440834}" type="presParOf" srcId="{2663BB63-9E41-408D-94CC-78BDC115DE3F}" destId="{D7F2BD0D-780A-4BA5-A735-5B7637A86217}" srcOrd="1" destOrd="0" presId="urn:microsoft.com/office/officeart/2005/8/layout/hProcess7"/>
    <dgm:cxn modelId="{1FFC9373-9543-4818-9E1F-3ED85FB40BA8}" type="presParOf" srcId="{2663BB63-9E41-408D-94CC-78BDC115DE3F}" destId="{E400C2F9-1E6A-4521-A3B0-08FDD81B1B26}" srcOrd="2" destOrd="0" presId="urn:microsoft.com/office/officeart/2005/8/layout/hProcess7"/>
    <dgm:cxn modelId="{E8D579F5-22F7-49C8-B646-C1995E6676A4}" type="presParOf" srcId="{CCDEE120-23C3-44CC-B46C-954001926234}" destId="{4689D89F-8E0F-46AB-BD78-E4416E692C2F}" srcOrd="7" destOrd="0" presId="urn:microsoft.com/office/officeart/2005/8/layout/hProcess7"/>
    <dgm:cxn modelId="{E21B3852-6B39-4DA1-813A-149014656F77}" type="presParOf" srcId="{CCDEE120-23C3-44CC-B46C-954001926234}" destId="{6ECBACE5-F60E-479F-9B6F-BC8882E02E81}" srcOrd="8" destOrd="0" presId="urn:microsoft.com/office/officeart/2005/8/layout/hProcess7"/>
    <dgm:cxn modelId="{FEB848EC-5C02-4D50-8482-F6AF0844A31C}" type="presParOf" srcId="{6ECBACE5-F60E-479F-9B6F-BC8882E02E81}" destId="{3A5B50DF-58F3-4817-82D4-61210119F5C9}" srcOrd="0" destOrd="0" presId="urn:microsoft.com/office/officeart/2005/8/layout/hProcess7"/>
    <dgm:cxn modelId="{456C563B-3078-40C5-9BD2-EEE54D30B51B}" type="presParOf" srcId="{6ECBACE5-F60E-479F-9B6F-BC8882E02E81}" destId="{79D142A8-6A10-4A81-B419-7DF4B3221AAA}" srcOrd="1" destOrd="0" presId="urn:microsoft.com/office/officeart/2005/8/layout/hProcess7"/>
    <dgm:cxn modelId="{F22197B2-06C7-4C5B-AFE0-9D7D64A1718C}" type="presParOf" srcId="{6ECBACE5-F60E-479F-9B6F-BC8882E02E81}" destId="{898BF0E3-5DAC-4E93-9F1E-168733F5CAAF}" srcOrd="2" destOrd="0" presId="urn:microsoft.com/office/officeart/2005/8/layout/hProcess7"/>
    <dgm:cxn modelId="{0E164B88-288E-4655-8238-9ADA7E362D2B}" type="presParOf" srcId="{CCDEE120-23C3-44CC-B46C-954001926234}" destId="{311A2888-9F2D-42B2-BCFF-1ADA9985601F}" srcOrd="9" destOrd="0" presId="urn:microsoft.com/office/officeart/2005/8/layout/hProcess7"/>
    <dgm:cxn modelId="{4059A53D-CC15-4C5B-8664-3940CBD02309}" type="presParOf" srcId="{CCDEE120-23C3-44CC-B46C-954001926234}" destId="{B05FD41F-8498-4944-BB27-205533498131}" srcOrd="10" destOrd="0" presId="urn:microsoft.com/office/officeart/2005/8/layout/hProcess7"/>
    <dgm:cxn modelId="{F4F6DE62-53EA-4512-BEB3-0BB440821981}" type="presParOf" srcId="{B05FD41F-8498-4944-BB27-205533498131}" destId="{8773879B-2DF8-413A-9D3A-BF19981A7F1B}" srcOrd="0" destOrd="0" presId="urn:microsoft.com/office/officeart/2005/8/layout/hProcess7"/>
    <dgm:cxn modelId="{10486A3A-DEDA-4A34-9E08-EB65ED488771}" type="presParOf" srcId="{B05FD41F-8498-4944-BB27-205533498131}" destId="{EB26B2FC-5AC8-484F-98FF-3EABD85B75F4}" srcOrd="1" destOrd="0" presId="urn:microsoft.com/office/officeart/2005/8/layout/hProcess7"/>
    <dgm:cxn modelId="{78873B6E-4E70-491F-BE88-82FC3E311DAD}" type="presParOf" srcId="{B05FD41F-8498-4944-BB27-205533498131}" destId="{F880F6E7-126B-472D-838D-A23741517B61}" srcOrd="2" destOrd="0" presId="urn:microsoft.com/office/officeart/2005/8/layout/hProcess7"/>
    <dgm:cxn modelId="{A793DA2B-CADC-4442-B057-EC57E285C392}" type="presParOf" srcId="{CCDEE120-23C3-44CC-B46C-954001926234}" destId="{4B286D2C-6304-4E4B-ADBB-F23941136935}" srcOrd="11" destOrd="0" presId="urn:microsoft.com/office/officeart/2005/8/layout/hProcess7"/>
    <dgm:cxn modelId="{1869E914-AF8F-496C-B8FF-10B3981E21E3}" type="presParOf" srcId="{CCDEE120-23C3-44CC-B46C-954001926234}" destId="{A223AA5F-13D4-45D2-9A7E-97DD79DA4C2F}" srcOrd="12" destOrd="0" presId="urn:microsoft.com/office/officeart/2005/8/layout/hProcess7"/>
    <dgm:cxn modelId="{42F83566-65D1-47AE-83A1-B0A5C8F97EB1}" type="presParOf" srcId="{A223AA5F-13D4-45D2-9A7E-97DD79DA4C2F}" destId="{009D73A3-6F85-4363-B247-3A37A50BAA69}" srcOrd="0" destOrd="0" presId="urn:microsoft.com/office/officeart/2005/8/layout/hProcess7"/>
    <dgm:cxn modelId="{DE072B1E-2A08-449B-8CB9-2BEDE383B9D4}" type="presParOf" srcId="{A223AA5F-13D4-45D2-9A7E-97DD79DA4C2F}" destId="{0EF7AFB0-6FB8-482F-8E8B-539BEF31F95D}" srcOrd="1" destOrd="0" presId="urn:microsoft.com/office/officeart/2005/8/layout/hProcess7"/>
    <dgm:cxn modelId="{6FEA79B4-0606-4D12-B112-8F32C6B4BE53}" type="presParOf" srcId="{A223AA5F-13D4-45D2-9A7E-97DD79DA4C2F}" destId="{2347665F-673A-4616-A2BA-6CF87D243D99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D44D6A0-7975-4FED-B69A-0EB8185E038A}" type="doc">
      <dgm:prSet loTypeId="urn:microsoft.com/office/officeart/2005/8/layout/hProcess7" loCatId="list" qsTypeId="urn:microsoft.com/office/officeart/2005/8/quickstyle/simple3" qsCatId="simple" csTypeId="urn:microsoft.com/office/officeart/2005/8/colors/accent2_2" csCatId="accent2" phldr="1"/>
      <dgm:spPr/>
    </dgm:pt>
    <dgm:pt modelId="{998C37F0-19C2-40A5-8183-1FA85361BB4A}">
      <dgm:prSet phldrT="[Testo]"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Hazard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intensity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it-IT" sz="1500" i="1" dirty="0">
            <a:latin typeface="+mj-lt"/>
          </a:endParaRPr>
        </a:p>
        <a:p>
          <a:pPr algn="ctr"/>
          <a:endParaRPr lang="en-GB" sz="1500" dirty="0">
            <a:latin typeface="+mj-lt"/>
          </a:endParaRPr>
        </a:p>
      </dgm:t>
    </dgm:pt>
    <dgm:pt modelId="{9733B2B7-6087-4BE2-9EDD-3505FE35CFBD}" type="parTrans" cxnId="{ED677FA1-77FC-40EA-B80B-206AAD1E6C12}">
      <dgm:prSet/>
      <dgm:spPr/>
      <dgm:t>
        <a:bodyPr/>
        <a:lstStyle/>
        <a:p>
          <a:endParaRPr lang="en-GB"/>
        </a:p>
      </dgm:t>
    </dgm:pt>
    <dgm:pt modelId="{D6EAD0B9-2976-40D4-8EDF-1B5056BADAE5}" type="sibTrans" cxnId="{ED677FA1-77FC-40EA-B80B-206AAD1E6C12}">
      <dgm:prSet/>
      <dgm:spPr/>
      <dgm:t>
        <a:bodyPr/>
        <a:lstStyle/>
        <a:p>
          <a:endParaRPr lang="en-GB"/>
        </a:p>
      </dgm:t>
    </dgm:pt>
    <dgm:pt modelId="{B342B1CE-28A4-42BD-A725-1306DEF15692}">
      <dgm:prSet phldrT="[Testo]" custT="1"/>
      <dgm:spPr/>
      <dgm:t>
        <a:bodyPr/>
        <a:lstStyle/>
        <a:p>
          <a:pPr algn="ctr"/>
          <a:r>
            <a:rPr lang="it-IT" sz="1400" dirty="0" err="1">
              <a:latin typeface="+mj-lt"/>
            </a:rPr>
            <a:t>Loss</a:t>
          </a:r>
          <a:r>
            <a:rPr lang="it-IT" sz="14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decision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variable</a:t>
          </a:r>
          <a:endParaRPr lang="en-GB" sz="1500" i="1" dirty="0">
            <a:latin typeface="+mj-lt"/>
          </a:endParaRPr>
        </a:p>
      </dgm:t>
    </dgm:pt>
    <dgm:pt modelId="{B43B5008-2EA2-44AE-AA78-DCB823FEE5B9}" type="parTrans" cxnId="{F153C02D-4E52-4D4C-B623-F61AF5764A70}">
      <dgm:prSet/>
      <dgm:spPr/>
      <dgm:t>
        <a:bodyPr/>
        <a:lstStyle/>
        <a:p>
          <a:endParaRPr lang="en-GB"/>
        </a:p>
      </dgm:t>
    </dgm:pt>
    <dgm:pt modelId="{D4BECFD4-A8D2-4EC2-88EA-1633B36DF75F}" type="sibTrans" cxnId="{F153C02D-4E52-4D4C-B623-F61AF5764A70}">
      <dgm:prSet/>
      <dgm:spPr/>
      <dgm:t>
        <a:bodyPr/>
        <a:lstStyle/>
        <a:p>
          <a:endParaRPr lang="en-GB"/>
        </a:p>
      </dgm:t>
    </dgm:pt>
    <dgm:pt modelId="{A38B0FF6-C4DB-4E6B-B8A8-39B6FF527BDE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 w="38100">
          <a:solidFill>
            <a:srgbClr val="A01625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HAZARD</a:t>
          </a:r>
          <a:endParaRPr lang="en-GB" sz="1200" b="1" dirty="0">
            <a:latin typeface="+mj-lt"/>
          </a:endParaRPr>
        </a:p>
      </dgm:t>
    </dgm:pt>
    <dgm:pt modelId="{66F3F624-F788-4534-86C3-F1EB645F2412}" type="parTrans" cxnId="{11D74057-371E-4726-9B10-D679D4E0B834}">
      <dgm:prSet/>
      <dgm:spPr/>
      <dgm:t>
        <a:bodyPr/>
        <a:lstStyle/>
        <a:p>
          <a:endParaRPr lang="en-GB"/>
        </a:p>
      </dgm:t>
    </dgm:pt>
    <dgm:pt modelId="{FDFF3C09-5882-42B4-A738-365E2E3A7F5F}" type="sibTrans" cxnId="{11D74057-371E-4726-9B10-D679D4E0B834}">
      <dgm:prSet/>
      <dgm:spPr/>
      <dgm:t>
        <a:bodyPr/>
        <a:lstStyle/>
        <a:p>
          <a:endParaRPr lang="en-GB"/>
        </a:p>
      </dgm:t>
    </dgm:pt>
    <dgm:pt modelId="{91372FC7-96EB-4B22-B013-C61890526E2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FE2C5B33-0810-4978-B9E9-4B449FFD9939}" type="parTrans" cxnId="{B9B9CA06-771E-4EB5-A865-163046CB3A41}">
      <dgm:prSet/>
      <dgm:spPr/>
      <dgm:t>
        <a:bodyPr/>
        <a:lstStyle/>
        <a:p>
          <a:endParaRPr lang="en-GB"/>
        </a:p>
      </dgm:t>
    </dgm:pt>
    <dgm:pt modelId="{C0D10B0A-D6A7-4EF8-8E94-2F2A8BDB1689}" type="sibTrans" cxnId="{B9B9CA06-771E-4EB5-A865-163046CB3A41}">
      <dgm:prSet/>
      <dgm:spPr/>
      <dgm:t>
        <a:bodyPr/>
        <a:lstStyle/>
        <a:p>
          <a:endParaRPr lang="en-GB"/>
        </a:p>
      </dgm:t>
    </dgm:pt>
    <dgm:pt modelId="{B2AFEF38-D861-419A-BA05-A67BC4F8BC98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Damage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3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damage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en-GB" sz="1500" i="1" dirty="0">
            <a:latin typeface="+mj-lt"/>
          </a:endParaRPr>
        </a:p>
      </dgm:t>
    </dgm:pt>
    <dgm:pt modelId="{A2D91669-C8A7-4CD8-9DD4-69455E941F93}" type="parTrans" cxnId="{B6D2E482-3C63-4413-9E98-AD927619EE68}">
      <dgm:prSet/>
      <dgm:spPr/>
      <dgm:t>
        <a:bodyPr/>
        <a:lstStyle/>
        <a:p>
          <a:endParaRPr lang="en-GB"/>
        </a:p>
      </dgm:t>
    </dgm:pt>
    <dgm:pt modelId="{187AEFE4-C4A6-4419-8F04-7E92643F2345}" type="sibTrans" cxnId="{B6D2E482-3C63-4413-9E98-AD927619EE68}">
      <dgm:prSet/>
      <dgm:spPr/>
      <dgm:t>
        <a:bodyPr/>
        <a:lstStyle/>
        <a:p>
          <a:endParaRPr lang="en-GB"/>
        </a:p>
      </dgm:t>
    </dgm:pt>
    <dgm:pt modelId="{91CB4FFE-BF74-4312-B39F-9DF680D2011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DECISION MAKING</a:t>
          </a:r>
          <a:endParaRPr lang="en-GB" sz="1200" b="1" dirty="0">
            <a:latin typeface="+mj-lt"/>
          </a:endParaRPr>
        </a:p>
      </dgm:t>
    </dgm:pt>
    <dgm:pt modelId="{28957C8E-0842-471C-9A56-7A407377E970}" type="parTrans" cxnId="{C52FF87D-4A59-460E-A649-E3831B197C8E}">
      <dgm:prSet/>
      <dgm:spPr/>
      <dgm:t>
        <a:bodyPr/>
        <a:lstStyle/>
        <a:p>
          <a:endParaRPr lang="en-GB"/>
        </a:p>
      </dgm:t>
    </dgm:pt>
    <dgm:pt modelId="{B8DCA2CC-9E30-43FE-A67F-BA38E63DCC54}" type="sibTrans" cxnId="{C52FF87D-4A59-460E-A649-E3831B197C8E}">
      <dgm:prSet/>
      <dgm:spPr/>
      <dgm:t>
        <a:bodyPr/>
        <a:lstStyle/>
        <a:p>
          <a:endParaRPr lang="en-GB"/>
        </a:p>
      </dgm:t>
    </dgm:pt>
    <dgm:pt modelId="{4B56580F-D0A4-42CA-B33F-2E4C78853725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27DA8398-245A-47C4-B2D0-0287DC9A5F33}" type="parTrans" cxnId="{B5E48249-0109-46FA-8925-C744D6B8D521}">
      <dgm:prSet/>
      <dgm:spPr/>
      <dgm:t>
        <a:bodyPr/>
        <a:lstStyle/>
        <a:p>
          <a:endParaRPr lang="en-GB"/>
        </a:p>
      </dgm:t>
    </dgm:pt>
    <dgm:pt modelId="{649FCF27-1B46-410A-ACDC-3CBCECA3C62B}" type="sibTrans" cxnId="{B5E48249-0109-46FA-8925-C744D6B8D521}">
      <dgm:prSet/>
      <dgm:spPr/>
      <dgm:t>
        <a:bodyPr/>
        <a:lstStyle/>
        <a:p>
          <a:endParaRPr lang="en-GB"/>
        </a:p>
      </dgm:t>
    </dgm:pt>
    <dgm:pt modelId="{29FCEC4F-0D71-4B26-BF5C-1A6A7A921E82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Vulnerability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2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000" dirty="0">
            <a:latin typeface="+mj-lt"/>
          </a:endParaRPr>
        </a:p>
        <a:p>
          <a:pPr algn="ctr"/>
          <a:r>
            <a:rPr lang="it-IT" sz="1400" i="1" dirty="0" err="1">
              <a:latin typeface="+mj-lt"/>
            </a:rPr>
            <a:t>engineering</a:t>
          </a:r>
          <a:r>
            <a:rPr lang="it-IT" sz="1400" i="1" dirty="0">
              <a:latin typeface="+mj-lt"/>
            </a:rPr>
            <a:t> </a:t>
          </a:r>
          <a:r>
            <a:rPr lang="it-IT" sz="1400" i="1" dirty="0" err="1">
              <a:latin typeface="+mj-lt"/>
            </a:rPr>
            <a:t>demand</a:t>
          </a:r>
          <a:r>
            <a:rPr lang="it-IT" sz="1400" i="1" dirty="0">
              <a:latin typeface="+mj-lt"/>
            </a:rPr>
            <a:t> par.</a:t>
          </a:r>
          <a:endParaRPr lang="en-GB" sz="1400" i="1" dirty="0">
            <a:latin typeface="+mj-lt"/>
          </a:endParaRPr>
        </a:p>
      </dgm:t>
    </dgm:pt>
    <dgm:pt modelId="{FDB498C7-B895-449E-9C35-FD4AD5E25279}" type="parTrans" cxnId="{A2AA1F98-0AFF-4E3E-BE3D-C79D0E236B13}">
      <dgm:prSet/>
      <dgm:spPr/>
      <dgm:t>
        <a:bodyPr/>
        <a:lstStyle/>
        <a:p>
          <a:endParaRPr lang="en-GB"/>
        </a:p>
      </dgm:t>
    </dgm:pt>
    <dgm:pt modelId="{22E306CB-DA78-40DA-9702-6F1970F2CEDD}" type="sibTrans" cxnId="{A2AA1F98-0AFF-4E3E-BE3D-C79D0E236B13}">
      <dgm:prSet/>
      <dgm:spPr/>
      <dgm:t>
        <a:bodyPr/>
        <a:lstStyle/>
        <a:p>
          <a:endParaRPr lang="en-GB"/>
        </a:p>
      </dgm:t>
    </dgm:pt>
    <dgm:pt modelId="{CCDEE120-23C3-44CC-B46C-954001926234}" type="pres">
      <dgm:prSet presAssocID="{7D44D6A0-7975-4FED-B69A-0EB8185E038A}" presName="Name0" presStyleCnt="0">
        <dgm:presLayoutVars>
          <dgm:dir/>
          <dgm:animLvl val="lvl"/>
          <dgm:resizeHandles val="exact"/>
        </dgm:presLayoutVars>
      </dgm:prSet>
      <dgm:spPr/>
    </dgm:pt>
    <dgm:pt modelId="{CB0CB1EB-D750-4F78-958A-596B6084BFA4}" type="pres">
      <dgm:prSet presAssocID="{A38B0FF6-C4DB-4E6B-B8A8-39B6FF527BDE}" presName="compositeNode" presStyleCnt="0">
        <dgm:presLayoutVars>
          <dgm:bulletEnabled val="1"/>
        </dgm:presLayoutVars>
      </dgm:prSet>
      <dgm:spPr/>
    </dgm:pt>
    <dgm:pt modelId="{86B2CCDC-15FE-4F87-9AD7-A364C99E0710}" type="pres">
      <dgm:prSet presAssocID="{A38B0FF6-C4DB-4E6B-B8A8-39B6FF527BDE}" presName="bgRect" presStyleLbl="node1" presStyleIdx="0" presStyleCnt="4" custScaleX="133100" custScaleY="133100"/>
      <dgm:spPr/>
    </dgm:pt>
    <dgm:pt modelId="{5D795F5F-E8EF-438C-B62A-3E2072E6BB67}" type="pres">
      <dgm:prSet presAssocID="{A38B0FF6-C4DB-4E6B-B8A8-39B6FF527BD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1624C416-ECD0-48BB-BE5D-DA61E1BC514F}" type="pres">
      <dgm:prSet presAssocID="{A38B0FF6-C4DB-4E6B-B8A8-39B6FF527BDE}" presName="childNode" presStyleLbl="node1" presStyleIdx="0" presStyleCnt="4">
        <dgm:presLayoutVars>
          <dgm:bulletEnabled val="1"/>
        </dgm:presLayoutVars>
      </dgm:prSet>
      <dgm:spPr/>
    </dgm:pt>
    <dgm:pt modelId="{33C463EB-F866-447B-9067-DC24BCB68FF1}" type="pres">
      <dgm:prSet presAssocID="{FDFF3C09-5882-42B4-A738-365E2E3A7F5F}" presName="hSp" presStyleCnt="0"/>
      <dgm:spPr/>
    </dgm:pt>
    <dgm:pt modelId="{2CE932E2-891B-4C33-9209-9660F7289B7B}" type="pres">
      <dgm:prSet presAssocID="{FDFF3C09-5882-42B4-A738-365E2E3A7F5F}" presName="vProcSp" presStyleCnt="0"/>
      <dgm:spPr/>
    </dgm:pt>
    <dgm:pt modelId="{1CD79B3D-077A-42EB-A63D-3A9CD78D2A24}" type="pres">
      <dgm:prSet presAssocID="{FDFF3C09-5882-42B4-A738-365E2E3A7F5F}" presName="vSp1" presStyleCnt="0"/>
      <dgm:spPr/>
    </dgm:pt>
    <dgm:pt modelId="{24190709-F953-4D2A-92A0-390E4CCF5C34}" type="pres">
      <dgm:prSet presAssocID="{FDFF3C09-5882-42B4-A738-365E2E3A7F5F}" presName="simulatedConn" presStyleLbl="solidFgAcc1" presStyleIdx="0" presStyleCnt="3"/>
      <dgm:spPr/>
    </dgm:pt>
    <dgm:pt modelId="{900A74EB-FE2D-4EF3-ABBC-4C9653981DEC}" type="pres">
      <dgm:prSet presAssocID="{FDFF3C09-5882-42B4-A738-365E2E3A7F5F}" presName="vSp2" presStyleCnt="0"/>
      <dgm:spPr/>
    </dgm:pt>
    <dgm:pt modelId="{5D6C79D5-20AF-4A37-ACD9-ACF06BF2D793}" type="pres">
      <dgm:prSet presAssocID="{FDFF3C09-5882-42B4-A738-365E2E3A7F5F}" presName="sibTrans" presStyleCnt="0"/>
      <dgm:spPr/>
    </dgm:pt>
    <dgm:pt modelId="{0BEB77FC-E9A5-43EC-A948-BE6663CF7DF4}" type="pres">
      <dgm:prSet presAssocID="{4B56580F-D0A4-42CA-B33F-2E4C78853725}" presName="compositeNode" presStyleCnt="0">
        <dgm:presLayoutVars>
          <dgm:bulletEnabled val="1"/>
        </dgm:presLayoutVars>
      </dgm:prSet>
      <dgm:spPr/>
    </dgm:pt>
    <dgm:pt modelId="{E37B6B4E-6DA6-40B3-B14C-186A4FB77ACE}" type="pres">
      <dgm:prSet presAssocID="{4B56580F-D0A4-42CA-B33F-2E4C78853725}" presName="bgRect" presStyleLbl="node1" presStyleIdx="1" presStyleCnt="4" custScaleX="133100" custScaleY="133100"/>
      <dgm:spPr/>
    </dgm:pt>
    <dgm:pt modelId="{1B9E1CB5-B01F-4A9C-9627-BFA966999BFA}" type="pres">
      <dgm:prSet presAssocID="{4B56580F-D0A4-42CA-B33F-2E4C78853725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94B15768-D213-4B5C-B457-320787035C7D}" type="pres">
      <dgm:prSet presAssocID="{4B56580F-D0A4-42CA-B33F-2E4C78853725}" presName="childNode" presStyleLbl="node1" presStyleIdx="1" presStyleCnt="4">
        <dgm:presLayoutVars>
          <dgm:bulletEnabled val="1"/>
        </dgm:presLayoutVars>
      </dgm:prSet>
      <dgm:spPr/>
    </dgm:pt>
    <dgm:pt modelId="{A1705834-34E4-49CC-A9EF-19432D297DA1}" type="pres">
      <dgm:prSet presAssocID="{649FCF27-1B46-410A-ACDC-3CBCECA3C62B}" presName="hSp" presStyleCnt="0"/>
      <dgm:spPr/>
    </dgm:pt>
    <dgm:pt modelId="{2663BB63-9E41-408D-94CC-78BDC115DE3F}" type="pres">
      <dgm:prSet presAssocID="{649FCF27-1B46-410A-ACDC-3CBCECA3C62B}" presName="vProcSp" presStyleCnt="0"/>
      <dgm:spPr/>
    </dgm:pt>
    <dgm:pt modelId="{FF887673-C31E-4538-B43E-3A48AB13B340}" type="pres">
      <dgm:prSet presAssocID="{649FCF27-1B46-410A-ACDC-3CBCECA3C62B}" presName="vSp1" presStyleCnt="0"/>
      <dgm:spPr/>
    </dgm:pt>
    <dgm:pt modelId="{D7F2BD0D-780A-4BA5-A735-5B7637A86217}" type="pres">
      <dgm:prSet presAssocID="{649FCF27-1B46-410A-ACDC-3CBCECA3C62B}" presName="simulatedConn" presStyleLbl="solidFgAcc1" presStyleIdx="1" presStyleCnt="3"/>
      <dgm:spPr/>
    </dgm:pt>
    <dgm:pt modelId="{E400C2F9-1E6A-4521-A3B0-08FDD81B1B26}" type="pres">
      <dgm:prSet presAssocID="{649FCF27-1B46-410A-ACDC-3CBCECA3C62B}" presName="vSp2" presStyleCnt="0"/>
      <dgm:spPr/>
    </dgm:pt>
    <dgm:pt modelId="{4689D89F-8E0F-46AB-BD78-E4416E692C2F}" type="pres">
      <dgm:prSet presAssocID="{649FCF27-1B46-410A-ACDC-3CBCECA3C62B}" presName="sibTrans" presStyleCnt="0"/>
      <dgm:spPr/>
    </dgm:pt>
    <dgm:pt modelId="{6ECBACE5-F60E-479F-9B6F-BC8882E02E81}" type="pres">
      <dgm:prSet presAssocID="{91372FC7-96EB-4B22-B013-C61890526E29}" presName="compositeNode" presStyleCnt="0">
        <dgm:presLayoutVars>
          <dgm:bulletEnabled val="1"/>
        </dgm:presLayoutVars>
      </dgm:prSet>
      <dgm:spPr/>
    </dgm:pt>
    <dgm:pt modelId="{3A5B50DF-58F3-4817-82D4-61210119F5C9}" type="pres">
      <dgm:prSet presAssocID="{91372FC7-96EB-4B22-B013-C61890526E29}" presName="bgRect" presStyleLbl="node1" presStyleIdx="2" presStyleCnt="4" custScaleX="133100" custScaleY="133100"/>
      <dgm:spPr/>
    </dgm:pt>
    <dgm:pt modelId="{79D142A8-6A10-4A81-B419-7DF4B3221AAA}" type="pres">
      <dgm:prSet presAssocID="{91372FC7-96EB-4B22-B013-C61890526E29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898BF0E3-5DAC-4E93-9F1E-168733F5CAAF}" type="pres">
      <dgm:prSet presAssocID="{91372FC7-96EB-4B22-B013-C61890526E29}" presName="childNode" presStyleLbl="node1" presStyleIdx="2" presStyleCnt="4">
        <dgm:presLayoutVars>
          <dgm:bulletEnabled val="1"/>
        </dgm:presLayoutVars>
      </dgm:prSet>
      <dgm:spPr/>
    </dgm:pt>
    <dgm:pt modelId="{311A2888-9F2D-42B2-BCFF-1ADA9985601F}" type="pres">
      <dgm:prSet presAssocID="{C0D10B0A-D6A7-4EF8-8E94-2F2A8BDB1689}" presName="hSp" presStyleCnt="0"/>
      <dgm:spPr/>
    </dgm:pt>
    <dgm:pt modelId="{B05FD41F-8498-4944-BB27-205533498131}" type="pres">
      <dgm:prSet presAssocID="{C0D10B0A-D6A7-4EF8-8E94-2F2A8BDB1689}" presName="vProcSp" presStyleCnt="0"/>
      <dgm:spPr/>
    </dgm:pt>
    <dgm:pt modelId="{8773879B-2DF8-413A-9D3A-BF19981A7F1B}" type="pres">
      <dgm:prSet presAssocID="{C0D10B0A-D6A7-4EF8-8E94-2F2A8BDB1689}" presName="vSp1" presStyleCnt="0"/>
      <dgm:spPr/>
    </dgm:pt>
    <dgm:pt modelId="{EB26B2FC-5AC8-484F-98FF-3EABD85B75F4}" type="pres">
      <dgm:prSet presAssocID="{C0D10B0A-D6A7-4EF8-8E94-2F2A8BDB1689}" presName="simulatedConn" presStyleLbl="solidFgAcc1" presStyleIdx="2" presStyleCnt="3"/>
      <dgm:spPr/>
    </dgm:pt>
    <dgm:pt modelId="{F880F6E7-126B-472D-838D-A23741517B61}" type="pres">
      <dgm:prSet presAssocID="{C0D10B0A-D6A7-4EF8-8E94-2F2A8BDB1689}" presName="vSp2" presStyleCnt="0"/>
      <dgm:spPr/>
    </dgm:pt>
    <dgm:pt modelId="{4B286D2C-6304-4E4B-ADBB-F23941136935}" type="pres">
      <dgm:prSet presAssocID="{C0D10B0A-D6A7-4EF8-8E94-2F2A8BDB1689}" presName="sibTrans" presStyleCnt="0"/>
      <dgm:spPr/>
    </dgm:pt>
    <dgm:pt modelId="{A223AA5F-13D4-45D2-9A7E-97DD79DA4C2F}" type="pres">
      <dgm:prSet presAssocID="{91CB4FFE-BF74-4312-B39F-9DF680D20119}" presName="compositeNode" presStyleCnt="0">
        <dgm:presLayoutVars>
          <dgm:bulletEnabled val="1"/>
        </dgm:presLayoutVars>
      </dgm:prSet>
      <dgm:spPr/>
    </dgm:pt>
    <dgm:pt modelId="{009D73A3-6F85-4363-B247-3A37A50BAA69}" type="pres">
      <dgm:prSet presAssocID="{91CB4FFE-BF74-4312-B39F-9DF680D20119}" presName="bgRect" presStyleLbl="node1" presStyleIdx="3" presStyleCnt="4" custScaleX="133100" custScaleY="133100"/>
      <dgm:spPr/>
    </dgm:pt>
    <dgm:pt modelId="{0EF7AFB0-6FB8-482F-8E8B-539BEF31F95D}" type="pres">
      <dgm:prSet presAssocID="{91CB4FFE-BF74-4312-B39F-9DF680D20119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2347665F-673A-4616-A2BA-6CF87D243D99}" type="pres">
      <dgm:prSet presAssocID="{91CB4FFE-BF74-4312-B39F-9DF680D20119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C4AD5C03-EE82-4752-92AF-1AD32E0B60D8}" type="presOf" srcId="{91372FC7-96EB-4B22-B013-C61890526E29}" destId="{79D142A8-6A10-4A81-B419-7DF4B3221AAA}" srcOrd="1" destOrd="0" presId="urn:microsoft.com/office/officeart/2005/8/layout/hProcess7"/>
    <dgm:cxn modelId="{B9B9CA06-771E-4EB5-A865-163046CB3A41}" srcId="{7D44D6A0-7975-4FED-B69A-0EB8185E038A}" destId="{91372FC7-96EB-4B22-B013-C61890526E29}" srcOrd="2" destOrd="0" parTransId="{FE2C5B33-0810-4978-B9E9-4B449FFD9939}" sibTransId="{C0D10B0A-D6A7-4EF8-8E94-2F2A8BDB1689}"/>
    <dgm:cxn modelId="{B9711E27-17C6-4A5C-B51B-8AC41C3F904E}" type="presOf" srcId="{B342B1CE-28A4-42BD-A725-1306DEF15692}" destId="{2347665F-673A-4616-A2BA-6CF87D243D99}" srcOrd="0" destOrd="0" presId="urn:microsoft.com/office/officeart/2005/8/layout/hProcess7"/>
    <dgm:cxn modelId="{F153C02D-4E52-4D4C-B623-F61AF5764A70}" srcId="{91CB4FFE-BF74-4312-B39F-9DF680D20119}" destId="{B342B1CE-28A4-42BD-A725-1306DEF15692}" srcOrd="0" destOrd="0" parTransId="{B43B5008-2EA2-44AE-AA78-DCB823FEE5B9}" sibTransId="{D4BECFD4-A8D2-4EC2-88EA-1633B36DF75F}"/>
    <dgm:cxn modelId="{283AE441-D5FF-4183-9D62-7EB20F5B8A3F}" type="presOf" srcId="{4B56580F-D0A4-42CA-B33F-2E4C78853725}" destId="{E37B6B4E-6DA6-40B3-B14C-186A4FB77ACE}" srcOrd="0" destOrd="0" presId="urn:microsoft.com/office/officeart/2005/8/layout/hProcess7"/>
    <dgm:cxn modelId="{B5E48249-0109-46FA-8925-C744D6B8D521}" srcId="{7D44D6A0-7975-4FED-B69A-0EB8185E038A}" destId="{4B56580F-D0A4-42CA-B33F-2E4C78853725}" srcOrd="1" destOrd="0" parTransId="{27DA8398-245A-47C4-B2D0-0287DC9A5F33}" sibTransId="{649FCF27-1B46-410A-ACDC-3CBCECA3C62B}"/>
    <dgm:cxn modelId="{199A9F72-2A20-4EF7-9E3B-10041D6E1CE3}" type="presOf" srcId="{4B56580F-D0A4-42CA-B33F-2E4C78853725}" destId="{1B9E1CB5-B01F-4A9C-9627-BFA966999BFA}" srcOrd="1" destOrd="0" presId="urn:microsoft.com/office/officeart/2005/8/layout/hProcess7"/>
    <dgm:cxn modelId="{9B672A53-536A-4F83-B9ED-5C3338883481}" type="presOf" srcId="{B2AFEF38-D861-419A-BA05-A67BC4F8BC98}" destId="{898BF0E3-5DAC-4E93-9F1E-168733F5CAAF}" srcOrd="0" destOrd="0" presId="urn:microsoft.com/office/officeart/2005/8/layout/hProcess7"/>
    <dgm:cxn modelId="{11D74057-371E-4726-9B10-D679D4E0B834}" srcId="{7D44D6A0-7975-4FED-B69A-0EB8185E038A}" destId="{A38B0FF6-C4DB-4E6B-B8A8-39B6FF527BDE}" srcOrd="0" destOrd="0" parTransId="{66F3F624-F788-4534-86C3-F1EB645F2412}" sibTransId="{FDFF3C09-5882-42B4-A738-365E2E3A7F5F}"/>
    <dgm:cxn modelId="{C52FF87D-4A59-460E-A649-E3831B197C8E}" srcId="{7D44D6A0-7975-4FED-B69A-0EB8185E038A}" destId="{91CB4FFE-BF74-4312-B39F-9DF680D20119}" srcOrd="3" destOrd="0" parTransId="{28957C8E-0842-471C-9A56-7A407377E970}" sibTransId="{B8DCA2CC-9E30-43FE-A67F-BA38E63DCC54}"/>
    <dgm:cxn modelId="{B6D2E482-3C63-4413-9E98-AD927619EE68}" srcId="{91372FC7-96EB-4B22-B013-C61890526E29}" destId="{B2AFEF38-D861-419A-BA05-A67BC4F8BC98}" srcOrd="0" destOrd="0" parTransId="{A2D91669-C8A7-4CD8-9DD4-69455E941F93}" sibTransId="{187AEFE4-C4A6-4419-8F04-7E92643F2345}"/>
    <dgm:cxn modelId="{95A7168A-C22A-4FBD-B9C6-D62E60E04755}" type="presOf" srcId="{A38B0FF6-C4DB-4E6B-B8A8-39B6FF527BDE}" destId="{5D795F5F-E8EF-438C-B62A-3E2072E6BB67}" srcOrd="1" destOrd="0" presId="urn:microsoft.com/office/officeart/2005/8/layout/hProcess7"/>
    <dgm:cxn modelId="{A2AA1F98-0AFF-4E3E-BE3D-C79D0E236B13}" srcId="{4B56580F-D0A4-42CA-B33F-2E4C78853725}" destId="{29FCEC4F-0D71-4B26-BF5C-1A6A7A921E82}" srcOrd="0" destOrd="0" parTransId="{FDB498C7-B895-449E-9C35-FD4AD5E25279}" sibTransId="{22E306CB-DA78-40DA-9702-6F1970F2CEDD}"/>
    <dgm:cxn modelId="{ED677FA1-77FC-40EA-B80B-206AAD1E6C12}" srcId="{A38B0FF6-C4DB-4E6B-B8A8-39B6FF527BDE}" destId="{998C37F0-19C2-40A5-8183-1FA85361BB4A}" srcOrd="0" destOrd="0" parTransId="{9733B2B7-6087-4BE2-9EDD-3505FE35CFBD}" sibTransId="{D6EAD0B9-2976-40D4-8EDF-1B5056BADAE5}"/>
    <dgm:cxn modelId="{7F2781AB-B857-4A87-9577-7F726795A810}" type="presOf" srcId="{91372FC7-96EB-4B22-B013-C61890526E29}" destId="{3A5B50DF-58F3-4817-82D4-61210119F5C9}" srcOrd="0" destOrd="0" presId="urn:microsoft.com/office/officeart/2005/8/layout/hProcess7"/>
    <dgm:cxn modelId="{C970A5BD-18D9-47A1-828A-7EBC57055F1F}" type="presOf" srcId="{29FCEC4F-0D71-4B26-BF5C-1A6A7A921E82}" destId="{94B15768-D213-4B5C-B457-320787035C7D}" srcOrd="0" destOrd="0" presId="urn:microsoft.com/office/officeart/2005/8/layout/hProcess7"/>
    <dgm:cxn modelId="{C3BE47D9-6EEA-4C8D-A9F5-4726E4BAE0A3}" type="presOf" srcId="{7D44D6A0-7975-4FED-B69A-0EB8185E038A}" destId="{CCDEE120-23C3-44CC-B46C-954001926234}" srcOrd="0" destOrd="0" presId="urn:microsoft.com/office/officeart/2005/8/layout/hProcess7"/>
    <dgm:cxn modelId="{B01EC4E9-AB90-49BB-B9D0-78AD31E5DE5D}" type="presOf" srcId="{91CB4FFE-BF74-4312-B39F-9DF680D20119}" destId="{009D73A3-6F85-4363-B247-3A37A50BAA69}" srcOrd="0" destOrd="0" presId="urn:microsoft.com/office/officeart/2005/8/layout/hProcess7"/>
    <dgm:cxn modelId="{BB4B5FF0-7EC5-4DD5-9CDB-7C4BCCD34EDE}" type="presOf" srcId="{91CB4FFE-BF74-4312-B39F-9DF680D20119}" destId="{0EF7AFB0-6FB8-482F-8E8B-539BEF31F95D}" srcOrd="1" destOrd="0" presId="urn:microsoft.com/office/officeart/2005/8/layout/hProcess7"/>
    <dgm:cxn modelId="{868101F1-BEFD-4BB1-B16C-461D90CAD710}" type="presOf" srcId="{998C37F0-19C2-40A5-8183-1FA85361BB4A}" destId="{1624C416-ECD0-48BB-BE5D-DA61E1BC514F}" srcOrd="0" destOrd="0" presId="urn:microsoft.com/office/officeart/2005/8/layout/hProcess7"/>
    <dgm:cxn modelId="{1CA9D6F8-3FF4-41F4-A3B6-8662959AC50D}" type="presOf" srcId="{A38B0FF6-C4DB-4E6B-B8A8-39B6FF527BDE}" destId="{86B2CCDC-15FE-4F87-9AD7-A364C99E0710}" srcOrd="0" destOrd="0" presId="urn:microsoft.com/office/officeart/2005/8/layout/hProcess7"/>
    <dgm:cxn modelId="{F58D5369-9625-4F80-B4CF-28C8C08E5DA4}" type="presParOf" srcId="{CCDEE120-23C3-44CC-B46C-954001926234}" destId="{CB0CB1EB-D750-4F78-958A-596B6084BFA4}" srcOrd="0" destOrd="0" presId="urn:microsoft.com/office/officeart/2005/8/layout/hProcess7"/>
    <dgm:cxn modelId="{796F0CDB-82FC-4D6E-8DFC-6E4D492362E5}" type="presParOf" srcId="{CB0CB1EB-D750-4F78-958A-596B6084BFA4}" destId="{86B2CCDC-15FE-4F87-9AD7-A364C99E0710}" srcOrd="0" destOrd="0" presId="urn:microsoft.com/office/officeart/2005/8/layout/hProcess7"/>
    <dgm:cxn modelId="{1CBC9E3D-9F9C-4CA4-81FD-6AC83B47FB7D}" type="presParOf" srcId="{CB0CB1EB-D750-4F78-958A-596B6084BFA4}" destId="{5D795F5F-E8EF-438C-B62A-3E2072E6BB67}" srcOrd="1" destOrd="0" presId="urn:microsoft.com/office/officeart/2005/8/layout/hProcess7"/>
    <dgm:cxn modelId="{B3009350-380D-4214-9B32-845188094FED}" type="presParOf" srcId="{CB0CB1EB-D750-4F78-958A-596B6084BFA4}" destId="{1624C416-ECD0-48BB-BE5D-DA61E1BC514F}" srcOrd="2" destOrd="0" presId="urn:microsoft.com/office/officeart/2005/8/layout/hProcess7"/>
    <dgm:cxn modelId="{4C0CAF68-B44E-4B66-B5CE-706A207CC367}" type="presParOf" srcId="{CCDEE120-23C3-44CC-B46C-954001926234}" destId="{33C463EB-F866-447B-9067-DC24BCB68FF1}" srcOrd="1" destOrd="0" presId="urn:microsoft.com/office/officeart/2005/8/layout/hProcess7"/>
    <dgm:cxn modelId="{A936A981-34B1-4678-812E-9AD97EE02AEC}" type="presParOf" srcId="{CCDEE120-23C3-44CC-B46C-954001926234}" destId="{2CE932E2-891B-4C33-9209-9660F7289B7B}" srcOrd="2" destOrd="0" presId="urn:microsoft.com/office/officeart/2005/8/layout/hProcess7"/>
    <dgm:cxn modelId="{3751F217-788E-4F2B-84F0-6BB454C64E43}" type="presParOf" srcId="{2CE932E2-891B-4C33-9209-9660F7289B7B}" destId="{1CD79B3D-077A-42EB-A63D-3A9CD78D2A24}" srcOrd="0" destOrd="0" presId="urn:microsoft.com/office/officeart/2005/8/layout/hProcess7"/>
    <dgm:cxn modelId="{2CDE72F0-FCDF-4AB2-A69F-3E751D55E2CF}" type="presParOf" srcId="{2CE932E2-891B-4C33-9209-9660F7289B7B}" destId="{24190709-F953-4D2A-92A0-390E4CCF5C34}" srcOrd="1" destOrd="0" presId="urn:microsoft.com/office/officeart/2005/8/layout/hProcess7"/>
    <dgm:cxn modelId="{7FDCAA4C-8A29-459A-8DFA-E69F1F55843A}" type="presParOf" srcId="{2CE932E2-891B-4C33-9209-9660F7289B7B}" destId="{900A74EB-FE2D-4EF3-ABBC-4C9653981DEC}" srcOrd="2" destOrd="0" presId="urn:microsoft.com/office/officeart/2005/8/layout/hProcess7"/>
    <dgm:cxn modelId="{492FAEC1-A5DE-452D-BE00-043CCC39A927}" type="presParOf" srcId="{CCDEE120-23C3-44CC-B46C-954001926234}" destId="{5D6C79D5-20AF-4A37-ACD9-ACF06BF2D793}" srcOrd="3" destOrd="0" presId="urn:microsoft.com/office/officeart/2005/8/layout/hProcess7"/>
    <dgm:cxn modelId="{CF2AB250-F93E-426B-8733-7A6E6E455913}" type="presParOf" srcId="{CCDEE120-23C3-44CC-B46C-954001926234}" destId="{0BEB77FC-E9A5-43EC-A948-BE6663CF7DF4}" srcOrd="4" destOrd="0" presId="urn:microsoft.com/office/officeart/2005/8/layout/hProcess7"/>
    <dgm:cxn modelId="{BA6461A4-3DC0-4F26-97AA-12D656BE3677}" type="presParOf" srcId="{0BEB77FC-E9A5-43EC-A948-BE6663CF7DF4}" destId="{E37B6B4E-6DA6-40B3-B14C-186A4FB77ACE}" srcOrd="0" destOrd="0" presId="urn:microsoft.com/office/officeart/2005/8/layout/hProcess7"/>
    <dgm:cxn modelId="{F665F732-09AC-4B1E-ADD4-0D3568DDC402}" type="presParOf" srcId="{0BEB77FC-E9A5-43EC-A948-BE6663CF7DF4}" destId="{1B9E1CB5-B01F-4A9C-9627-BFA966999BFA}" srcOrd="1" destOrd="0" presId="urn:microsoft.com/office/officeart/2005/8/layout/hProcess7"/>
    <dgm:cxn modelId="{597FB15F-5CA4-45D2-BB17-DFC62852C0ED}" type="presParOf" srcId="{0BEB77FC-E9A5-43EC-A948-BE6663CF7DF4}" destId="{94B15768-D213-4B5C-B457-320787035C7D}" srcOrd="2" destOrd="0" presId="urn:microsoft.com/office/officeart/2005/8/layout/hProcess7"/>
    <dgm:cxn modelId="{B925DD7E-88E7-454D-A8FB-AEFECBBD451D}" type="presParOf" srcId="{CCDEE120-23C3-44CC-B46C-954001926234}" destId="{A1705834-34E4-49CC-A9EF-19432D297DA1}" srcOrd="5" destOrd="0" presId="urn:microsoft.com/office/officeart/2005/8/layout/hProcess7"/>
    <dgm:cxn modelId="{A2CEB4EE-9490-44C0-9512-60267D9AE5EC}" type="presParOf" srcId="{CCDEE120-23C3-44CC-B46C-954001926234}" destId="{2663BB63-9E41-408D-94CC-78BDC115DE3F}" srcOrd="6" destOrd="0" presId="urn:microsoft.com/office/officeart/2005/8/layout/hProcess7"/>
    <dgm:cxn modelId="{9AB64CCF-61E7-4DD9-A908-BC42F1D6DC10}" type="presParOf" srcId="{2663BB63-9E41-408D-94CC-78BDC115DE3F}" destId="{FF887673-C31E-4538-B43E-3A48AB13B340}" srcOrd="0" destOrd="0" presId="urn:microsoft.com/office/officeart/2005/8/layout/hProcess7"/>
    <dgm:cxn modelId="{18932935-AD84-46AA-A974-46EFE5440834}" type="presParOf" srcId="{2663BB63-9E41-408D-94CC-78BDC115DE3F}" destId="{D7F2BD0D-780A-4BA5-A735-5B7637A86217}" srcOrd="1" destOrd="0" presId="urn:microsoft.com/office/officeart/2005/8/layout/hProcess7"/>
    <dgm:cxn modelId="{1FFC9373-9543-4818-9E1F-3ED85FB40BA8}" type="presParOf" srcId="{2663BB63-9E41-408D-94CC-78BDC115DE3F}" destId="{E400C2F9-1E6A-4521-A3B0-08FDD81B1B26}" srcOrd="2" destOrd="0" presId="urn:microsoft.com/office/officeart/2005/8/layout/hProcess7"/>
    <dgm:cxn modelId="{E8D579F5-22F7-49C8-B646-C1995E6676A4}" type="presParOf" srcId="{CCDEE120-23C3-44CC-B46C-954001926234}" destId="{4689D89F-8E0F-46AB-BD78-E4416E692C2F}" srcOrd="7" destOrd="0" presId="urn:microsoft.com/office/officeart/2005/8/layout/hProcess7"/>
    <dgm:cxn modelId="{E21B3852-6B39-4DA1-813A-149014656F77}" type="presParOf" srcId="{CCDEE120-23C3-44CC-B46C-954001926234}" destId="{6ECBACE5-F60E-479F-9B6F-BC8882E02E81}" srcOrd="8" destOrd="0" presId="urn:microsoft.com/office/officeart/2005/8/layout/hProcess7"/>
    <dgm:cxn modelId="{FEB848EC-5C02-4D50-8482-F6AF0844A31C}" type="presParOf" srcId="{6ECBACE5-F60E-479F-9B6F-BC8882E02E81}" destId="{3A5B50DF-58F3-4817-82D4-61210119F5C9}" srcOrd="0" destOrd="0" presId="urn:microsoft.com/office/officeart/2005/8/layout/hProcess7"/>
    <dgm:cxn modelId="{456C563B-3078-40C5-9BD2-EEE54D30B51B}" type="presParOf" srcId="{6ECBACE5-F60E-479F-9B6F-BC8882E02E81}" destId="{79D142A8-6A10-4A81-B419-7DF4B3221AAA}" srcOrd="1" destOrd="0" presId="urn:microsoft.com/office/officeart/2005/8/layout/hProcess7"/>
    <dgm:cxn modelId="{F22197B2-06C7-4C5B-AFE0-9D7D64A1718C}" type="presParOf" srcId="{6ECBACE5-F60E-479F-9B6F-BC8882E02E81}" destId="{898BF0E3-5DAC-4E93-9F1E-168733F5CAAF}" srcOrd="2" destOrd="0" presId="urn:microsoft.com/office/officeart/2005/8/layout/hProcess7"/>
    <dgm:cxn modelId="{0E164B88-288E-4655-8238-9ADA7E362D2B}" type="presParOf" srcId="{CCDEE120-23C3-44CC-B46C-954001926234}" destId="{311A2888-9F2D-42B2-BCFF-1ADA9985601F}" srcOrd="9" destOrd="0" presId="urn:microsoft.com/office/officeart/2005/8/layout/hProcess7"/>
    <dgm:cxn modelId="{4059A53D-CC15-4C5B-8664-3940CBD02309}" type="presParOf" srcId="{CCDEE120-23C3-44CC-B46C-954001926234}" destId="{B05FD41F-8498-4944-BB27-205533498131}" srcOrd="10" destOrd="0" presId="urn:microsoft.com/office/officeart/2005/8/layout/hProcess7"/>
    <dgm:cxn modelId="{F4F6DE62-53EA-4512-BEB3-0BB440821981}" type="presParOf" srcId="{B05FD41F-8498-4944-BB27-205533498131}" destId="{8773879B-2DF8-413A-9D3A-BF19981A7F1B}" srcOrd="0" destOrd="0" presId="urn:microsoft.com/office/officeart/2005/8/layout/hProcess7"/>
    <dgm:cxn modelId="{10486A3A-DEDA-4A34-9E08-EB65ED488771}" type="presParOf" srcId="{B05FD41F-8498-4944-BB27-205533498131}" destId="{EB26B2FC-5AC8-484F-98FF-3EABD85B75F4}" srcOrd="1" destOrd="0" presId="urn:microsoft.com/office/officeart/2005/8/layout/hProcess7"/>
    <dgm:cxn modelId="{78873B6E-4E70-491F-BE88-82FC3E311DAD}" type="presParOf" srcId="{B05FD41F-8498-4944-BB27-205533498131}" destId="{F880F6E7-126B-472D-838D-A23741517B61}" srcOrd="2" destOrd="0" presId="urn:microsoft.com/office/officeart/2005/8/layout/hProcess7"/>
    <dgm:cxn modelId="{A793DA2B-CADC-4442-B057-EC57E285C392}" type="presParOf" srcId="{CCDEE120-23C3-44CC-B46C-954001926234}" destId="{4B286D2C-6304-4E4B-ADBB-F23941136935}" srcOrd="11" destOrd="0" presId="urn:microsoft.com/office/officeart/2005/8/layout/hProcess7"/>
    <dgm:cxn modelId="{1869E914-AF8F-496C-B8FF-10B3981E21E3}" type="presParOf" srcId="{CCDEE120-23C3-44CC-B46C-954001926234}" destId="{A223AA5F-13D4-45D2-9A7E-97DD79DA4C2F}" srcOrd="12" destOrd="0" presId="urn:microsoft.com/office/officeart/2005/8/layout/hProcess7"/>
    <dgm:cxn modelId="{42F83566-65D1-47AE-83A1-B0A5C8F97EB1}" type="presParOf" srcId="{A223AA5F-13D4-45D2-9A7E-97DD79DA4C2F}" destId="{009D73A3-6F85-4363-B247-3A37A50BAA69}" srcOrd="0" destOrd="0" presId="urn:microsoft.com/office/officeart/2005/8/layout/hProcess7"/>
    <dgm:cxn modelId="{DE072B1E-2A08-449B-8CB9-2BEDE383B9D4}" type="presParOf" srcId="{A223AA5F-13D4-45D2-9A7E-97DD79DA4C2F}" destId="{0EF7AFB0-6FB8-482F-8E8B-539BEF31F95D}" srcOrd="1" destOrd="0" presId="urn:microsoft.com/office/officeart/2005/8/layout/hProcess7"/>
    <dgm:cxn modelId="{6FEA79B4-0606-4D12-B112-8F32C6B4BE53}" type="presParOf" srcId="{A223AA5F-13D4-45D2-9A7E-97DD79DA4C2F}" destId="{2347665F-673A-4616-A2BA-6CF87D243D99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D44D6A0-7975-4FED-B69A-0EB8185E038A}" type="doc">
      <dgm:prSet loTypeId="urn:microsoft.com/office/officeart/2005/8/layout/hProcess7" loCatId="list" qsTypeId="urn:microsoft.com/office/officeart/2005/8/quickstyle/simple3" qsCatId="simple" csTypeId="urn:microsoft.com/office/officeart/2005/8/colors/accent2_2" csCatId="accent2" phldr="1"/>
      <dgm:spPr/>
    </dgm:pt>
    <dgm:pt modelId="{998C37F0-19C2-40A5-8183-1FA85361BB4A}">
      <dgm:prSet phldrT="[Testo]"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Hazard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intensity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it-IT" sz="1500" i="1" dirty="0">
            <a:latin typeface="+mj-lt"/>
          </a:endParaRPr>
        </a:p>
        <a:p>
          <a:pPr algn="ctr"/>
          <a:endParaRPr lang="en-GB" sz="1500" dirty="0">
            <a:latin typeface="+mj-lt"/>
          </a:endParaRPr>
        </a:p>
      </dgm:t>
    </dgm:pt>
    <dgm:pt modelId="{9733B2B7-6087-4BE2-9EDD-3505FE35CFBD}" type="parTrans" cxnId="{ED677FA1-77FC-40EA-B80B-206AAD1E6C12}">
      <dgm:prSet/>
      <dgm:spPr/>
      <dgm:t>
        <a:bodyPr/>
        <a:lstStyle/>
        <a:p>
          <a:endParaRPr lang="en-GB"/>
        </a:p>
      </dgm:t>
    </dgm:pt>
    <dgm:pt modelId="{D6EAD0B9-2976-40D4-8EDF-1B5056BADAE5}" type="sibTrans" cxnId="{ED677FA1-77FC-40EA-B80B-206AAD1E6C12}">
      <dgm:prSet/>
      <dgm:spPr/>
      <dgm:t>
        <a:bodyPr/>
        <a:lstStyle/>
        <a:p>
          <a:endParaRPr lang="en-GB"/>
        </a:p>
      </dgm:t>
    </dgm:pt>
    <dgm:pt modelId="{B342B1CE-28A4-42BD-A725-1306DEF15692}">
      <dgm:prSet phldrT="[Testo]" custT="1"/>
      <dgm:spPr/>
      <dgm:t>
        <a:bodyPr/>
        <a:lstStyle/>
        <a:p>
          <a:pPr algn="ctr"/>
          <a:r>
            <a:rPr lang="it-IT" sz="1400" dirty="0" err="1">
              <a:latin typeface="+mj-lt"/>
            </a:rPr>
            <a:t>Loss</a:t>
          </a:r>
          <a:r>
            <a:rPr lang="it-IT" sz="14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decision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variable</a:t>
          </a:r>
          <a:endParaRPr lang="en-GB" sz="1500" i="1" dirty="0">
            <a:latin typeface="+mj-lt"/>
          </a:endParaRPr>
        </a:p>
      </dgm:t>
    </dgm:pt>
    <dgm:pt modelId="{B43B5008-2EA2-44AE-AA78-DCB823FEE5B9}" type="parTrans" cxnId="{F153C02D-4E52-4D4C-B623-F61AF5764A70}">
      <dgm:prSet/>
      <dgm:spPr/>
      <dgm:t>
        <a:bodyPr/>
        <a:lstStyle/>
        <a:p>
          <a:endParaRPr lang="en-GB"/>
        </a:p>
      </dgm:t>
    </dgm:pt>
    <dgm:pt modelId="{D4BECFD4-A8D2-4EC2-88EA-1633B36DF75F}" type="sibTrans" cxnId="{F153C02D-4E52-4D4C-B623-F61AF5764A70}">
      <dgm:prSet/>
      <dgm:spPr/>
      <dgm:t>
        <a:bodyPr/>
        <a:lstStyle/>
        <a:p>
          <a:endParaRPr lang="en-GB"/>
        </a:p>
      </dgm:t>
    </dgm:pt>
    <dgm:pt modelId="{A38B0FF6-C4DB-4E6B-B8A8-39B6FF527BDE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 w="38100">
          <a:solidFill>
            <a:srgbClr val="A01625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HAZARD</a:t>
          </a:r>
          <a:endParaRPr lang="en-GB" sz="1200" b="1" dirty="0">
            <a:latin typeface="+mj-lt"/>
          </a:endParaRPr>
        </a:p>
      </dgm:t>
    </dgm:pt>
    <dgm:pt modelId="{66F3F624-F788-4534-86C3-F1EB645F2412}" type="parTrans" cxnId="{11D74057-371E-4726-9B10-D679D4E0B834}">
      <dgm:prSet/>
      <dgm:spPr/>
      <dgm:t>
        <a:bodyPr/>
        <a:lstStyle/>
        <a:p>
          <a:endParaRPr lang="en-GB"/>
        </a:p>
      </dgm:t>
    </dgm:pt>
    <dgm:pt modelId="{FDFF3C09-5882-42B4-A738-365E2E3A7F5F}" type="sibTrans" cxnId="{11D74057-371E-4726-9B10-D679D4E0B834}">
      <dgm:prSet/>
      <dgm:spPr/>
      <dgm:t>
        <a:bodyPr/>
        <a:lstStyle/>
        <a:p>
          <a:endParaRPr lang="en-GB"/>
        </a:p>
      </dgm:t>
    </dgm:pt>
    <dgm:pt modelId="{91372FC7-96EB-4B22-B013-C61890526E2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FE2C5B33-0810-4978-B9E9-4B449FFD9939}" type="parTrans" cxnId="{B9B9CA06-771E-4EB5-A865-163046CB3A41}">
      <dgm:prSet/>
      <dgm:spPr/>
      <dgm:t>
        <a:bodyPr/>
        <a:lstStyle/>
        <a:p>
          <a:endParaRPr lang="en-GB"/>
        </a:p>
      </dgm:t>
    </dgm:pt>
    <dgm:pt modelId="{C0D10B0A-D6A7-4EF8-8E94-2F2A8BDB1689}" type="sibTrans" cxnId="{B9B9CA06-771E-4EB5-A865-163046CB3A41}">
      <dgm:prSet/>
      <dgm:spPr/>
      <dgm:t>
        <a:bodyPr/>
        <a:lstStyle/>
        <a:p>
          <a:endParaRPr lang="en-GB"/>
        </a:p>
      </dgm:t>
    </dgm:pt>
    <dgm:pt modelId="{B2AFEF38-D861-419A-BA05-A67BC4F8BC98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Damage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3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damage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en-GB" sz="1500" i="1" dirty="0">
            <a:latin typeface="+mj-lt"/>
          </a:endParaRPr>
        </a:p>
      </dgm:t>
    </dgm:pt>
    <dgm:pt modelId="{A2D91669-C8A7-4CD8-9DD4-69455E941F93}" type="parTrans" cxnId="{B6D2E482-3C63-4413-9E98-AD927619EE68}">
      <dgm:prSet/>
      <dgm:spPr/>
      <dgm:t>
        <a:bodyPr/>
        <a:lstStyle/>
        <a:p>
          <a:endParaRPr lang="en-GB"/>
        </a:p>
      </dgm:t>
    </dgm:pt>
    <dgm:pt modelId="{187AEFE4-C4A6-4419-8F04-7E92643F2345}" type="sibTrans" cxnId="{B6D2E482-3C63-4413-9E98-AD927619EE68}">
      <dgm:prSet/>
      <dgm:spPr/>
      <dgm:t>
        <a:bodyPr/>
        <a:lstStyle/>
        <a:p>
          <a:endParaRPr lang="en-GB"/>
        </a:p>
      </dgm:t>
    </dgm:pt>
    <dgm:pt modelId="{91CB4FFE-BF74-4312-B39F-9DF680D2011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DECISION MAKING</a:t>
          </a:r>
          <a:endParaRPr lang="en-GB" sz="1200" b="1" dirty="0">
            <a:latin typeface="+mj-lt"/>
          </a:endParaRPr>
        </a:p>
      </dgm:t>
    </dgm:pt>
    <dgm:pt modelId="{28957C8E-0842-471C-9A56-7A407377E970}" type="parTrans" cxnId="{C52FF87D-4A59-460E-A649-E3831B197C8E}">
      <dgm:prSet/>
      <dgm:spPr/>
      <dgm:t>
        <a:bodyPr/>
        <a:lstStyle/>
        <a:p>
          <a:endParaRPr lang="en-GB"/>
        </a:p>
      </dgm:t>
    </dgm:pt>
    <dgm:pt modelId="{B8DCA2CC-9E30-43FE-A67F-BA38E63DCC54}" type="sibTrans" cxnId="{C52FF87D-4A59-460E-A649-E3831B197C8E}">
      <dgm:prSet/>
      <dgm:spPr/>
      <dgm:t>
        <a:bodyPr/>
        <a:lstStyle/>
        <a:p>
          <a:endParaRPr lang="en-GB"/>
        </a:p>
      </dgm:t>
    </dgm:pt>
    <dgm:pt modelId="{4B56580F-D0A4-42CA-B33F-2E4C78853725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27DA8398-245A-47C4-B2D0-0287DC9A5F33}" type="parTrans" cxnId="{B5E48249-0109-46FA-8925-C744D6B8D521}">
      <dgm:prSet/>
      <dgm:spPr/>
      <dgm:t>
        <a:bodyPr/>
        <a:lstStyle/>
        <a:p>
          <a:endParaRPr lang="en-GB"/>
        </a:p>
      </dgm:t>
    </dgm:pt>
    <dgm:pt modelId="{649FCF27-1B46-410A-ACDC-3CBCECA3C62B}" type="sibTrans" cxnId="{B5E48249-0109-46FA-8925-C744D6B8D521}">
      <dgm:prSet/>
      <dgm:spPr/>
      <dgm:t>
        <a:bodyPr/>
        <a:lstStyle/>
        <a:p>
          <a:endParaRPr lang="en-GB"/>
        </a:p>
      </dgm:t>
    </dgm:pt>
    <dgm:pt modelId="{29FCEC4F-0D71-4B26-BF5C-1A6A7A921E82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Vulnerability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2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000" dirty="0">
            <a:latin typeface="+mj-lt"/>
          </a:endParaRPr>
        </a:p>
        <a:p>
          <a:pPr algn="ctr"/>
          <a:r>
            <a:rPr lang="it-IT" sz="1400" i="1" dirty="0" err="1">
              <a:latin typeface="+mj-lt"/>
            </a:rPr>
            <a:t>engineering</a:t>
          </a:r>
          <a:r>
            <a:rPr lang="it-IT" sz="1400" i="1" dirty="0">
              <a:latin typeface="+mj-lt"/>
            </a:rPr>
            <a:t> </a:t>
          </a:r>
          <a:r>
            <a:rPr lang="it-IT" sz="1400" i="1" dirty="0" err="1">
              <a:latin typeface="+mj-lt"/>
            </a:rPr>
            <a:t>demand</a:t>
          </a:r>
          <a:r>
            <a:rPr lang="it-IT" sz="1400" i="1" dirty="0">
              <a:latin typeface="+mj-lt"/>
            </a:rPr>
            <a:t> par.</a:t>
          </a:r>
          <a:endParaRPr lang="en-GB" sz="1400" i="1" dirty="0">
            <a:latin typeface="+mj-lt"/>
          </a:endParaRPr>
        </a:p>
      </dgm:t>
    </dgm:pt>
    <dgm:pt modelId="{FDB498C7-B895-449E-9C35-FD4AD5E25279}" type="parTrans" cxnId="{A2AA1F98-0AFF-4E3E-BE3D-C79D0E236B13}">
      <dgm:prSet/>
      <dgm:spPr/>
      <dgm:t>
        <a:bodyPr/>
        <a:lstStyle/>
        <a:p>
          <a:endParaRPr lang="en-GB"/>
        </a:p>
      </dgm:t>
    </dgm:pt>
    <dgm:pt modelId="{22E306CB-DA78-40DA-9702-6F1970F2CEDD}" type="sibTrans" cxnId="{A2AA1F98-0AFF-4E3E-BE3D-C79D0E236B13}">
      <dgm:prSet/>
      <dgm:spPr/>
      <dgm:t>
        <a:bodyPr/>
        <a:lstStyle/>
        <a:p>
          <a:endParaRPr lang="en-GB"/>
        </a:p>
      </dgm:t>
    </dgm:pt>
    <dgm:pt modelId="{CCDEE120-23C3-44CC-B46C-954001926234}" type="pres">
      <dgm:prSet presAssocID="{7D44D6A0-7975-4FED-B69A-0EB8185E038A}" presName="Name0" presStyleCnt="0">
        <dgm:presLayoutVars>
          <dgm:dir/>
          <dgm:animLvl val="lvl"/>
          <dgm:resizeHandles val="exact"/>
        </dgm:presLayoutVars>
      </dgm:prSet>
      <dgm:spPr/>
    </dgm:pt>
    <dgm:pt modelId="{CB0CB1EB-D750-4F78-958A-596B6084BFA4}" type="pres">
      <dgm:prSet presAssocID="{A38B0FF6-C4DB-4E6B-B8A8-39B6FF527BDE}" presName="compositeNode" presStyleCnt="0">
        <dgm:presLayoutVars>
          <dgm:bulletEnabled val="1"/>
        </dgm:presLayoutVars>
      </dgm:prSet>
      <dgm:spPr/>
    </dgm:pt>
    <dgm:pt modelId="{86B2CCDC-15FE-4F87-9AD7-A364C99E0710}" type="pres">
      <dgm:prSet presAssocID="{A38B0FF6-C4DB-4E6B-B8A8-39B6FF527BDE}" presName="bgRect" presStyleLbl="node1" presStyleIdx="0" presStyleCnt="4" custScaleX="133100" custScaleY="133100"/>
      <dgm:spPr/>
    </dgm:pt>
    <dgm:pt modelId="{5D795F5F-E8EF-438C-B62A-3E2072E6BB67}" type="pres">
      <dgm:prSet presAssocID="{A38B0FF6-C4DB-4E6B-B8A8-39B6FF527BD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1624C416-ECD0-48BB-BE5D-DA61E1BC514F}" type="pres">
      <dgm:prSet presAssocID="{A38B0FF6-C4DB-4E6B-B8A8-39B6FF527BDE}" presName="childNode" presStyleLbl="node1" presStyleIdx="0" presStyleCnt="4">
        <dgm:presLayoutVars>
          <dgm:bulletEnabled val="1"/>
        </dgm:presLayoutVars>
      </dgm:prSet>
      <dgm:spPr/>
    </dgm:pt>
    <dgm:pt modelId="{33C463EB-F866-447B-9067-DC24BCB68FF1}" type="pres">
      <dgm:prSet presAssocID="{FDFF3C09-5882-42B4-A738-365E2E3A7F5F}" presName="hSp" presStyleCnt="0"/>
      <dgm:spPr/>
    </dgm:pt>
    <dgm:pt modelId="{2CE932E2-891B-4C33-9209-9660F7289B7B}" type="pres">
      <dgm:prSet presAssocID="{FDFF3C09-5882-42B4-A738-365E2E3A7F5F}" presName="vProcSp" presStyleCnt="0"/>
      <dgm:spPr/>
    </dgm:pt>
    <dgm:pt modelId="{1CD79B3D-077A-42EB-A63D-3A9CD78D2A24}" type="pres">
      <dgm:prSet presAssocID="{FDFF3C09-5882-42B4-A738-365E2E3A7F5F}" presName="vSp1" presStyleCnt="0"/>
      <dgm:spPr/>
    </dgm:pt>
    <dgm:pt modelId="{24190709-F953-4D2A-92A0-390E4CCF5C34}" type="pres">
      <dgm:prSet presAssocID="{FDFF3C09-5882-42B4-A738-365E2E3A7F5F}" presName="simulatedConn" presStyleLbl="solidFgAcc1" presStyleIdx="0" presStyleCnt="3"/>
      <dgm:spPr/>
    </dgm:pt>
    <dgm:pt modelId="{900A74EB-FE2D-4EF3-ABBC-4C9653981DEC}" type="pres">
      <dgm:prSet presAssocID="{FDFF3C09-5882-42B4-A738-365E2E3A7F5F}" presName="vSp2" presStyleCnt="0"/>
      <dgm:spPr/>
    </dgm:pt>
    <dgm:pt modelId="{5D6C79D5-20AF-4A37-ACD9-ACF06BF2D793}" type="pres">
      <dgm:prSet presAssocID="{FDFF3C09-5882-42B4-A738-365E2E3A7F5F}" presName="sibTrans" presStyleCnt="0"/>
      <dgm:spPr/>
    </dgm:pt>
    <dgm:pt modelId="{0BEB77FC-E9A5-43EC-A948-BE6663CF7DF4}" type="pres">
      <dgm:prSet presAssocID="{4B56580F-D0A4-42CA-B33F-2E4C78853725}" presName="compositeNode" presStyleCnt="0">
        <dgm:presLayoutVars>
          <dgm:bulletEnabled val="1"/>
        </dgm:presLayoutVars>
      </dgm:prSet>
      <dgm:spPr/>
    </dgm:pt>
    <dgm:pt modelId="{E37B6B4E-6DA6-40B3-B14C-186A4FB77ACE}" type="pres">
      <dgm:prSet presAssocID="{4B56580F-D0A4-42CA-B33F-2E4C78853725}" presName="bgRect" presStyleLbl="node1" presStyleIdx="1" presStyleCnt="4" custScaleX="133100" custScaleY="133100"/>
      <dgm:spPr/>
    </dgm:pt>
    <dgm:pt modelId="{1B9E1CB5-B01F-4A9C-9627-BFA966999BFA}" type="pres">
      <dgm:prSet presAssocID="{4B56580F-D0A4-42CA-B33F-2E4C78853725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94B15768-D213-4B5C-B457-320787035C7D}" type="pres">
      <dgm:prSet presAssocID="{4B56580F-D0A4-42CA-B33F-2E4C78853725}" presName="childNode" presStyleLbl="node1" presStyleIdx="1" presStyleCnt="4">
        <dgm:presLayoutVars>
          <dgm:bulletEnabled val="1"/>
        </dgm:presLayoutVars>
      </dgm:prSet>
      <dgm:spPr/>
    </dgm:pt>
    <dgm:pt modelId="{A1705834-34E4-49CC-A9EF-19432D297DA1}" type="pres">
      <dgm:prSet presAssocID="{649FCF27-1B46-410A-ACDC-3CBCECA3C62B}" presName="hSp" presStyleCnt="0"/>
      <dgm:spPr/>
    </dgm:pt>
    <dgm:pt modelId="{2663BB63-9E41-408D-94CC-78BDC115DE3F}" type="pres">
      <dgm:prSet presAssocID="{649FCF27-1B46-410A-ACDC-3CBCECA3C62B}" presName="vProcSp" presStyleCnt="0"/>
      <dgm:spPr/>
    </dgm:pt>
    <dgm:pt modelId="{FF887673-C31E-4538-B43E-3A48AB13B340}" type="pres">
      <dgm:prSet presAssocID="{649FCF27-1B46-410A-ACDC-3CBCECA3C62B}" presName="vSp1" presStyleCnt="0"/>
      <dgm:spPr/>
    </dgm:pt>
    <dgm:pt modelId="{D7F2BD0D-780A-4BA5-A735-5B7637A86217}" type="pres">
      <dgm:prSet presAssocID="{649FCF27-1B46-410A-ACDC-3CBCECA3C62B}" presName="simulatedConn" presStyleLbl="solidFgAcc1" presStyleIdx="1" presStyleCnt="3"/>
      <dgm:spPr/>
    </dgm:pt>
    <dgm:pt modelId="{E400C2F9-1E6A-4521-A3B0-08FDD81B1B26}" type="pres">
      <dgm:prSet presAssocID="{649FCF27-1B46-410A-ACDC-3CBCECA3C62B}" presName="vSp2" presStyleCnt="0"/>
      <dgm:spPr/>
    </dgm:pt>
    <dgm:pt modelId="{4689D89F-8E0F-46AB-BD78-E4416E692C2F}" type="pres">
      <dgm:prSet presAssocID="{649FCF27-1B46-410A-ACDC-3CBCECA3C62B}" presName="sibTrans" presStyleCnt="0"/>
      <dgm:spPr/>
    </dgm:pt>
    <dgm:pt modelId="{6ECBACE5-F60E-479F-9B6F-BC8882E02E81}" type="pres">
      <dgm:prSet presAssocID="{91372FC7-96EB-4B22-B013-C61890526E29}" presName="compositeNode" presStyleCnt="0">
        <dgm:presLayoutVars>
          <dgm:bulletEnabled val="1"/>
        </dgm:presLayoutVars>
      </dgm:prSet>
      <dgm:spPr/>
    </dgm:pt>
    <dgm:pt modelId="{3A5B50DF-58F3-4817-82D4-61210119F5C9}" type="pres">
      <dgm:prSet presAssocID="{91372FC7-96EB-4B22-B013-C61890526E29}" presName="bgRect" presStyleLbl="node1" presStyleIdx="2" presStyleCnt="4" custScaleX="133100" custScaleY="133100"/>
      <dgm:spPr/>
    </dgm:pt>
    <dgm:pt modelId="{79D142A8-6A10-4A81-B419-7DF4B3221AAA}" type="pres">
      <dgm:prSet presAssocID="{91372FC7-96EB-4B22-B013-C61890526E29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898BF0E3-5DAC-4E93-9F1E-168733F5CAAF}" type="pres">
      <dgm:prSet presAssocID="{91372FC7-96EB-4B22-B013-C61890526E29}" presName="childNode" presStyleLbl="node1" presStyleIdx="2" presStyleCnt="4">
        <dgm:presLayoutVars>
          <dgm:bulletEnabled val="1"/>
        </dgm:presLayoutVars>
      </dgm:prSet>
      <dgm:spPr/>
    </dgm:pt>
    <dgm:pt modelId="{311A2888-9F2D-42B2-BCFF-1ADA9985601F}" type="pres">
      <dgm:prSet presAssocID="{C0D10B0A-D6A7-4EF8-8E94-2F2A8BDB1689}" presName="hSp" presStyleCnt="0"/>
      <dgm:spPr/>
    </dgm:pt>
    <dgm:pt modelId="{B05FD41F-8498-4944-BB27-205533498131}" type="pres">
      <dgm:prSet presAssocID="{C0D10B0A-D6A7-4EF8-8E94-2F2A8BDB1689}" presName="vProcSp" presStyleCnt="0"/>
      <dgm:spPr/>
    </dgm:pt>
    <dgm:pt modelId="{8773879B-2DF8-413A-9D3A-BF19981A7F1B}" type="pres">
      <dgm:prSet presAssocID="{C0D10B0A-D6A7-4EF8-8E94-2F2A8BDB1689}" presName="vSp1" presStyleCnt="0"/>
      <dgm:spPr/>
    </dgm:pt>
    <dgm:pt modelId="{EB26B2FC-5AC8-484F-98FF-3EABD85B75F4}" type="pres">
      <dgm:prSet presAssocID="{C0D10B0A-D6A7-4EF8-8E94-2F2A8BDB1689}" presName="simulatedConn" presStyleLbl="solidFgAcc1" presStyleIdx="2" presStyleCnt="3"/>
      <dgm:spPr/>
    </dgm:pt>
    <dgm:pt modelId="{F880F6E7-126B-472D-838D-A23741517B61}" type="pres">
      <dgm:prSet presAssocID="{C0D10B0A-D6A7-4EF8-8E94-2F2A8BDB1689}" presName="vSp2" presStyleCnt="0"/>
      <dgm:spPr/>
    </dgm:pt>
    <dgm:pt modelId="{4B286D2C-6304-4E4B-ADBB-F23941136935}" type="pres">
      <dgm:prSet presAssocID="{C0D10B0A-D6A7-4EF8-8E94-2F2A8BDB1689}" presName="sibTrans" presStyleCnt="0"/>
      <dgm:spPr/>
    </dgm:pt>
    <dgm:pt modelId="{A223AA5F-13D4-45D2-9A7E-97DD79DA4C2F}" type="pres">
      <dgm:prSet presAssocID="{91CB4FFE-BF74-4312-B39F-9DF680D20119}" presName="compositeNode" presStyleCnt="0">
        <dgm:presLayoutVars>
          <dgm:bulletEnabled val="1"/>
        </dgm:presLayoutVars>
      </dgm:prSet>
      <dgm:spPr/>
    </dgm:pt>
    <dgm:pt modelId="{009D73A3-6F85-4363-B247-3A37A50BAA69}" type="pres">
      <dgm:prSet presAssocID="{91CB4FFE-BF74-4312-B39F-9DF680D20119}" presName="bgRect" presStyleLbl="node1" presStyleIdx="3" presStyleCnt="4" custScaleX="133100" custScaleY="133100"/>
      <dgm:spPr/>
    </dgm:pt>
    <dgm:pt modelId="{0EF7AFB0-6FB8-482F-8E8B-539BEF31F95D}" type="pres">
      <dgm:prSet presAssocID="{91CB4FFE-BF74-4312-B39F-9DF680D20119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2347665F-673A-4616-A2BA-6CF87D243D99}" type="pres">
      <dgm:prSet presAssocID="{91CB4FFE-BF74-4312-B39F-9DF680D20119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C4AD5C03-EE82-4752-92AF-1AD32E0B60D8}" type="presOf" srcId="{91372FC7-96EB-4B22-B013-C61890526E29}" destId="{79D142A8-6A10-4A81-B419-7DF4B3221AAA}" srcOrd="1" destOrd="0" presId="urn:microsoft.com/office/officeart/2005/8/layout/hProcess7"/>
    <dgm:cxn modelId="{B9B9CA06-771E-4EB5-A865-163046CB3A41}" srcId="{7D44D6A0-7975-4FED-B69A-0EB8185E038A}" destId="{91372FC7-96EB-4B22-B013-C61890526E29}" srcOrd="2" destOrd="0" parTransId="{FE2C5B33-0810-4978-B9E9-4B449FFD9939}" sibTransId="{C0D10B0A-D6A7-4EF8-8E94-2F2A8BDB1689}"/>
    <dgm:cxn modelId="{B9711E27-17C6-4A5C-B51B-8AC41C3F904E}" type="presOf" srcId="{B342B1CE-28A4-42BD-A725-1306DEF15692}" destId="{2347665F-673A-4616-A2BA-6CF87D243D99}" srcOrd="0" destOrd="0" presId="urn:microsoft.com/office/officeart/2005/8/layout/hProcess7"/>
    <dgm:cxn modelId="{F153C02D-4E52-4D4C-B623-F61AF5764A70}" srcId="{91CB4FFE-BF74-4312-B39F-9DF680D20119}" destId="{B342B1CE-28A4-42BD-A725-1306DEF15692}" srcOrd="0" destOrd="0" parTransId="{B43B5008-2EA2-44AE-AA78-DCB823FEE5B9}" sibTransId="{D4BECFD4-A8D2-4EC2-88EA-1633B36DF75F}"/>
    <dgm:cxn modelId="{283AE441-D5FF-4183-9D62-7EB20F5B8A3F}" type="presOf" srcId="{4B56580F-D0A4-42CA-B33F-2E4C78853725}" destId="{E37B6B4E-6DA6-40B3-B14C-186A4FB77ACE}" srcOrd="0" destOrd="0" presId="urn:microsoft.com/office/officeart/2005/8/layout/hProcess7"/>
    <dgm:cxn modelId="{B5E48249-0109-46FA-8925-C744D6B8D521}" srcId="{7D44D6A0-7975-4FED-B69A-0EB8185E038A}" destId="{4B56580F-D0A4-42CA-B33F-2E4C78853725}" srcOrd="1" destOrd="0" parTransId="{27DA8398-245A-47C4-B2D0-0287DC9A5F33}" sibTransId="{649FCF27-1B46-410A-ACDC-3CBCECA3C62B}"/>
    <dgm:cxn modelId="{199A9F72-2A20-4EF7-9E3B-10041D6E1CE3}" type="presOf" srcId="{4B56580F-D0A4-42CA-B33F-2E4C78853725}" destId="{1B9E1CB5-B01F-4A9C-9627-BFA966999BFA}" srcOrd="1" destOrd="0" presId="urn:microsoft.com/office/officeart/2005/8/layout/hProcess7"/>
    <dgm:cxn modelId="{9B672A53-536A-4F83-B9ED-5C3338883481}" type="presOf" srcId="{B2AFEF38-D861-419A-BA05-A67BC4F8BC98}" destId="{898BF0E3-5DAC-4E93-9F1E-168733F5CAAF}" srcOrd="0" destOrd="0" presId="urn:microsoft.com/office/officeart/2005/8/layout/hProcess7"/>
    <dgm:cxn modelId="{11D74057-371E-4726-9B10-D679D4E0B834}" srcId="{7D44D6A0-7975-4FED-B69A-0EB8185E038A}" destId="{A38B0FF6-C4DB-4E6B-B8A8-39B6FF527BDE}" srcOrd="0" destOrd="0" parTransId="{66F3F624-F788-4534-86C3-F1EB645F2412}" sibTransId="{FDFF3C09-5882-42B4-A738-365E2E3A7F5F}"/>
    <dgm:cxn modelId="{C52FF87D-4A59-460E-A649-E3831B197C8E}" srcId="{7D44D6A0-7975-4FED-B69A-0EB8185E038A}" destId="{91CB4FFE-BF74-4312-B39F-9DF680D20119}" srcOrd="3" destOrd="0" parTransId="{28957C8E-0842-471C-9A56-7A407377E970}" sibTransId="{B8DCA2CC-9E30-43FE-A67F-BA38E63DCC54}"/>
    <dgm:cxn modelId="{B6D2E482-3C63-4413-9E98-AD927619EE68}" srcId="{91372FC7-96EB-4B22-B013-C61890526E29}" destId="{B2AFEF38-D861-419A-BA05-A67BC4F8BC98}" srcOrd="0" destOrd="0" parTransId="{A2D91669-C8A7-4CD8-9DD4-69455E941F93}" sibTransId="{187AEFE4-C4A6-4419-8F04-7E92643F2345}"/>
    <dgm:cxn modelId="{95A7168A-C22A-4FBD-B9C6-D62E60E04755}" type="presOf" srcId="{A38B0FF6-C4DB-4E6B-B8A8-39B6FF527BDE}" destId="{5D795F5F-E8EF-438C-B62A-3E2072E6BB67}" srcOrd="1" destOrd="0" presId="urn:microsoft.com/office/officeart/2005/8/layout/hProcess7"/>
    <dgm:cxn modelId="{A2AA1F98-0AFF-4E3E-BE3D-C79D0E236B13}" srcId="{4B56580F-D0A4-42CA-B33F-2E4C78853725}" destId="{29FCEC4F-0D71-4B26-BF5C-1A6A7A921E82}" srcOrd="0" destOrd="0" parTransId="{FDB498C7-B895-449E-9C35-FD4AD5E25279}" sibTransId="{22E306CB-DA78-40DA-9702-6F1970F2CEDD}"/>
    <dgm:cxn modelId="{ED677FA1-77FC-40EA-B80B-206AAD1E6C12}" srcId="{A38B0FF6-C4DB-4E6B-B8A8-39B6FF527BDE}" destId="{998C37F0-19C2-40A5-8183-1FA85361BB4A}" srcOrd="0" destOrd="0" parTransId="{9733B2B7-6087-4BE2-9EDD-3505FE35CFBD}" sibTransId="{D6EAD0B9-2976-40D4-8EDF-1B5056BADAE5}"/>
    <dgm:cxn modelId="{7F2781AB-B857-4A87-9577-7F726795A810}" type="presOf" srcId="{91372FC7-96EB-4B22-B013-C61890526E29}" destId="{3A5B50DF-58F3-4817-82D4-61210119F5C9}" srcOrd="0" destOrd="0" presId="urn:microsoft.com/office/officeart/2005/8/layout/hProcess7"/>
    <dgm:cxn modelId="{C970A5BD-18D9-47A1-828A-7EBC57055F1F}" type="presOf" srcId="{29FCEC4F-0D71-4B26-BF5C-1A6A7A921E82}" destId="{94B15768-D213-4B5C-B457-320787035C7D}" srcOrd="0" destOrd="0" presId="urn:microsoft.com/office/officeart/2005/8/layout/hProcess7"/>
    <dgm:cxn modelId="{C3BE47D9-6EEA-4C8D-A9F5-4726E4BAE0A3}" type="presOf" srcId="{7D44D6A0-7975-4FED-B69A-0EB8185E038A}" destId="{CCDEE120-23C3-44CC-B46C-954001926234}" srcOrd="0" destOrd="0" presId="urn:microsoft.com/office/officeart/2005/8/layout/hProcess7"/>
    <dgm:cxn modelId="{B01EC4E9-AB90-49BB-B9D0-78AD31E5DE5D}" type="presOf" srcId="{91CB4FFE-BF74-4312-B39F-9DF680D20119}" destId="{009D73A3-6F85-4363-B247-3A37A50BAA69}" srcOrd="0" destOrd="0" presId="urn:microsoft.com/office/officeart/2005/8/layout/hProcess7"/>
    <dgm:cxn modelId="{BB4B5FF0-7EC5-4DD5-9CDB-7C4BCCD34EDE}" type="presOf" srcId="{91CB4FFE-BF74-4312-B39F-9DF680D20119}" destId="{0EF7AFB0-6FB8-482F-8E8B-539BEF31F95D}" srcOrd="1" destOrd="0" presId="urn:microsoft.com/office/officeart/2005/8/layout/hProcess7"/>
    <dgm:cxn modelId="{868101F1-BEFD-4BB1-B16C-461D90CAD710}" type="presOf" srcId="{998C37F0-19C2-40A5-8183-1FA85361BB4A}" destId="{1624C416-ECD0-48BB-BE5D-DA61E1BC514F}" srcOrd="0" destOrd="0" presId="urn:microsoft.com/office/officeart/2005/8/layout/hProcess7"/>
    <dgm:cxn modelId="{1CA9D6F8-3FF4-41F4-A3B6-8662959AC50D}" type="presOf" srcId="{A38B0FF6-C4DB-4E6B-B8A8-39B6FF527BDE}" destId="{86B2CCDC-15FE-4F87-9AD7-A364C99E0710}" srcOrd="0" destOrd="0" presId="urn:microsoft.com/office/officeart/2005/8/layout/hProcess7"/>
    <dgm:cxn modelId="{F58D5369-9625-4F80-B4CF-28C8C08E5DA4}" type="presParOf" srcId="{CCDEE120-23C3-44CC-B46C-954001926234}" destId="{CB0CB1EB-D750-4F78-958A-596B6084BFA4}" srcOrd="0" destOrd="0" presId="urn:microsoft.com/office/officeart/2005/8/layout/hProcess7"/>
    <dgm:cxn modelId="{796F0CDB-82FC-4D6E-8DFC-6E4D492362E5}" type="presParOf" srcId="{CB0CB1EB-D750-4F78-958A-596B6084BFA4}" destId="{86B2CCDC-15FE-4F87-9AD7-A364C99E0710}" srcOrd="0" destOrd="0" presId="urn:microsoft.com/office/officeart/2005/8/layout/hProcess7"/>
    <dgm:cxn modelId="{1CBC9E3D-9F9C-4CA4-81FD-6AC83B47FB7D}" type="presParOf" srcId="{CB0CB1EB-D750-4F78-958A-596B6084BFA4}" destId="{5D795F5F-E8EF-438C-B62A-3E2072E6BB67}" srcOrd="1" destOrd="0" presId="urn:microsoft.com/office/officeart/2005/8/layout/hProcess7"/>
    <dgm:cxn modelId="{B3009350-380D-4214-9B32-845188094FED}" type="presParOf" srcId="{CB0CB1EB-D750-4F78-958A-596B6084BFA4}" destId="{1624C416-ECD0-48BB-BE5D-DA61E1BC514F}" srcOrd="2" destOrd="0" presId="urn:microsoft.com/office/officeart/2005/8/layout/hProcess7"/>
    <dgm:cxn modelId="{4C0CAF68-B44E-4B66-B5CE-706A207CC367}" type="presParOf" srcId="{CCDEE120-23C3-44CC-B46C-954001926234}" destId="{33C463EB-F866-447B-9067-DC24BCB68FF1}" srcOrd="1" destOrd="0" presId="urn:microsoft.com/office/officeart/2005/8/layout/hProcess7"/>
    <dgm:cxn modelId="{A936A981-34B1-4678-812E-9AD97EE02AEC}" type="presParOf" srcId="{CCDEE120-23C3-44CC-B46C-954001926234}" destId="{2CE932E2-891B-4C33-9209-9660F7289B7B}" srcOrd="2" destOrd="0" presId="urn:microsoft.com/office/officeart/2005/8/layout/hProcess7"/>
    <dgm:cxn modelId="{3751F217-788E-4F2B-84F0-6BB454C64E43}" type="presParOf" srcId="{2CE932E2-891B-4C33-9209-9660F7289B7B}" destId="{1CD79B3D-077A-42EB-A63D-3A9CD78D2A24}" srcOrd="0" destOrd="0" presId="urn:microsoft.com/office/officeart/2005/8/layout/hProcess7"/>
    <dgm:cxn modelId="{2CDE72F0-FCDF-4AB2-A69F-3E751D55E2CF}" type="presParOf" srcId="{2CE932E2-891B-4C33-9209-9660F7289B7B}" destId="{24190709-F953-4D2A-92A0-390E4CCF5C34}" srcOrd="1" destOrd="0" presId="urn:microsoft.com/office/officeart/2005/8/layout/hProcess7"/>
    <dgm:cxn modelId="{7FDCAA4C-8A29-459A-8DFA-E69F1F55843A}" type="presParOf" srcId="{2CE932E2-891B-4C33-9209-9660F7289B7B}" destId="{900A74EB-FE2D-4EF3-ABBC-4C9653981DEC}" srcOrd="2" destOrd="0" presId="urn:microsoft.com/office/officeart/2005/8/layout/hProcess7"/>
    <dgm:cxn modelId="{492FAEC1-A5DE-452D-BE00-043CCC39A927}" type="presParOf" srcId="{CCDEE120-23C3-44CC-B46C-954001926234}" destId="{5D6C79D5-20AF-4A37-ACD9-ACF06BF2D793}" srcOrd="3" destOrd="0" presId="urn:microsoft.com/office/officeart/2005/8/layout/hProcess7"/>
    <dgm:cxn modelId="{CF2AB250-F93E-426B-8733-7A6E6E455913}" type="presParOf" srcId="{CCDEE120-23C3-44CC-B46C-954001926234}" destId="{0BEB77FC-E9A5-43EC-A948-BE6663CF7DF4}" srcOrd="4" destOrd="0" presId="urn:microsoft.com/office/officeart/2005/8/layout/hProcess7"/>
    <dgm:cxn modelId="{BA6461A4-3DC0-4F26-97AA-12D656BE3677}" type="presParOf" srcId="{0BEB77FC-E9A5-43EC-A948-BE6663CF7DF4}" destId="{E37B6B4E-6DA6-40B3-B14C-186A4FB77ACE}" srcOrd="0" destOrd="0" presId="urn:microsoft.com/office/officeart/2005/8/layout/hProcess7"/>
    <dgm:cxn modelId="{F665F732-09AC-4B1E-ADD4-0D3568DDC402}" type="presParOf" srcId="{0BEB77FC-E9A5-43EC-A948-BE6663CF7DF4}" destId="{1B9E1CB5-B01F-4A9C-9627-BFA966999BFA}" srcOrd="1" destOrd="0" presId="urn:microsoft.com/office/officeart/2005/8/layout/hProcess7"/>
    <dgm:cxn modelId="{597FB15F-5CA4-45D2-BB17-DFC62852C0ED}" type="presParOf" srcId="{0BEB77FC-E9A5-43EC-A948-BE6663CF7DF4}" destId="{94B15768-D213-4B5C-B457-320787035C7D}" srcOrd="2" destOrd="0" presId="urn:microsoft.com/office/officeart/2005/8/layout/hProcess7"/>
    <dgm:cxn modelId="{B925DD7E-88E7-454D-A8FB-AEFECBBD451D}" type="presParOf" srcId="{CCDEE120-23C3-44CC-B46C-954001926234}" destId="{A1705834-34E4-49CC-A9EF-19432D297DA1}" srcOrd="5" destOrd="0" presId="urn:microsoft.com/office/officeart/2005/8/layout/hProcess7"/>
    <dgm:cxn modelId="{A2CEB4EE-9490-44C0-9512-60267D9AE5EC}" type="presParOf" srcId="{CCDEE120-23C3-44CC-B46C-954001926234}" destId="{2663BB63-9E41-408D-94CC-78BDC115DE3F}" srcOrd="6" destOrd="0" presId="urn:microsoft.com/office/officeart/2005/8/layout/hProcess7"/>
    <dgm:cxn modelId="{9AB64CCF-61E7-4DD9-A908-BC42F1D6DC10}" type="presParOf" srcId="{2663BB63-9E41-408D-94CC-78BDC115DE3F}" destId="{FF887673-C31E-4538-B43E-3A48AB13B340}" srcOrd="0" destOrd="0" presId="urn:microsoft.com/office/officeart/2005/8/layout/hProcess7"/>
    <dgm:cxn modelId="{18932935-AD84-46AA-A974-46EFE5440834}" type="presParOf" srcId="{2663BB63-9E41-408D-94CC-78BDC115DE3F}" destId="{D7F2BD0D-780A-4BA5-A735-5B7637A86217}" srcOrd="1" destOrd="0" presId="urn:microsoft.com/office/officeart/2005/8/layout/hProcess7"/>
    <dgm:cxn modelId="{1FFC9373-9543-4818-9E1F-3ED85FB40BA8}" type="presParOf" srcId="{2663BB63-9E41-408D-94CC-78BDC115DE3F}" destId="{E400C2F9-1E6A-4521-A3B0-08FDD81B1B26}" srcOrd="2" destOrd="0" presId="urn:microsoft.com/office/officeart/2005/8/layout/hProcess7"/>
    <dgm:cxn modelId="{E8D579F5-22F7-49C8-B646-C1995E6676A4}" type="presParOf" srcId="{CCDEE120-23C3-44CC-B46C-954001926234}" destId="{4689D89F-8E0F-46AB-BD78-E4416E692C2F}" srcOrd="7" destOrd="0" presId="urn:microsoft.com/office/officeart/2005/8/layout/hProcess7"/>
    <dgm:cxn modelId="{E21B3852-6B39-4DA1-813A-149014656F77}" type="presParOf" srcId="{CCDEE120-23C3-44CC-B46C-954001926234}" destId="{6ECBACE5-F60E-479F-9B6F-BC8882E02E81}" srcOrd="8" destOrd="0" presId="urn:microsoft.com/office/officeart/2005/8/layout/hProcess7"/>
    <dgm:cxn modelId="{FEB848EC-5C02-4D50-8482-F6AF0844A31C}" type="presParOf" srcId="{6ECBACE5-F60E-479F-9B6F-BC8882E02E81}" destId="{3A5B50DF-58F3-4817-82D4-61210119F5C9}" srcOrd="0" destOrd="0" presId="urn:microsoft.com/office/officeart/2005/8/layout/hProcess7"/>
    <dgm:cxn modelId="{456C563B-3078-40C5-9BD2-EEE54D30B51B}" type="presParOf" srcId="{6ECBACE5-F60E-479F-9B6F-BC8882E02E81}" destId="{79D142A8-6A10-4A81-B419-7DF4B3221AAA}" srcOrd="1" destOrd="0" presId="urn:microsoft.com/office/officeart/2005/8/layout/hProcess7"/>
    <dgm:cxn modelId="{F22197B2-06C7-4C5B-AFE0-9D7D64A1718C}" type="presParOf" srcId="{6ECBACE5-F60E-479F-9B6F-BC8882E02E81}" destId="{898BF0E3-5DAC-4E93-9F1E-168733F5CAAF}" srcOrd="2" destOrd="0" presId="urn:microsoft.com/office/officeart/2005/8/layout/hProcess7"/>
    <dgm:cxn modelId="{0E164B88-288E-4655-8238-9ADA7E362D2B}" type="presParOf" srcId="{CCDEE120-23C3-44CC-B46C-954001926234}" destId="{311A2888-9F2D-42B2-BCFF-1ADA9985601F}" srcOrd="9" destOrd="0" presId="urn:microsoft.com/office/officeart/2005/8/layout/hProcess7"/>
    <dgm:cxn modelId="{4059A53D-CC15-4C5B-8664-3940CBD02309}" type="presParOf" srcId="{CCDEE120-23C3-44CC-B46C-954001926234}" destId="{B05FD41F-8498-4944-BB27-205533498131}" srcOrd="10" destOrd="0" presId="urn:microsoft.com/office/officeart/2005/8/layout/hProcess7"/>
    <dgm:cxn modelId="{F4F6DE62-53EA-4512-BEB3-0BB440821981}" type="presParOf" srcId="{B05FD41F-8498-4944-BB27-205533498131}" destId="{8773879B-2DF8-413A-9D3A-BF19981A7F1B}" srcOrd="0" destOrd="0" presId="urn:microsoft.com/office/officeart/2005/8/layout/hProcess7"/>
    <dgm:cxn modelId="{10486A3A-DEDA-4A34-9E08-EB65ED488771}" type="presParOf" srcId="{B05FD41F-8498-4944-BB27-205533498131}" destId="{EB26B2FC-5AC8-484F-98FF-3EABD85B75F4}" srcOrd="1" destOrd="0" presId="urn:microsoft.com/office/officeart/2005/8/layout/hProcess7"/>
    <dgm:cxn modelId="{78873B6E-4E70-491F-BE88-82FC3E311DAD}" type="presParOf" srcId="{B05FD41F-8498-4944-BB27-205533498131}" destId="{F880F6E7-126B-472D-838D-A23741517B61}" srcOrd="2" destOrd="0" presId="urn:microsoft.com/office/officeart/2005/8/layout/hProcess7"/>
    <dgm:cxn modelId="{A793DA2B-CADC-4442-B057-EC57E285C392}" type="presParOf" srcId="{CCDEE120-23C3-44CC-B46C-954001926234}" destId="{4B286D2C-6304-4E4B-ADBB-F23941136935}" srcOrd="11" destOrd="0" presId="urn:microsoft.com/office/officeart/2005/8/layout/hProcess7"/>
    <dgm:cxn modelId="{1869E914-AF8F-496C-B8FF-10B3981E21E3}" type="presParOf" srcId="{CCDEE120-23C3-44CC-B46C-954001926234}" destId="{A223AA5F-13D4-45D2-9A7E-97DD79DA4C2F}" srcOrd="12" destOrd="0" presId="urn:microsoft.com/office/officeart/2005/8/layout/hProcess7"/>
    <dgm:cxn modelId="{42F83566-65D1-47AE-83A1-B0A5C8F97EB1}" type="presParOf" srcId="{A223AA5F-13D4-45D2-9A7E-97DD79DA4C2F}" destId="{009D73A3-6F85-4363-B247-3A37A50BAA69}" srcOrd="0" destOrd="0" presId="urn:microsoft.com/office/officeart/2005/8/layout/hProcess7"/>
    <dgm:cxn modelId="{DE072B1E-2A08-449B-8CB9-2BEDE383B9D4}" type="presParOf" srcId="{A223AA5F-13D4-45D2-9A7E-97DD79DA4C2F}" destId="{0EF7AFB0-6FB8-482F-8E8B-539BEF31F95D}" srcOrd="1" destOrd="0" presId="urn:microsoft.com/office/officeart/2005/8/layout/hProcess7"/>
    <dgm:cxn modelId="{6FEA79B4-0606-4D12-B112-8F32C6B4BE53}" type="presParOf" srcId="{A223AA5F-13D4-45D2-9A7E-97DD79DA4C2F}" destId="{2347665F-673A-4616-A2BA-6CF87D243D99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D44D6A0-7975-4FED-B69A-0EB8185E038A}" type="doc">
      <dgm:prSet loTypeId="urn:microsoft.com/office/officeart/2005/8/layout/hProcess7" loCatId="list" qsTypeId="urn:microsoft.com/office/officeart/2005/8/quickstyle/simple3" qsCatId="simple" csTypeId="urn:microsoft.com/office/officeart/2005/8/colors/accent2_2" csCatId="accent2" phldr="1"/>
      <dgm:spPr/>
    </dgm:pt>
    <dgm:pt modelId="{998C37F0-19C2-40A5-8183-1FA85361BB4A}">
      <dgm:prSet phldrT="[Testo]"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Hazard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intensity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it-IT" sz="1500" i="1" dirty="0">
            <a:latin typeface="+mj-lt"/>
          </a:endParaRPr>
        </a:p>
        <a:p>
          <a:pPr algn="ctr"/>
          <a:endParaRPr lang="en-GB" sz="1500" dirty="0">
            <a:latin typeface="+mj-lt"/>
          </a:endParaRPr>
        </a:p>
      </dgm:t>
    </dgm:pt>
    <dgm:pt modelId="{9733B2B7-6087-4BE2-9EDD-3505FE35CFBD}" type="parTrans" cxnId="{ED677FA1-77FC-40EA-B80B-206AAD1E6C12}">
      <dgm:prSet/>
      <dgm:spPr/>
      <dgm:t>
        <a:bodyPr/>
        <a:lstStyle/>
        <a:p>
          <a:endParaRPr lang="en-GB"/>
        </a:p>
      </dgm:t>
    </dgm:pt>
    <dgm:pt modelId="{D6EAD0B9-2976-40D4-8EDF-1B5056BADAE5}" type="sibTrans" cxnId="{ED677FA1-77FC-40EA-B80B-206AAD1E6C12}">
      <dgm:prSet/>
      <dgm:spPr/>
      <dgm:t>
        <a:bodyPr/>
        <a:lstStyle/>
        <a:p>
          <a:endParaRPr lang="en-GB"/>
        </a:p>
      </dgm:t>
    </dgm:pt>
    <dgm:pt modelId="{B342B1CE-28A4-42BD-A725-1306DEF15692}">
      <dgm:prSet phldrT="[Testo]" custT="1"/>
      <dgm:spPr/>
      <dgm:t>
        <a:bodyPr/>
        <a:lstStyle/>
        <a:p>
          <a:pPr algn="ctr"/>
          <a:r>
            <a:rPr lang="it-IT" sz="1400" dirty="0" err="1">
              <a:latin typeface="+mj-lt"/>
            </a:rPr>
            <a:t>Loss</a:t>
          </a:r>
          <a:r>
            <a:rPr lang="it-IT" sz="14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decision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variable</a:t>
          </a:r>
          <a:endParaRPr lang="en-GB" sz="1500" i="1" dirty="0">
            <a:latin typeface="+mj-lt"/>
          </a:endParaRPr>
        </a:p>
      </dgm:t>
    </dgm:pt>
    <dgm:pt modelId="{B43B5008-2EA2-44AE-AA78-DCB823FEE5B9}" type="parTrans" cxnId="{F153C02D-4E52-4D4C-B623-F61AF5764A70}">
      <dgm:prSet/>
      <dgm:spPr/>
      <dgm:t>
        <a:bodyPr/>
        <a:lstStyle/>
        <a:p>
          <a:endParaRPr lang="en-GB"/>
        </a:p>
      </dgm:t>
    </dgm:pt>
    <dgm:pt modelId="{D4BECFD4-A8D2-4EC2-88EA-1633B36DF75F}" type="sibTrans" cxnId="{F153C02D-4E52-4D4C-B623-F61AF5764A70}">
      <dgm:prSet/>
      <dgm:spPr/>
      <dgm:t>
        <a:bodyPr/>
        <a:lstStyle/>
        <a:p>
          <a:endParaRPr lang="en-GB"/>
        </a:p>
      </dgm:t>
    </dgm:pt>
    <dgm:pt modelId="{A38B0FF6-C4DB-4E6B-B8A8-39B6FF527BDE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 w="38100">
          <a:solidFill>
            <a:srgbClr val="A01625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HAZARD</a:t>
          </a:r>
          <a:endParaRPr lang="en-GB" sz="1200" b="1" dirty="0">
            <a:latin typeface="+mj-lt"/>
          </a:endParaRPr>
        </a:p>
      </dgm:t>
    </dgm:pt>
    <dgm:pt modelId="{66F3F624-F788-4534-86C3-F1EB645F2412}" type="parTrans" cxnId="{11D74057-371E-4726-9B10-D679D4E0B834}">
      <dgm:prSet/>
      <dgm:spPr/>
      <dgm:t>
        <a:bodyPr/>
        <a:lstStyle/>
        <a:p>
          <a:endParaRPr lang="en-GB"/>
        </a:p>
      </dgm:t>
    </dgm:pt>
    <dgm:pt modelId="{FDFF3C09-5882-42B4-A738-365E2E3A7F5F}" type="sibTrans" cxnId="{11D74057-371E-4726-9B10-D679D4E0B834}">
      <dgm:prSet/>
      <dgm:spPr/>
      <dgm:t>
        <a:bodyPr/>
        <a:lstStyle/>
        <a:p>
          <a:endParaRPr lang="en-GB"/>
        </a:p>
      </dgm:t>
    </dgm:pt>
    <dgm:pt modelId="{91372FC7-96EB-4B22-B013-C61890526E2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FE2C5B33-0810-4978-B9E9-4B449FFD9939}" type="parTrans" cxnId="{B9B9CA06-771E-4EB5-A865-163046CB3A41}">
      <dgm:prSet/>
      <dgm:spPr/>
      <dgm:t>
        <a:bodyPr/>
        <a:lstStyle/>
        <a:p>
          <a:endParaRPr lang="en-GB"/>
        </a:p>
      </dgm:t>
    </dgm:pt>
    <dgm:pt modelId="{C0D10B0A-D6A7-4EF8-8E94-2F2A8BDB1689}" type="sibTrans" cxnId="{B9B9CA06-771E-4EB5-A865-163046CB3A41}">
      <dgm:prSet/>
      <dgm:spPr/>
      <dgm:t>
        <a:bodyPr/>
        <a:lstStyle/>
        <a:p>
          <a:endParaRPr lang="en-GB"/>
        </a:p>
      </dgm:t>
    </dgm:pt>
    <dgm:pt modelId="{B2AFEF38-D861-419A-BA05-A67BC4F8BC98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Damage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3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damage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en-GB" sz="1500" i="1" dirty="0">
            <a:latin typeface="+mj-lt"/>
          </a:endParaRPr>
        </a:p>
      </dgm:t>
    </dgm:pt>
    <dgm:pt modelId="{A2D91669-C8A7-4CD8-9DD4-69455E941F93}" type="parTrans" cxnId="{B6D2E482-3C63-4413-9E98-AD927619EE68}">
      <dgm:prSet/>
      <dgm:spPr/>
      <dgm:t>
        <a:bodyPr/>
        <a:lstStyle/>
        <a:p>
          <a:endParaRPr lang="en-GB"/>
        </a:p>
      </dgm:t>
    </dgm:pt>
    <dgm:pt modelId="{187AEFE4-C4A6-4419-8F04-7E92643F2345}" type="sibTrans" cxnId="{B6D2E482-3C63-4413-9E98-AD927619EE68}">
      <dgm:prSet/>
      <dgm:spPr/>
      <dgm:t>
        <a:bodyPr/>
        <a:lstStyle/>
        <a:p>
          <a:endParaRPr lang="en-GB"/>
        </a:p>
      </dgm:t>
    </dgm:pt>
    <dgm:pt modelId="{91CB4FFE-BF74-4312-B39F-9DF680D2011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DECISION MAKING</a:t>
          </a:r>
          <a:endParaRPr lang="en-GB" sz="1200" b="1" dirty="0">
            <a:latin typeface="+mj-lt"/>
          </a:endParaRPr>
        </a:p>
      </dgm:t>
    </dgm:pt>
    <dgm:pt modelId="{28957C8E-0842-471C-9A56-7A407377E970}" type="parTrans" cxnId="{C52FF87D-4A59-460E-A649-E3831B197C8E}">
      <dgm:prSet/>
      <dgm:spPr/>
      <dgm:t>
        <a:bodyPr/>
        <a:lstStyle/>
        <a:p>
          <a:endParaRPr lang="en-GB"/>
        </a:p>
      </dgm:t>
    </dgm:pt>
    <dgm:pt modelId="{B8DCA2CC-9E30-43FE-A67F-BA38E63DCC54}" type="sibTrans" cxnId="{C52FF87D-4A59-460E-A649-E3831B197C8E}">
      <dgm:prSet/>
      <dgm:spPr/>
      <dgm:t>
        <a:bodyPr/>
        <a:lstStyle/>
        <a:p>
          <a:endParaRPr lang="en-GB"/>
        </a:p>
      </dgm:t>
    </dgm:pt>
    <dgm:pt modelId="{4B56580F-D0A4-42CA-B33F-2E4C78853725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27DA8398-245A-47C4-B2D0-0287DC9A5F33}" type="parTrans" cxnId="{B5E48249-0109-46FA-8925-C744D6B8D521}">
      <dgm:prSet/>
      <dgm:spPr/>
      <dgm:t>
        <a:bodyPr/>
        <a:lstStyle/>
        <a:p>
          <a:endParaRPr lang="en-GB"/>
        </a:p>
      </dgm:t>
    </dgm:pt>
    <dgm:pt modelId="{649FCF27-1B46-410A-ACDC-3CBCECA3C62B}" type="sibTrans" cxnId="{B5E48249-0109-46FA-8925-C744D6B8D521}">
      <dgm:prSet/>
      <dgm:spPr/>
      <dgm:t>
        <a:bodyPr/>
        <a:lstStyle/>
        <a:p>
          <a:endParaRPr lang="en-GB"/>
        </a:p>
      </dgm:t>
    </dgm:pt>
    <dgm:pt modelId="{29FCEC4F-0D71-4B26-BF5C-1A6A7A921E82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Vulnerability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2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000" dirty="0">
            <a:latin typeface="+mj-lt"/>
          </a:endParaRPr>
        </a:p>
        <a:p>
          <a:pPr algn="ctr"/>
          <a:r>
            <a:rPr lang="it-IT" sz="1400" i="1" dirty="0" err="1">
              <a:latin typeface="+mj-lt"/>
            </a:rPr>
            <a:t>engineering</a:t>
          </a:r>
          <a:r>
            <a:rPr lang="it-IT" sz="1400" i="1" dirty="0">
              <a:latin typeface="+mj-lt"/>
            </a:rPr>
            <a:t> </a:t>
          </a:r>
          <a:r>
            <a:rPr lang="it-IT" sz="1400" i="1" dirty="0" err="1">
              <a:latin typeface="+mj-lt"/>
            </a:rPr>
            <a:t>demand</a:t>
          </a:r>
          <a:r>
            <a:rPr lang="it-IT" sz="1400" i="1" dirty="0">
              <a:latin typeface="+mj-lt"/>
            </a:rPr>
            <a:t> par.</a:t>
          </a:r>
          <a:endParaRPr lang="en-GB" sz="1400" i="1" dirty="0">
            <a:latin typeface="+mj-lt"/>
          </a:endParaRPr>
        </a:p>
      </dgm:t>
    </dgm:pt>
    <dgm:pt modelId="{FDB498C7-B895-449E-9C35-FD4AD5E25279}" type="parTrans" cxnId="{A2AA1F98-0AFF-4E3E-BE3D-C79D0E236B13}">
      <dgm:prSet/>
      <dgm:spPr/>
      <dgm:t>
        <a:bodyPr/>
        <a:lstStyle/>
        <a:p>
          <a:endParaRPr lang="en-GB"/>
        </a:p>
      </dgm:t>
    </dgm:pt>
    <dgm:pt modelId="{22E306CB-DA78-40DA-9702-6F1970F2CEDD}" type="sibTrans" cxnId="{A2AA1F98-0AFF-4E3E-BE3D-C79D0E236B13}">
      <dgm:prSet/>
      <dgm:spPr/>
      <dgm:t>
        <a:bodyPr/>
        <a:lstStyle/>
        <a:p>
          <a:endParaRPr lang="en-GB"/>
        </a:p>
      </dgm:t>
    </dgm:pt>
    <dgm:pt modelId="{CCDEE120-23C3-44CC-B46C-954001926234}" type="pres">
      <dgm:prSet presAssocID="{7D44D6A0-7975-4FED-B69A-0EB8185E038A}" presName="Name0" presStyleCnt="0">
        <dgm:presLayoutVars>
          <dgm:dir/>
          <dgm:animLvl val="lvl"/>
          <dgm:resizeHandles val="exact"/>
        </dgm:presLayoutVars>
      </dgm:prSet>
      <dgm:spPr/>
    </dgm:pt>
    <dgm:pt modelId="{CB0CB1EB-D750-4F78-958A-596B6084BFA4}" type="pres">
      <dgm:prSet presAssocID="{A38B0FF6-C4DB-4E6B-B8A8-39B6FF527BDE}" presName="compositeNode" presStyleCnt="0">
        <dgm:presLayoutVars>
          <dgm:bulletEnabled val="1"/>
        </dgm:presLayoutVars>
      </dgm:prSet>
      <dgm:spPr/>
    </dgm:pt>
    <dgm:pt modelId="{86B2CCDC-15FE-4F87-9AD7-A364C99E0710}" type="pres">
      <dgm:prSet presAssocID="{A38B0FF6-C4DB-4E6B-B8A8-39B6FF527BDE}" presName="bgRect" presStyleLbl="node1" presStyleIdx="0" presStyleCnt="4" custScaleX="133100" custScaleY="133100"/>
      <dgm:spPr/>
    </dgm:pt>
    <dgm:pt modelId="{5D795F5F-E8EF-438C-B62A-3E2072E6BB67}" type="pres">
      <dgm:prSet presAssocID="{A38B0FF6-C4DB-4E6B-B8A8-39B6FF527BD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1624C416-ECD0-48BB-BE5D-DA61E1BC514F}" type="pres">
      <dgm:prSet presAssocID="{A38B0FF6-C4DB-4E6B-B8A8-39B6FF527BDE}" presName="childNode" presStyleLbl="node1" presStyleIdx="0" presStyleCnt="4">
        <dgm:presLayoutVars>
          <dgm:bulletEnabled val="1"/>
        </dgm:presLayoutVars>
      </dgm:prSet>
      <dgm:spPr/>
    </dgm:pt>
    <dgm:pt modelId="{33C463EB-F866-447B-9067-DC24BCB68FF1}" type="pres">
      <dgm:prSet presAssocID="{FDFF3C09-5882-42B4-A738-365E2E3A7F5F}" presName="hSp" presStyleCnt="0"/>
      <dgm:spPr/>
    </dgm:pt>
    <dgm:pt modelId="{2CE932E2-891B-4C33-9209-9660F7289B7B}" type="pres">
      <dgm:prSet presAssocID="{FDFF3C09-5882-42B4-A738-365E2E3A7F5F}" presName="vProcSp" presStyleCnt="0"/>
      <dgm:spPr/>
    </dgm:pt>
    <dgm:pt modelId="{1CD79B3D-077A-42EB-A63D-3A9CD78D2A24}" type="pres">
      <dgm:prSet presAssocID="{FDFF3C09-5882-42B4-A738-365E2E3A7F5F}" presName="vSp1" presStyleCnt="0"/>
      <dgm:spPr/>
    </dgm:pt>
    <dgm:pt modelId="{24190709-F953-4D2A-92A0-390E4CCF5C34}" type="pres">
      <dgm:prSet presAssocID="{FDFF3C09-5882-42B4-A738-365E2E3A7F5F}" presName="simulatedConn" presStyleLbl="solidFgAcc1" presStyleIdx="0" presStyleCnt="3"/>
      <dgm:spPr/>
    </dgm:pt>
    <dgm:pt modelId="{900A74EB-FE2D-4EF3-ABBC-4C9653981DEC}" type="pres">
      <dgm:prSet presAssocID="{FDFF3C09-5882-42B4-A738-365E2E3A7F5F}" presName="vSp2" presStyleCnt="0"/>
      <dgm:spPr/>
    </dgm:pt>
    <dgm:pt modelId="{5D6C79D5-20AF-4A37-ACD9-ACF06BF2D793}" type="pres">
      <dgm:prSet presAssocID="{FDFF3C09-5882-42B4-A738-365E2E3A7F5F}" presName="sibTrans" presStyleCnt="0"/>
      <dgm:spPr/>
    </dgm:pt>
    <dgm:pt modelId="{0BEB77FC-E9A5-43EC-A948-BE6663CF7DF4}" type="pres">
      <dgm:prSet presAssocID="{4B56580F-D0A4-42CA-B33F-2E4C78853725}" presName="compositeNode" presStyleCnt="0">
        <dgm:presLayoutVars>
          <dgm:bulletEnabled val="1"/>
        </dgm:presLayoutVars>
      </dgm:prSet>
      <dgm:spPr/>
    </dgm:pt>
    <dgm:pt modelId="{E37B6B4E-6DA6-40B3-B14C-186A4FB77ACE}" type="pres">
      <dgm:prSet presAssocID="{4B56580F-D0A4-42CA-B33F-2E4C78853725}" presName="bgRect" presStyleLbl="node1" presStyleIdx="1" presStyleCnt="4" custScaleX="133100" custScaleY="133100"/>
      <dgm:spPr/>
    </dgm:pt>
    <dgm:pt modelId="{1B9E1CB5-B01F-4A9C-9627-BFA966999BFA}" type="pres">
      <dgm:prSet presAssocID="{4B56580F-D0A4-42CA-B33F-2E4C78853725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94B15768-D213-4B5C-B457-320787035C7D}" type="pres">
      <dgm:prSet presAssocID="{4B56580F-D0A4-42CA-B33F-2E4C78853725}" presName="childNode" presStyleLbl="node1" presStyleIdx="1" presStyleCnt="4">
        <dgm:presLayoutVars>
          <dgm:bulletEnabled val="1"/>
        </dgm:presLayoutVars>
      </dgm:prSet>
      <dgm:spPr/>
    </dgm:pt>
    <dgm:pt modelId="{A1705834-34E4-49CC-A9EF-19432D297DA1}" type="pres">
      <dgm:prSet presAssocID="{649FCF27-1B46-410A-ACDC-3CBCECA3C62B}" presName="hSp" presStyleCnt="0"/>
      <dgm:spPr/>
    </dgm:pt>
    <dgm:pt modelId="{2663BB63-9E41-408D-94CC-78BDC115DE3F}" type="pres">
      <dgm:prSet presAssocID="{649FCF27-1B46-410A-ACDC-3CBCECA3C62B}" presName="vProcSp" presStyleCnt="0"/>
      <dgm:spPr/>
    </dgm:pt>
    <dgm:pt modelId="{FF887673-C31E-4538-B43E-3A48AB13B340}" type="pres">
      <dgm:prSet presAssocID="{649FCF27-1B46-410A-ACDC-3CBCECA3C62B}" presName="vSp1" presStyleCnt="0"/>
      <dgm:spPr/>
    </dgm:pt>
    <dgm:pt modelId="{D7F2BD0D-780A-4BA5-A735-5B7637A86217}" type="pres">
      <dgm:prSet presAssocID="{649FCF27-1B46-410A-ACDC-3CBCECA3C62B}" presName="simulatedConn" presStyleLbl="solidFgAcc1" presStyleIdx="1" presStyleCnt="3"/>
      <dgm:spPr/>
    </dgm:pt>
    <dgm:pt modelId="{E400C2F9-1E6A-4521-A3B0-08FDD81B1B26}" type="pres">
      <dgm:prSet presAssocID="{649FCF27-1B46-410A-ACDC-3CBCECA3C62B}" presName="vSp2" presStyleCnt="0"/>
      <dgm:spPr/>
    </dgm:pt>
    <dgm:pt modelId="{4689D89F-8E0F-46AB-BD78-E4416E692C2F}" type="pres">
      <dgm:prSet presAssocID="{649FCF27-1B46-410A-ACDC-3CBCECA3C62B}" presName="sibTrans" presStyleCnt="0"/>
      <dgm:spPr/>
    </dgm:pt>
    <dgm:pt modelId="{6ECBACE5-F60E-479F-9B6F-BC8882E02E81}" type="pres">
      <dgm:prSet presAssocID="{91372FC7-96EB-4B22-B013-C61890526E29}" presName="compositeNode" presStyleCnt="0">
        <dgm:presLayoutVars>
          <dgm:bulletEnabled val="1"/>
        </dgm:presLayoutVars>
      </dgm:prSet>
      <dgm:spPr/>
    </dgm:pt>
    <dgm:pt modelId="{3A5B50DF-58F3-4817-82D4-61210119F5C9}" type="pres">
      <dgm:prSet presAssocID="{91372FC7-96EB-4B22-B013-C61890526E29}" presName="bgRect" presStyleLbl="node1" presStyleIdx="2" presStyleCnt="4" custScaleX="133100" custScaleY="133100"/>
      <dgm:spPr/>
    </dgm:pt>
    <dgm:pt modelId="{79D142A8-6A10-4A81-B419-7DF4B3221AAA}" type="pres">
      <dgm:prSet presAssocID="{91372FC7-96EB-4B22-B013-C61890526E29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898BF0E3-5DAC-4E93-9F1E-168733F5CAAF}" type="pres">
      <dgm:prSet presAssocID="{91372FC7-96EB-4B22-B013-C61890526E29}" presName="childNode" presStyleLbl="node1" presStyleIdx="2" presStyleCnt="4">
        <dgm:presLayoutVars>
          <dgm:bulletEnabled val="1"/>
        </dgm:presLayoutVars>
      </dgm:prSet>
      <dgm:spPr/>
    </dgm:pt>
    <dgm:pt modelId="{311A2888-9F2D-42B2-BCFF-1ADA9985601F}" type="pres">
      <dgm:prSet presAssocID="{C0D10B0A-D6A7-4EF8-8E94-2F2A8BDB1689}" presName="hSp" presStyleCnt="0"/>
      <dgm:spPr/>
    </dgm:pt>
    <dgm:pt modelId="{B05FD41F-8498-4944-BB27-205533498131}" type="pres">
      <dgm:prSet presAssocID="{C0D10B0A-D6A7-4EF8-8E94-2F2A8BDB1689}" presName="vProcSp" presStyleCnt="0"/>
      <dgm:spPr/>
    </dgm:pt>
    <dgm:pt modelId="{8773879B-2DF8-413A-9D3A-BF19981A7F1B}" type="pres">
      <dgm:prSet presAssocID="{C0D10B0A-D6A7-4EF8-8E94-2F2A8BDB1689}" presName="vSp1" presStyleCnt="0"/>
      <dgm:spPr/>
    </dgm:pt>
    <dgm:pt modelId="{EB26B2FC-5AC8-484F-98FF-3EABD85B75F4}" type="pres">
      <dgm:prSet presAssocID="{C0D10B0A-D6A7-4EF8-8E94-2F2A8BDB1689}" presName="simulatedConn" presStyleLbl="solidFgAcc1" presStyleIdx="2" presStyleCnt="3"/>
      <dgm:spPr/>
    </dgm:pt>
    <dgm:pt modelId="{F880F6E7-126B-472D-838D-A23741517B61}" type="pres">
      <dgm:prSet presAssocID="{C0D10B0A-D6A7-4EF8-8E94-2F2A8BDB1689}" presName="vSp2" presStyleCnt="0"/>
      <dgm:spPr/>
    </dgm:pt>
    <dgm:pt modelId="{4B286D2C-6304-4E4B-ADBB-F23941136935}" type="pres">
      <dgm:prSet presAssocID="{C0D10B0A-D6A7-4EF8-8E94-2F2A8BDB1689}" presName="sibTrans" presStyleCnt="0"/>
      <dgm:spPr/>
    </dgm:pt>
    <dgm:pt modelId="{A223AA5F-13D4-45D2-9A7E-97DD79DA4C2F}" type="pres">
      <dgm:prSet presAssocID="{91CB4FFE-BF74-4312-B39F-9DF680D20119}" presName="compositeNode" presStyleCnt="0">
        <dgm:presLayoutVars>
          <dgm:bulletEnabled val="1"/>
        </dgm:presLayoutVars>
      </dgm:prSet>
      <dgm:spPr/>
    </dgm:pt>
    <dgm:pt modelId="{009D73A3-6F85-4363-B247-3A37A50BAA69}" type="pres">
      <dgm:prSet presAssocID="{91CB4FFE-BF74-4312-B39F-9DF680D20119}" presName="bgRect" presStyleLbl="node1" presStyleIdx="3" presStyleCnt="4" custScaleX="133100" custScaleY="133100"/>
      <dgm:spPr/>
    </dgm:pt>
    <dgm:pt modelId="{0EF7AFB0-6FB8-482F-8E8B-539BEF31F95D}" type="pres">
      <dgm:prSet presAssocID="{91CB4FFE-BF74-4312-B39F-9DF680D20119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2347665F-673A-4616-A2BA-6CF87D243D99}" type="pres">
      <dgm:prSet presAssocID="{91CB4FFE-BF74-4312-B39F-9DF680D20119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C4AD5C03-EE82-4752-92AF-1AD32E0B60D8}" type="presOf" srcId="{91372FC7-96EB-4B22-B013-C61890526E29}" destId="{79D142A8-6A10-4A81-B419-7DF4B3221AAA}" srcOrd="1" destOrd="0" presId="urn:microsoft.com/office/officeart/2005/8/layout/hProcess7"/>
    <dgm:cxn modelId="{B9B9CA06-771E-4EB5-A865-163046CB3A41}" srcId="{7D44D6A0-7975-4FED-B69A-0EB8185E038A}" destId="{91372FC7-96EB-4B22-B013-C61890526E29}" srcOrd="2" destOrd="0" parTransId="{FE2C5B33-0810-4978-B9E9-4B449FFD9939}" sibTransId="{C0D10B0A-D6A7-4EF8-8E94-2F2A8BDB1689}"/>
    <dgm:cxn modelId="{B9711E27-17C6-4A5C-B51B-8AC41C3F904E}" type="presOf" srcId="{B342B1CE-28A4-42BD-A725-1306DEF15692}" destId="{2347665F-673A-4616-A2BA-6CF87D243D99}" srcOrd="0" destOrd="0" presId="urn:microsoft.com/office/officeart/2005/8/layout/hProcess7"/>
    <dgm:cxn modelId="{F153C02D-4E52-4D4C-B623-F61AF5764A70}" srcId="{91CB4FFE-BF74-4312-B39F-9DF680D20119}" destId="{B342B1CE-28A4-42BD-A725-1306DEF15692}" srcOrd="0" destOrd="0" parTransId="{B43B5008-2EA2-44AE-AA78-DCB823FEE5B9}" sibTransId="{D4BECFD4-A8D2-4EC2-88EA-1633B36DF75F}"/>
    <dgm:cxn modelId="{283AE441-D5FF-4183-9D62-7EB20F5B8A3F}" type="presOf" srcId="{4B56580F-D0A4-42CA-B33F-2E4C78853725}" destId="{E37B6B4E-6DA6-40B3-B14C-186A4FB77ACE}" srcOrd="0" destOrd="0" presId="urn:microsoft.com/office/officeart/2005/8/layout/hProcess7"/>
    <dgm:cxn modelId="{B5E48249-0109-46FA-8925-C744D6B8D521}" srcId="{7D44D6A0-7975-4FED-B69A-0EB8185E038A}" destId="{4B56580F-D0A4-42CA-B33F-2E4C78853725}" srcOrd="1" destOrd="0" parTransId="{27DA8398-245A-47C4-B2D0-0287DC9A5F33}" sibTransId="{649FCF27-1B46-410A-ACDC-3CBCECA3C62B}"/>
    <dgm:cxn modelId="{199A9F72-2A20-4EF7-9E3B-10041D6E1CE3}" type="presOf" srcId="{4B56580F-D0A4-42CA-B33F-2E4C78853725}" destId="{1B9E1CB5-B01F-4A9C-9627-BFA966999BFA}" srcOrd="1" destOrd="0" presId="urn:microsoft.com/office/officeart/2005/8/layout/hProcess7"/>
    <dgm:cxn modelId="{9B672A53-536A-4F83-B9ED-5C3338883481}" type="presOf" srcId="{B2AFEF38-D861-419A-BA05-A67BC4F8BC98}" destId="{898BF0E3-5DAC-4E93-9F1E-168733F5CAAF}" srcOrd="0" destOrd="0" presId="urn:microsoft.com/office/officeart/2005/8/layout/hProcess7"/>
    <dgm:cxn modelId="{11D74057-371E-4726-9B10-D679D4E0B834}" srcId="{7D44D6A0-7975-4FED-B69A-0EB8185E038A}" destId="{A38B0FF6-C4DB-4E6B-B8A8-39B6FF527BDE}" srcOrd="0" destOrd="0" parTransId="{66F3F624-F788-4534-86C3-F1EB645F2412}" sibTransId="{FDFF3C09-5882-42B4-A738-365E2E3A7F5F}"/>
    <dgm:cxn modelId="{C52FF87D-4A59-460E-A649-E3831B197C8E}" srcId="{7D44D6A0-7975-4FED-B69A-0EB8185E038A}" destId="{91CB4FFE-BF74-4312-B39F-9DF680D20119}" srcOrd="3" destOrd="0" parTransId="{28957C8E-0842-471C-9A56-7A407377E970}" sibTransId="{B8DCA2CC-9E30-43FE-A67F-BA38E63DCC54}"/>
    <dgm:cxn modelId="{B6D2E482-3C63-4413-9E98-AD927619EE68}" srcId="{91372FC7-96EB-4B22-B013-C61890526E29}" destId="{B2AFEF38-D861-419A-BA05-A67BC4F8BC98}" srcOrd="0" destOrd="0" parTransId="{A2D91669-C8A7-4CD8-9DD4-69455E941F93}" sibTransId="{187AEFE4-C4A6-4419-8F04-7E92643F2345}"/>
    <dgm:cxn modelId="{95A7168A-C22A-4FBD-B9C6-D62E60E04755}" type="presOf" srcId="{A38B0FF6-C4DB-4E6B-B8A8-39B6FF527BDE}" destId="{5D795F5F-E8EF-438C-B62A-3E2072E6BB67}" srcOrd="1" destOrd="0" presId="urn:microsoft.com/office/officeart/2005/8/layout/hProcess7"/>
    <dgm:cxn modelId="{A2AA1F98-0AFF-4E3E-BE3D-C79D0E236B13}" srcId="{4B56580F-D0A4-42CA-B33F-2E4C78853725}" destId="{29FCEC4F-0D71-4B26-BF5C-1A6A7A921E82}" srcOrd="0" destOrd="0" parTransId="{FDB498C7-B895-449E-9C35-FD4AD5E25279}" sibTransId="{22E306CB-DA78-40DA-9702-6F1970F2CEDD}"/>
    <dgm:cxn modelId="{ED677FA1-77FC-40EA-B80B-206AAD1E6C12}" srcId="{A38B0FF6-C4DB-4E6B-B8A8-39B6FF527BDE}" destId="{998C37F0-19C2-40A5-8183-1FA85361BB4A}" srcOrd="0" destOrd="0" parTransId="{9733B2B7-6087-4BE2-9EDD-3505FE35CFBD}" sibTransId="{D6EAD0B9-2976-40D4-8EDF-1B5056BADAE5}"/>
    <dgm:cxn modelId="{7F2781AB-B857-4A87-9577-7F726795A810}" type="presOf" srcId="{91372FC7-96EB-4B22-B013-C61890526E29}" destId="{3A5B50DF-58F3-4817-82D4-61210119F5C9}" srcOrd="0" destOrd="0" presId="urn:microsoft.com/office/officeart/2005/8/layout/hProcess7"/>
    <dgm:cxn modelId="{C970A5BD-18D9-47A1-828A-7EBC57055F1F}" type="presOf" srcId="{29FCEC4F-0D71-4B26-BF5C-1A6A7A921E82}" destId="{94B15768-D213-4B5C-B457-320787035C7D}" srcOrd="0" destOrd="0" presId="urn:microsoft.com/office/officeart/2005/8/layout/hProcess7"/>
    <dgm:cxn modelId="{C3BE47D9-6EEA-4C8D-A9F5-4726E4BAE0A3}" type="presOf" srcId="{7D44D6A0-7975-4FED-B69A-0EB8185E038A}" destId="{CCDEE120-23C3-44CC-B46C-954001926234}" srcOrd="0" destOrd="0" presId="urn:microsoft.com/office/officeart/2005/8/layout/hProcess7"/>
    <dgm:cxn modelId="{B01EC4E9-AB90-49BB-B9D0-78AD31E5DE5D}" type="presOf" srcId="{91CB4FFE-BF74-4312-B39F-9DF680D20119}" destId="{009D73A3-6F85-4363-B247-3A37A50BAA69}" srcOrd="0" destOrd="0" presId="urn:microsoft.com/office/officeart/2005/8/layout/hProcess7"/>
    <dgm:cxn modelId="{BB4B5FF0-7EC5-4DD5-9CDB-7C4BCCD34EDE}" type="presOf" srcId="{91CB4FFE-BF74-4312-B39F-9DF680D20119}" destId="{0EF7AFB0-6FB8-482F-8E8B-539BEF31F95D}" srcOrd="1" destOrd="0" presId="urn:microsoft.com/office/officeart/2005/8/layout/hProcess7"/>
    <dgm:cxn modelId="{868101F1-BEFD-4BB1-B16C-461D90CAD710}" type="presOf" srcId="{998C37F0-19C2-40A5-8183-1FA85361BB4A}" destId="{1624C416-ECD0-48BB-BE5D-DA61E1BC514F}" srcOrd="0" destOrd="0" presId="urn:microsoft.com/office/officeart/2005/8/layout/hProcess7"/>
    <dgm:cxn modelId="{1CA9D6F8-3FF4-41F4-A3B6-8662959AC50D}" type="presOf" srcId="{A38B0FF6-C4DB-4E6B-B8A8-39B6FF527BDE}" destId="{86B2CCDC-15FE-4F87-9AD7-A364C99E0710}" srcOrd="0" destOrd="0" presId="urn:microsoft.com/office/officeart/2005/8/layout/hProcess7"/>
    <dgm:cxn modelId="{F58D5369-9625-4F80-B4CF-28C8C08E5DA4}" type="presParOf" srcId="{CCDEE120-23C3-44CC-B46C-954001926234}" destId="{CB0CB1EB-D750-4F78-958A-596B6084BFA4}" srcOrd="0" destOrd="0" presId="urn:microsoft.com/office/officeart/2005/8/layout/hProcess7"/>
    <dgm:cxn modelId="{796F0CDB-82FC-4D6E-8DFC-6E4D492362E5}" type="presParOf" srcId="{CB0CB1EB-D750-4F78-958A-596B6084BFA4}" destId="{86B2CCDC-15FE-4F87-9AD7-A364C99E0710}" srcOrd="0" destOrd="0" presId="urn:microsoft.com/office/officeart/2005/8/layout/hProcess7"/>
    <dgm:cxn modelId="{1CBC9E3D-9F9C-4CA4-81FD-6AC83B47FB7D}" type="presParOf" srcId="{CB0CB1EB-D750-4F78-958A-596B6084BFA4}" destId="{5D795F5F-E8EF-438C-B62A-3E2072E6BB67}" srcOrd="1" destOrd="0" presId="urn:microsoft.com/office/officeart/2005/8/layout/hProcess7"/>
    <dgm:cxn modelId="{B3009350-380D-4214-9B32-845188094FED}" type="presParOf" srcId="{CB0CB1EB-D750-4F78-958A-596B6084BFA4}" destId="{1624C416-ECD0-48BB-BE5D-DA61E1BC514F}" srcOrd="2" destOrd="0" presId="urn:microsoft.com/office/officeart/2005/8/layout/hProcess7"/>
    <dgm:cxn modelId="{4C0CAF68-B44E-4B66-B5CE-706A207CC367}" type="presParOf" srcId="{CCDEE120-23C3-44CC-B46C-954001926234}" destId="{33C463EB-F866-447B-9067-DC24BCB68FF1}" srcOrd="1" destOrd="0" presId="urn:microsoft.com/office/officeart/2005/8/layout/hProcess7"/>
    <dgm:cxn modelId="{A936A981-34B1-4678-812E-9AD97EE02AEC}" type="presParOf" srcId="{CCDEE120-23C3-44CC-B46C-954001926234}" destId="{2CE932E2-891B-4C33-9209-9660F7289B7B}" srcOrd="2" destOrd="0" presId="urn:microsoft.com/office/officeart/2005/8/layout/hProcess7"/>
    <dgm:cxn modelId="{3751F217-788E-4F2B-84F0-6BB454C64E43}" type="presParOf" srcId="{2CE932E2-891B-4C33-9209-9660F7289B7B}" destId="{1CD79B3D-077A-42EB-A63D-3A9CD78D2A24}" srcOrd="0" destOrd="0" presId="urn:microsoft.com/office/officeart/2005/8/layout/hProcess7"/>
    <dgm:cxn modelId="{2CDE72F0-FCDF-4AB2-A69F-3E751D55E2CF}" type="presParOf" srcId="{2CE932E2-891B-4C33-9209-9660F7289B7B}" destId="{24190709-F953-4D2A-92A0-390E4CCF5C34}" srcOrd="1" destOrd="0" presId="urn:microsoft.com/office/officeart/2005/8/layout/hProcess7"/>
    <dgm:cxn modelId="{7FDCAA4C-8A29-459A-8DFA-E69F1F55843A}" type="presParOf" srcId="{2CE932E2-891B-4C33-9209-9660F7289B7B}" destId="{900A74EB-FE2D-4EF3-ABBC-4C9653981DEC}" srcOrd="2" destOrd="0" presId="urn:microsoft.com/office/officeart/2005/8/layout/hProcess7"/>
    <dgm:cxn modelId="{492FAEC1-A5DE-452D-BE00-043CCC39A927}" type="presParOf" srcId="{CCDEE120-23C3-44CC-B46C-954001926234}" destId="{5D6C79D5-20AF-4A37-ACD9-ACF06BF2D793}" srcOrd="3" destOrd="0" presId="urn:microsoft.com/office/officeart/2005/8/layout/hProcess7"/>
    <dgm:cxn modelId="{CF2AB250-F93E-426B-8733-7A6E6E455913}" type="presParOf" srcId="{CCDEE120-23C3-44CC-B46C-954001926234}" destId="{0BEB77FC-E9A5-43EC-A948-BE6663CF7DF4}" srcOrd="4" destOrd="0" presId="urn:microsoft.com/office/officeart/2005/8/layout/hProcess7"/>
    <dgm:cxn modelId="{BA6461A4-3DC0-4F26-97AA-12D656BE3677}" type="presParOf" srcId="{0BEB77FC-E9A5-43EC-A948-BE6663CF7DF4}" destId="{E37B6B4E-6DA6-40B3-B14C-186A4FB77ACE}" srcOrd="0" destOrd="0" presId="urn:microsoft.com/office/officeart/2005/8/layout/hProcess7"/>
    <dgm:cxn modelId="{F665F732-09AC-4B1E-ADD4-0D3568DDC402}" type="presParOf" srcId="{0BEB77FC-E9A5-43EC-A948-BE6663CF7DF4}" destId="{1B9E1CB5-B01F-4A9C-9627-BFA966999BFA}" srcOrd="1" destOrd="0" presId="urn:microsoft.com/office/officeart/2005/8/layout/hProcess7"/>
    <dgm:cxn modelId="{597FB15F-5CA4-45D2-BB17-DFC62852C0ED}" type="presParOf" srcId="{0BEB77FC-E9A5-43EC-A948-BE6663CF7DF4}" destId="{94B15768-D213-4B5C-B457-320787035C7D}" srcOrd="2" destOrd="0" presId="urn:microsoft.com/office/officeart/2005/8/layout/hProcess7"/>
    <dgm:cxn modelId="{B925DD7E-88E7-454D-A8FB-AEFECBBD451D}" type="presParOf" srcId="{CCDEE120-23C3-44CC-B46C-954001926234}" destId="{A1705834-34E4-49CC-A9EF-19432D297DA1}" srcOrd="5" destOrd="0" presId="urn:microsoft.com/office/officeart/2005/8/layout/hProcess7"/>
    <dgm:cxn modelId="{A2CEB4EE-9490-44C0-9512-60267D9AE5EC}" type="presParOf" srcId="{CCDEE120-23C3-44CC-B46C-954001926234}" destId="{2663BB63-9E41-408D-94CC-78BDC115DE3F}" srcOrd="6" destOrd="0" presId="urn:microsoft.com/office/officeart/2005/8/layout/hProcess7"/>
    <dgm:cxn modelId="{9AB64CCF-61E7-4DD9-A908-BC42F1D6DC10}" type="presParOf" srcId="{2663BB63-9E41-408D-94CC-78BDC115DE3F}" destId="{FF887673-C31E-4538-B43E-3A48AB13B340}" srcOrd="0" destOrd="0" presId="urn:microsoft.com/office/officeart/2005/8/layout/hProcess7"/>
    <dgm:cxn modelId="{18932935-AD84-46AA-A974-46EFE5440834}" type="presParOf" srcId="{2663BB63-9E41-408D-94CC-78BDC115DE3F}" destId="{D7F2BD0D-780A-4BA5-A735-5B7637A86217}" srcOrd="1" destOrd="0" presId="urn:microsoft.com/office/officeart/2005/8/layout/hProcess7"/>
    <dgm:cxn modelId="{1FFC9373-9543-4818-9E1F-3ED85FB40BA8}" type="presParOf" srcId="{2663BB63-9E41-408D-94CC-78BDC115DE3F}" destId="{E400C2F9-1E6A-4521-A3B0-08FDD81B1B26}" srcOrd="2" destOrd="0" presId="urn:microsoft.com/office/officeart/2005/8/layout/hProcess7"/>
    <dgm:cxn modelId="{E8D579F5-22F7-49C8-B646-C1995E6676A4}" type="presParOf" srcId="{CCDEE120-23C3-44CC-B46C-954001926234}" destId="{4689D89F-8E0F-46AB-BD78-E4416E692C2F}" srcOrd="7" destOrd="0" presId="urn:microsoft.com/office/officeart/2005/8/layout/hProcess7"/>
    <dgm:cxn modelId="{E21B3852-6B39-4DA1-813A-149014656F77}" type="presParOf" srcId="{CCDEE120-23C3-44CC-B46C-954001926234}" destId="{6ECBACE5-F60E-479F-9B6F-BC8882E02E81}" srcOrd="8" destOrd="0" presId="urn:microsoft.com/office/officeart/2005/8/layout/hProcess7"/>
    <dgm:cxn modelId="{FEB848EC-5C02-4D50-8482-F6AF0844A31C}" type="presParOf" srcId="{6ECBACE5-F60E-479F-9B6F-BC8882E02E81}" destId="{3A5B50DF-58F3-4817-82D4-61210119F5C9}" srcOrd="0" destOrd="0" presId="urn:microsoft.com/office/officeart/2005/8/layout/hProcess7"/>
    <dgm:cxn modelId="{456C563B-3078-40C5-9BD2-EEE54D30B51B}" type="presParOf" srcId="{6ECBACE5-F60E-479F-9B6F-BC8882E02E81}" destId="{79D142A8-6A10-4A81-B419-7DF4B3221AAA}" srcOrd="1" destOrd="0" presId="urn:microsoft.com/office/officeart/2005/8/layout/hProcess7"/>
    <dgm:cxn modelId="{F22197B2-06C7-4C5B-AFE0-9D7D64A1718C}" type="presParOf" srcId="{6ECBACE5-F60E-479F-9B6F-BC8882E02E81}" destId="{898BF0E3-5DAC-4E93-9F1E-168733F5CAAF}" srcOrd="2" destOrd="0" presId="urn:microsoft.com/office/officeart/2005/8/layout/hProcess7"/>
    <dgm:cxn modelId="{0E164B88-288E-4655-8238-9ADA7E362D2B}" type="presParOf" srcId="{CCDEE120-23C3-44CC-B46C-954001926234}" destId="{311A2888-9F2D-42B2-BCFF-1ADA9985601F}" srcOrd="9" destOrd="0" presId="urn:microsoft.com/office/officeart/2005/8/layout/hProcess7"/>
    <dgm:cxn modelId="{4059A53D-CC15-4C5B-8664-3940CBD02309}" type="presParOf" srcId="{CCDEE120-23C3-44CC-B46C-954001926234}" destId="{B05FD41F-8498-4944-BB27-205533498131}" srcOrd="10" destOrd="0" presId="urn:microsoft.com/office/officeart/2005/8/layout/hProcess7"/>
    <dgm:cxn modelId="{F4F6DE62-53EA-4512-BEB3-0BB440821981}" type="presParOf" srcId="{B05FD41F-8498-4944-BB27-205533498131}" destId="{8773879B-2DF8-413A-9D3A-BF19981A7F1B}" srcOrd="0" destOrd="0" presId="urn:microsoft.com/office/officeart/2005/8/layout/hProcess7"/>
    <dgm:cxn modelId="{10486A3A-DEDA-4A34-9E08-EB65ED488771}" type="presParOf" srcId="{B05FD41F-8498-4944-BB27-205533498131}" destId="{EB26B2FC-5AC8-484F-98FF-3EABD85B75F4}" srcOrd="1" destOrd="0" presId="urn:microsoft.com/office/officeart/2005/8/layout/hProcess7"/>
    <dgm:cxn modelId="{78873B6E-4E70-491F-BE88-82FC3E311DAD}" type="presParOf" srcId="{B05FD41F-8498-4944-BB27-205533498131}" destId="{F880F6E7-126B-472D-838D-A23741517B61}" srcOrd="2" destOrd="0" presId="urn:microsoft.com/office/officeart/2005/8/layout/hProcess7"/>
    <dgm:cxn modelId="{A793DA2B-CADC-4442-B057-EC57E285C392}" type="presParOf" srcId="{CCDEE120-23C3-44CC-B46C-954001926234}" destId="{4B286D2C-6304-4E4B-ADBB-F23941136935}" srcOrd="11" destOrd="0" presId="urn:microsoft.com/office/officeart/2005/8/layout/hProcess7"/>
    <dgm:cxn modelId="{1869E914-AF8F-496C-B8FF-10B3981E21E3}" type="presParOf" srcId="{CCDEE120-23C3-44CC-B46C-954001926234}" destId="{A223AA5F-13D4-45D2-9A7E-97DD79DA4C2F}" srcOrd="12" destOrd="0" presId="urn:microsoft.com/office/officeart/2005/8/layout/hProcess7"/>
    <dgm:cxn modelId="{42F83566-65D1-47AE-83A1-B0A5C8F97EB1}" type="presParOf" srcId="{A223AA5F-13D4-45D2-9A7E-97DD79DA4C2F}" destId="{009D73A3-6F85-4363-B247-3A37A50BAA69}" srcOrd="0" destOrd="0" presId="urn:microsoft.com/office/officeart/2005/8/layout/hProcess7"/>
    <dgm:cxn modelId="{DE072B1E-2A08-449B-8CB9-2BEDE383B9D4}" type="presParOf" srcId="{A223AA5F-13D4-45D2-9A7E-97DD79DA4C2F}" destId="{0EF7AFB0-6FB8-482F-8E8B-539BEF31F95D}" srcOrd="1" destOrd="0" presId="urn:microsoft.com/office/officeart/2005/8/layout/hProcess7"/>
    <dgm:cxn modelId="{6FEA79B4-0606-4D12-B112-8F32C6B4BE53}" type="presParOf" srcId="{A223AA5F-13D4-45D2-9A7E-97DD79DA4C2F}" destId="{2347665F-673A-4616-A2BA-6CF87D243D99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85DB81C-7E40-404C-9615-3BE127561B24}" type="doc">
      <dgm:prSet loTypeId="urn:microsoft.com/office/officeart/2008/layout/TitledPictureBlocks" loCatId="picture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29352121-75E2-40B2-B7CE-AB6CE9FEFEE1}">
      <dgm:prSet phldrT="[Testo]"/>
      <dgm:spPr>
        <a:solidFill>
          <a:srgbClr val="CE0E2D"/>
        </a:solidFill>
      </dgm:spPr>
      <dgm:t>
        <a:bodyPr/>
        <a:lstStyle/>
        <a:p>
          <a:r>
            <a:rPr lang="it-IT" dirty="0"/>
            <a:t>DSHA</a:t>
          </a:r>
          <a:endParaRPr lang="en-GB" dirty="0"/>
        </a:p>
      </dgm:t>
    </dgm:pt>
    <dgm:pt modelId="{B31FFB5B-AF1F-4CD4-941F-0211F1AA132D}" type="parTrans" cxnId="{AF734619-2C89-4839-8079-1879F9009E71}">
      <dgm:prSet/>
      <dgm:spPr/>
      <dgm:t>
        <a:bodyPr/>
        <a:lstStyle/>
        <a:p>
          <a:endParaRPr lang="en-GB"/>
        </a:p>
      </dgm:t>
    </dgm:pt>
    <dgm:pt modelId="{3F6EDC17-99B9-4AED-94B3-B7D4B7C21214}" type="sibTrans" cxnId="{AF734619-2C89-4839-8079-1879F9009E71}">
      <dgm:prSet/>
      <dgm:spPr/>
      <dgm:t>
        <a:bodyPr/>
        <a:lstStyle/>
        <a:p>
          <a:endParaRPr lang="en-GB"/>
        </a:p>
      </dgm:t>
    </dgm:pt>
    <dgm:pt modelId="{CE5CC63C-7B12-438A-B621-CF62319C76A5}">
      <dgm:prSet phldrT="[Testo]" custT="1"/>
      <dgm:spPr/>
      <dgm:t>
        <a:bodyPr/>
        <a:lstStyle/>
        <a:p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Evaluate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the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worst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-case scenario</a:t>
          </a:r>
          <a:endParaRPr lang="en-GB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AA03A13-DDA1-4932-A0F4-EA6DB6DB8644}" type="parTrans" cxnId="{62D3571F-9D95-445D-A38D-0A19DF32C3E8}">
      <dgm:prSet/>
      <dgm:spPr/>
      <dgm:t>
        <a:bodyPr/>
        <a:lstStyle/>
        <a:p>
          <a:endParaRPr lang="en-GB"/>
        </a:p>
      </dgm:t>
    </dgm:pt>
    <dgm:pt modelId="{14E3F9DF-BD14-414E-8090-6C0137E8FC58}" type="sibTrans" cxnId="{62D3571F-9D95-445D-A38D-0A19DF32C3E8}">
      <dgm:prSet/>
      <dgm:spPr/>
      <dgm:t>
        <a:bodyPr/>
        <a:lstStyle/>
        <a:p>
          <a:endParaRPr lang="en-GB"/>
        </a:p>
      </dgm:t>
    </dgm:pt>
    <dgm:pt modelId="{24DF03FC-B7A0-4566-8321-D36DCC220964}">
      <dgm:prSet phldrT="[Testo]"/>
      <dgm:spPr>
        <a:solidFill>
          <a:srgbClr val="CE0E2D"/>
        </a:solidFill>
      </dgm:spPr>
      <dgm:t>
        <a:bodyPr/>
        <a:lstStyle/>
        <a:p>
          <a:r>
            <a:rPr lang="it-IT" dirty="0"/>
            <a:t>PSHA</a:t>
          </a:r>
          <a:endParaRPr lang="en-GB" dirty="0"/>
        </a:p>
      </dgm:t>
    </dgm:pt>
    <dgm:pt modelId="{8A5B79C4-3B05-4F1A-90C2-6B0944A0E356}" type="parTrans" cxnId="{66BC23F1-6AB0-4876-B09A-AB41153000C1}">
      <dgm:prSet/>
      <dgm:spPr/>
      <dgm:t>
        <a:bodyPr/>
        <a:lstStyle/>
        <a:p>
          <a:endParaRPr lang="en-GB"/>
        </a:p>
      </dgm:t>
    </dgm:pt>
    <dgm:pt modelId="{CA2CE811-3358-4BFF-9677-809916D5A8BB}" type="sibTrans" cxnId="{66BC23F1-6AB0-4876-B09A-AB41153000C1}">
      <dgm:prSet/>
      <dgm:spPr/>
      <dgm:t>
        <a:bodyPr/>
        <a:lstStyle/>
        <a:p>
          <a:endParaRPr lang="en-GB"/>
        </a:p>
      </dgm:t>
    </dgm:pt>
    <dgm:pt modelId="{031DCD57-258D-462D-B72A-6C05EE82426F}">
      <dgm:prSet phldrT="[Testo]" custT="1"/>
      <dgm:spPr/>
      <dgm:t>
        <a:bodyPr/>
        <a:lstStyle/>
        <a:p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Evaluate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the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exceedance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probability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of a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given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g.m.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IM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threshold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at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given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site and time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interval</a:t>
          </a:r>
          <a:endParaRPr lang="en-GB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246BF0B-A13D-4E6B-8053-B9A19480312A}" type="parTrans" cxnId="{741A0119-5E6B-4036-944F-D154669E2C66}">
      <dgm:prSet/>
      <dgm:spPr/>
      <dgm:t>
        <a:bodyPr/>
        <a:lstStyle/>
        <a:p>
          <a:endParaRPr lang="en-GB"/>
        </a:p>
      </dgm:t>
    </dgm:pt>
    <dgm:pt modelId="{DF7E353D-ADFC-4ADD-BFBA-5A9C4FF4C195}" type="sibTrans" cxnId="{741A0119-5E6B-4036-944F-D154669E2C66}">
      <dgm:prSet/>
      <dgm:spPr/>
      <dgm:t>
        <a:bodyPr/>
        <a:lstStyle/>
        <a:p>
          <a:endParaRPr lang="en-GB"/>
        </a:p>
      </dgm:t>
    </dgm:pt>
    <dgm:pt modelId="{D9200B67-874B-41DA-9270-051A8BCFE2D6}" type="pres">
      <dgm:prSet presAssocID="{385DB81C-7E40-404C-9615-3BE127561B24}" presName="rootNode" presStyleCnt="0">
        <dgm:presLayoutVars>
          <dgm:chMax/>
          <dgm:chPref/>
          <dgm:dir/>
          <dgm:animLvl val="lvl"/>
        </dgm:presLayoutVars>
      </dgm:prSet>
      <dgm:spPr/>
    </dgm:pt>
    <dgm:pt modelId="{102CC1E9-2B29-41A3-BF5B-731BF377B339}" type="pres">
      <dgm:prSet presAssocID="{29352121-75E2-40B2-B7CE-AB6CE9FEFEE1}" presName="composite" presStyleCnt="0"/>
      <dgm:spPr/>
    </dgm:pt>
    <dgm:pt modelId="{32D62F99-A658-4599-964C-65481241EBA3}" type="pres">
      <dgm:prSet presAssocID="{29352121-75E2-40B2-B7CE-AB6CE9FEFEE1}" presName="ParentText" presStyleLbl="node1" presStyleIdx="0" presStyleCnt="2" custLinFactNeighborX="23914" custLinFactNeighborY="21379">
        <dgm:presLayoutVars>
          <dgm:chMax val="1"/>
          <dgm:chPref val="1"/>
          <dgm:bulletEnabled val="1"/>
        </dgm:presLayoutVars>
      </dgm:prSet>
      <dgm:spPr/>
    </dgm:pt>
    <dgm:pt modelId="{EF701724-9971-436A-92FB-922ED856220F}" type="pres">
      <dgm:prSet presAssocID="{29352121-75E2-40B2-B7CE-AB6CE9FEFEE1}" presName="Image" presStyleLbl="bgImgPlace1" presStyleIdx="0" presStyleCnt="2" custScaleX="81454" custScaleY="81454" custLinFactNeighborX="10500" custLinFactNeighborY="-7798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49673152-6D26-4A16-8DBF-0AF036E819DE}" type="pres">
      <dgm:prSet presAssocID="{29352121-75E2-40B2-B7CE-AB6CE9FEFEE1}" presName="ChildText" presStyleLbl="fgAcc1" presStyleIdx="0" presStyleCnt="2" custLinFactNeighborX="36396" custLinFactNeighborY="-21383">
        <dgm:presLayoutVars>
          <dgm:chMax val="0"/>
          <dgm:chPref val="0"/>
          <dgm:bulletEnabled val="1"/>
        </dgm:presLayoutVars>
      </dgm:prSet>
      <dgm:spPr/>
    </dgm:pt>
    <dgm:pt modelId="{1390DED7-FAC3-4E42-9CEC-1C632F57E303}" type="pres">
      <dgm:prSet presAssocID="{3F6EDC17-99B9-4AED-94B3-B7D4B7C21214}" presName="sibTrans" presStyleCnt="0"/>
      <dgm:spPr/>
    </dgm:pt>
    <dgm:pt modelId="{5EB46ACC-E234-4E7F-93F4-37D6A45D10DB}" type="pres">
      <dgm:prSet presAssocID="{24DF03FC-B7A0-4566-8321-D36DCC220964}" presName="composite" presStyleCnt="0"/>
      <dgm:spPr/>
    </dgm:pt>
    <dgm:pt modelId="{07949FD3-6E58-4B28-B8A6-9C6898E2AB8B}" type="pres">
      <dgm:prSet presAssocID="{24DF03FC-B7A0-4566-8321-D36DCC220964}" presName="ParentText" presStyleLbl="node1" presStyleIdx="1" presStyleCnt="2" custLinFactNeighborX="9921" custLinFactNeighborY="29334">
        <dgm:presLayoutVars>
          <dgm:chMax val="1"/>
          <dgm:chPref val="1"/>
          <dgm:bulletEnabled val="1"/>
        </dgm:presLayoutVars>
      </dgm:prSet>
      <dgm:spPr/>
    </dgm:pt>
    <dgm:pt modelId="{AFFC236A-87A1-4139-A3E9-28B532D36EF0}" type="pres">
      <dgm:prSet presAssocID="{24DF03FC-B7A0-4566-8321-D36DCC220964}" presName="Image" presStyleLbl="bgImgPlace1" presStyleIdx="1" presStyleCnt="2" custScaleX="88380" custScaleY="86199" custLinFactNeighborX="-63" custLinFactNeighborY="-1398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F843EBE3-EDC9-43A4-AD36-2EE8FE23EB8E}" type="pres">
      <dgm:prSet presAssocID="{24DF03FC-B7A0-4566-8321-D36DCC220964}" presName="ChildText" presStyleLbl="fgAcc1" presStyleIdx="1" presStyleCnt="2" custLinFactNeighborX="138" custLinFactNeighborY="-15911">
        <dgm:presLayoutVars>
          <dgm:chMax val="0"/>
          <dgm:chPref val="0"/>
          <dgm:bulletEnabled val="1"/>
        </dgm:presLayoutVars>
      </dgm:prSet>
      <dgm:spPr/>
    </dgm:pt>
  </dgm:ptLst>
  <dgm:cxnLst>
    <dgm:cxn modelId="{741A0119-5E6B-4036-944F-D154669E2C66}" srcId="{24DF03FC-B7A0-4566-8321-D36DCC220964}" destId="{031DCD57-258D-462D-B72A-6C05EE82426F}" srcOrd="0" destOrd="0" parTransId="{C246BF0B-A13D-4E6B-8053-B9A19480312A}" sibTransId="{DF7E353D-ADFC-4ADD-BFBA-5A9C4FF4C195}"/>
    <dgm:cxn modelId="{AF734619-2C89-4839-8079-1879F9009E71}" srcId="{385DB81C-7E40-404C-9615-3BE127561B24}" destId="{29352121-75E2-40B2-B7CE-AB6CE9FEFEE1}" srcOrd="0" destOrd="0" parTransId="{B31FFB5B-AF1F-4CD4-941F-0211F1AA132D}" sibTransId="{3F6EDC17-99B9-4AED-94B3-B7D4B7C21214}"/>
    <dgm:cxn modelId="{62D3571F-9D95-445D-A38D-0A19DF32C3E8}" srcId="{29352121-75E2-40B2-B7CE-AB6CE9FEFEE1}" destId="{CE5CC63C-7B12-438A-B621-CF62319C76A5}" srcOrd="0" destOrd="0" parTransId="{5AA03A13-DDA1-4932-A0F4-EA6DB6DB8644}" sibTransId="{14E3F9DF-BD14-414E-8090-6C0137E8FC58}"/>
    <dgm:cxn modelId="{D432C868-6188-4E7B-B065-AC537B15D5E9}" type="presOf" srcId="{385DB81C-7E40-404C-9615-3BE127561B24}" destId="{D9200B67-874B-41DA-9270-051A8BCFE2D6}" srcOrd="0" destOrd="0" presId="urn:microsoft.com/office/officeart/2008/layout/TitledPictureBlocks"/>
    <dgm:cxn modelId="{5299F175-6C61-4B68-84E8-E869CFF6FD96}" type="presOf" srcId="{24DF03FC-B7A0-4566-8321-D36DCC220964}" destId="{07949FD3-6E58-4B28-B8A6-9C6898E2AB8B}" srcOrd="0" destOrd="0" presId="urn:microsoft.com/office/officeart/2008/layout/TitledPictureBlocks"/>
    <dgm:cxn modelId="{07C1E1AD-DA9C-431B-95C5-881038C77D26}" type="presOf" srcId="{031DCD57-258D-462D-B72A-6C05EE82426F}" destId="{F843EBE3-EDC9-43A4-AD36-2EE8FE23EB8E}" srcOrd="0" destOrd="0" presId="urn:microsoft.com/office/officeart/2008/layout/TitledPictureBlocks"/>
    <dgm:cxn modelId="{F63400B2-E6D9-44C4-8DEC-92FB30D95CE3}" type="presOf" srcId="{29352121-75E2-40B2-B7CE-AB6CE9FEFEE1}" destId="{32D62F99-A658-4599-964C-65481241EBA3}" srcOrd="0" destOrd="0" presId="urn:microsoft.com/office/officeart/2008/layout/TitledPictureBlocks"/>
    <dgm:cxn modelId="{B0FFCBDB-B42B-4138-B910-12A72A50380B}" type="presOf" srcId="{CE5CC63C-7B12-438A-B621-CF62319C76A5}" destId="{49673152-6D26-4A16-8DBF-0AF036E819DE}" srcOrd="0" destOrd="0" presId="urn:microsoft.com/office/officeart/2008/layout/TitledPictureBlocks"/>
    <dgm:cxn modelId="{66BC23F1-6AB0-4876-B09A-AB41153000C1}" srcId="{385DB81C-7E40-404C-9615-3BE127561B24}" destId="{24DF03FC-B7A0-4566-8321-D36DCC220964}" srcOrd="1" destOrd="0" parTransId="{8A5B79C4-3B05-4F1A-90C2-6B0944A0E356}" sibTransId="{CA2CE811-3358-4BFF-9677-809916D5A8BB}"/>
    <dgm:cxn modelId="{2F01D9E9-04EC-45E9-B2CF-A9F2507BAA43}" type="presParOf" srcId="{D9200B67-874B-41DA-9270-051A8BCFE2D6}" destId="{102CC1E9-2B29-41A3-BF5B-731BF377B339}" srcOrd="0" destOrd="0" presId="urn:microsoft.com/office/officeart/2008/layout/TitledPictureBlocks"/>
    <dgm:cxn modelId="{969D9963-2DBF-4989-B1B2-7918C82FAA19}" type="presParOf" srcId="{102CC1E9-2B29-41A3-BF5B-731BF377B339}" destId="{32D62F99-A658-4599-964C-65481241EBA3}" srcOrd="0" destOrd="0" presId="urn:microsoft.com/office/officeart/2008/layout/TitledPictureBlocks"/>
    <dgm:cxn modelId="{456E1AA2-25C2-4E08-86AB-8E14D0F2D1DE}" type="presParOf" srcId="{102CC1E9-2B29-41A3-BF5B-731BF377B339}" destId="{EF701724-9971-436A-92FB-922ED856220F}" srcOrd="1" destOrd="0" presId="urn:microsoft.com/office/officeart/2008/layout/TitledPictureBlocks"/>
    <dgm:cxn modelId="{54303F17-C559-46D8-B205-EDE82C919128}" type="presParOf" srcId="{102CC1E9-2B29-41A3-BF5B-731BF377B339}" destId="{49673152-6D26-4A16-8DBF-0AF036E819DE}" srcOrd="2" destOrd="0" presId="urn:microsoft.com/office/officeart/2008/layout/TitledPictureBlocks"/>
    <dgm:cxn modelId="{3E8E508A-1172-49BB-9BF3-A97B392FA32C}" type="presParOf" srcId="{D9200B67-874B-41DA-9270-051A8BCFE2D6}" destId="{1390DED7-FAC3-4E42-9CEC-1C632F57E303}" srcOrd="1" destOrd="0" presId="urn:microsoft.com/office/officeart/2008/layout/TitledPictureBlocks"/>
    <dgm:cxn modelId="{61DE35BA-7F83-4C50-91EC-ED55F0CA8196}" type="presParOf" srcId="{D9200B67-874B-41DA-9270-051A8BCFE2D6}" destId="{5EB46ACC-E234-4E7F-93F4-37D6A45D10DB}" srcOrd="2" destOrd="0" presId="urn:microsoft.com/office/officeart/2008/layout/TitledPictureBlocks"/>
    <dgm:cxn modelId="{A39707C6-802C-41A4-B9E3-B2849E5792BA}" type="presParOf" srcId="{5EB46ACC-E234-4E7F-93F4-37D6A45D10DB}" destId="{07949FD3-6E58-4B28-B8A6-9C6898E2AB8B}" srcOrd="0" destOrd="0" presId="urn:microsoft.com/office/officeart/2008/layout/TitledPictureBlocks"/>
    <dgm:cxn modelId="{8D0FD463-1F88-4999-8E1E-B03E795354E0}" type="presParOf" srcId="{5EB46ACC-E234-4E7F-93F4-37D6A45D10DB}" destId="{AFFC236A-87A1-4139-A3E9-28B532D36EF0}" srcOrd="1" destOrd="0" presId="urn:microsoft.com/office/officeart/2008/layout/TitledPictureBlocks"/>
    <dgm:cxn modelId="{4159B7A0-397E-4B89-9811-C9B0F6267DA3}" type="presParOf" srcId="{5EB46ACC-E234-4E7F-93F4-37D6A45D10DB}" destId="{F843EBE3-EDC9-43A4-AD36-2EE8FE23EB8E}" srcOrd="2" destOrd="0" presId="urn:microsoft.com/office/officeart/2008/layout/TitledPictureBlock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BF46CDD-45BC-415A-95EE-C1F871A074AF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C67E4EB5-1E4B-4F51-80D3-4573F9CDA3C2}">
      <dgm:prSet phldrT="[Testo]" custT="1"/>
      <dgm:spPr/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Location</a:t>
          </a:r>
          <a:endParaRPr lang="en-GB" sz="2400" b="1" dirty="0">
            <a:solidFill>
              <a:schemeClr val="tx1"/>
            </a:solidFill>
          </a:endParaRPr>
        </a:p>
      </dgm:t>
    </dgm:pt>
    <dgm:pt modelId="{D1D63F05-4608-45C6-ABBF-0A647AB8DD02}" type="parTrans" cxnId="{78B61067-31A0-4B16-BAAD-8AD4FF37E0A1}">
      <dgm:prSet/>
      <dgm:spPr/>
      <dgm:t>
        <a:bodyPr/>
        <a:lstStyle/>
        <a:p>
          <a:endParaRPr lang="en-GB"/>
        </a:p>
      </dgm:t>
    </dgm:pt>
    <dgm:pt modelId="{204487B6-09D2-4109-8E99-B3523B29B6F2}" type="sibTrans" cxnId="{78B61067-31A0-4B16-BAAD-8AD4FF37E0A1}">
      <dgm:prSet/>
      <dgm:spPr/>
      <dgm:t>
        <a:bodyPr/>
        <a:lstStyle/>
        <a:p>
          <a:endParaRPr lang="en-GB"/>
        </a:p>
      </dgm:t>
    </dgm:pt>
    <mc:AlternateContent xmlns:mc="http://schemas.openxmlformats.org/markup-compatibility/2006" xmlns:a14="http://schemas.microsoft.com/office/drawing/2010/main">
      <mc:Choice Requires="a14">
        <dgm:pt modelId="{29899AA7-7F53-4862-96FF-C0A8B0682915}">
          <dgm:prSet phldrT="[Testo]" custT="1"/>
          <dgm:spPr/>
          <dgm:t>
            <a:bodyPr/>
            <a:lstStyle/>
            <a:p>
              <a14:m>
                <m:oMath xmlns:m="http://schemas.openxmlformats.org/officeDocument/2006/math">
                  <m:r>
                    <a:rPr lang="it-IT" sz="2400" b="0" i="1" smtClean="0">
                      <a:latin typeface="Cambria Math" panose="02040503050406030204" pitchFamily="18" charset="0"/>
                    </a:rPr>
                    <m:t>𝑃</m:t>
                  </m:r>
                  <m:r>
                    <a:rPr lang="it-IT" sz="2400" b="0" i="1" smtClean="0">
                      <a:latin typeface="Cambria Math" panose="02040503050406030204" pitchFamily="18" charset="0"/>
                    </a:rPr>
                    <m:t>=1−</m:t>
                  </m:r>
                  <m:sSup>
                    <m:sSupPr>
                      <m:ctrlPr>
                        <a:rPr lang="it-IT" sz="2400" b="0" i="1" smtClean="0">
                          <a:latin typeface="Cambria Math" panose="02040503050406030204" pitchFamily="18" charset="0"/>
                        </a:rPr>
                      </m:ctrlPr>
                    </m:sSupPr>
                    <m:e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𝑒</m:t>
                      </m:r>
                    </m:e>
                    <m:sup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𝑡</m:t>
                      </m:r>
                    </m:sup>
                  </m:sSup>
                </m:oMath>
              </a14:m>
              <a:r>
                <a:rPr lang="it-IT" sz="2400" dirty="0"/>
                <a:t> </a:t>
              </a:r>
              <a:r>
                <a:rPr lang="it-IT" sz="2400" dirty="0" err="1"/>
                <a:t>Poisson</a:t>
              </a:r>
              <a:r>
                <a:rPr lang="it-IT" sz="2400" dirty="0"/>
                <a:t> model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Choice>
      <mc:Fallback xmlns="">
        <dgm:pt modelId="{29899AA7-7F53-4862-96FF-C0A8B0682915}">
          <dgm:prSet phldrT="[Testo]" custT="1"/>
          <dgm:spPr/>
          <dgm:t>
            <a:bodyPr/>
            <a:lstStyle/>
            <a:p>
              <a:r>
                <a:rPr lang="it-IT" sz="2400" b="0" i="0" smtClean="0">
                  <a:latin typeface="Cambria Math" panose="02040503050406030204" pitchFamily="18" charset="0"/>
                </a:rPr>
                <a:t>𝑃=1−𝑒^(−𝜆𝑡)</a:t>
              </a:r>
              <a:r>
                <a:rPr lang="it-IT" sz="2400" dirty="0" smtClean="0"/>
                <a:t> </a:t>
              </a:r>
              <a:r>
                <a:rPr lang="it-IT" sz="2400" dirty="0" err="1" smtClean="0"/>
                <a:t>Poisson</a:t>
              </a:r>
              <a:r>
                <a:rPr lang="it-IT" sz="2400" dirty="0" smtClean="0"/>
                <a:t> model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Fallback>
    </mc:AlternateContent>
    <dgm:pt modelId="{1C89597D-5A01-4EC5-8A55-40354DAB26D5}" type="parTrans" cxnId="{B49640EE-AEF0-458F-89EA-BE8F4C79A98B}">
      <dgm:prSet/>
      <dgm:spPr/>
      <dgm:t>
        <a:bodyPr/>
        <a:lstStyle/>
        <a:p>
          <a:endParaRPr lang="en-GB"/>
        </a:p>
      </dgm:t>
    </dgm:pt>
    <dgm:pt modelId="{6E659AD7-0C15-43C4-9A37-4C726452A07B}" type="sibTrans" cxnId="{B49640EE-AEF0-458F-89EA-BE8F4C79A98B}">
      <dgm:prSet/>
      <dgm:spPr/>
      <dgm:t>
        <a:bodyPr/>
        <a:lstStyle/>
        <a:p>
          <a:endParaRPr lang="en-GB"/>
        </a:p>
      </dgm:t>
    </dgm:pt>
    <dgm:pt modelId="{5C6DDB42-46A5-447F-A8C8-A50AC28CBC2C}">
      <dgm:prSet phldrT="[Testo]" custT="1"/>
      <dgm:spPr/>
      <dgm:t>
        <a:bodyPr/>
        <a:lstStyle/>
        <a:p>
          <a:r>
            <a:rPr lang="it-IT" sz="2400" b="1" dirty="0" err="1">
              <a:solidFill>
                <a:schemeClr val="tx1"/>
              </a:solidFill>
            </a:rPr>
            <a:t>Size</a:t>
          </a:r>
          <a:endParaRPr lang="en-GB" sz="2400" b="1" dirty="0">
            <a:solidFill>
              <a:schemeClr val="tx1"/>
            </a:solidFill>
          </a:endParaRPr>
        </a:p>
      </dgm:t>
    </dgm:pt>
    <dgm:pt modelId="{F043C987-BE6E-4F5F-BB45-D413B2DC9559}" type="parTrans" cxnId="{B059D992-7BCC-4A51-92C2-0B8BFF450E3F}">
      <dgm:prSet/>
      <dgm:spPr/>
      <dgm:t>
        <a:bodyPr/>
        <a:lstStyle/>
        <a:p>
          <a:endParaRPr lang="en-GB"/>
        </a:p>
      </dgm:t>
    </dgm:pt>
    <dgm:pt modelId="{FE516138-331B-4CFE-932A-348FA1B8A98E}" type="sibTrans" cxnId="{B059D992-7BCC-4A51-92C2-0B8BFF450E3F}">
      <dgm:prSet/>
      <dgm:spPr/>
      <dgm:t>
        <a:bodyPr/>
        <a:lstStyle/>
        <a:p>
          <a:endParaRPr lang="en-GB"/>
        </a:p>
      </dgm:t>
    </dgm:pt>
    <dgm:pt modelId="{A606C1E8-3CB8-49E3-BA80-2054844737D4}">
      <dgm:prSet phldrT="[Testo]" custT="1"/>
      <dgm:spPr/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Time</a:t>
          </a:r>
          <a:endParaRPr lang="en-GB" sz="2400" b="1" dirty="0">
            <a:solidFill>
              <a:schemeClr val="tx1"/>
            </a:solidFill>
          </a:endParaRPr>
        </a:p>
      </dgm:t>
    </dgm:pt>
    <dgm:pt modelId="{C366DA51-56A3-4EF1-80CF-B57472719B6F}" type="parTrans" cxnId="{0AAA4806-AEE1-4DD6-9641-1AA5E817FEBB}">
      <dgm:prSet/>
      <dgm:spPr/>
      <dgm:t>
        <a:bodyPr/>
        <a:lstStyle/>
        <a:p>
          <a:endParaRPr lang="en-GB"/>
        </a:p>
      </dgm:t>
    </dgm:pt>
    <dgm:pt modelId="{78B6F8A6-9B9C-40A7-9CE6-E658C88F1C04}" type="sibTrans" cxnId="{0AAA4806-AEE1-4DD6-9641-1AA5E817FEBB}">
      <dgm:prSet/>
      <dgm:spPr/>
      <dgm:t>
        <a:bodyPr/>
        <a:lstStyle/>
        <a:p>
          <a:endParaRPr lang="en-GB"/>
        </a:p>
      </dgm:t>
    </dgm:pt>
    <mc:AlternateContent xmlns:mc="http://schemas.openxmlformats.org/markup-compatibility/2006" xmlns:a14="http://schemas.microsoft.com/office/drawing/2010/main">
      <mc:Choice Requires="a14">
        <dgm:pt modelId="{4505BC89-2B6A-45C2-8819-3BC11EAED6E9}">
          <dgm:prSet phldrT="[Testo]" custT="1"/>
          <dgm:spPr/>
          <dgm:t>
            <a:bodyPr/>
            <a:lstStyle/>
            <a:p>
              <a14:m>
                <m:oMath xmlns:m="http://schemas.openxmlformats.org/officeDocument/2006/math">
                  <m:sSub>
                    <m:sSubPr>
                      <m:ctrlPr>
                        <a:rPr lang="it-IT" sz="2400" b="0" i="1" smtClean="0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</m:e>
                    <m:sub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</m:sub>
                  </m:sSub>
                  <m:d>
                    <m:dPr>
                      <m:ctrlPr>
                        <a:rPr lang="it-IT" sz="2400" b="0" i="1" smtClean="0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𝑟</m:t>
                      </m:r>
                    </m:e>
                  </m:d>
                </m:oMath>
              </a14:m>
              <a:r>
                <a:rPr lang="it-IT" sz="2400" dirty="0"/>
                <a:t> source site </a:t>
              </a:r>
              <a:r>
                <a:rPr lang="it-IT" sz="2400" dirty="0" err="1"/>
                <a:t>distance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Choice>
      <mc:Fallback xmlns="">
        <dgm:pt modelId="{4505BC89-2B6A-45C2-8819-3BC11EAED6E9}">
          <dgm:prSet phldrT="[Testo]" custT="1"/>
          <dgm:spPr/>
          <dgm:t>
            <a:bodyPr/>
            <a:lstStyle/>
            <a:p>
              <a:r>
                <a:rPr lang="it-IT" sz="2400" b="0" i="0" smtClean="0">
                  <a:latin typeface="Cambria Math" panose="02040503050406030204" pitchFamily="18" charset="0"/>
                </a:rPr>
                <a:t>𝑓_𝑅 (𝑟)</a:t>
              </a:r>
              <a:r>
                <a:rPr lang="it-IT" sz="2400" dirty="0" smtClean="0"/>
                <a:t> source site </a:t>
              </a:r>
              <a:r>
                <a:rPr lang="it-IT" sz="2400" dirty="0" err="1" smtClean="0"/>
                <a:t>distance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Fallback>
    </mc:AlternateContent>
    <dgm:pt modelId="{4B970AF8-0B2E-4ECF-AEB1-99A4EF5CB070}" type="parTrans" cxnId="{B238743B-62A4-482F-963C-5CD8CF34237F}">
      <dgm:prSet/>
      <dgm:spPr/>
      <dgm:t>
        <a:bodyPr/>
        <a:lstStyle/>
        <a:p>
          <a:endParaRPr lang="en-GB"/>
        </a:p>
      </dgm:t>
    </dgm:pt>
    <dgm:pt modelId="{DE22F8AA-65A0-47AF-93B4-C6893A4D43A0}" type="sibTrans" cxnId="{B238743B-62A4-482F-963C-5CD8CF34237F}">
      <dgm:prSet/>
      <dgm:spPr/>
      <dgm:t>
        <a:bodyPr/>
        <a:lstStyle/>
        <a:p>
          <a:endParaRPr lang="en-GB"/>
        </a:p>
      </dgm:t>
    </dgm:pt>
    <dgm:pt modelId="{F8D4F1AD-AE85-459C-BC41-3428535A68CF}">
      <dgm:prSet phldrT="[Testo]" custT="1"/>
      <dgm:spPr/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GMPE</a:t>
          </a:r>
          <a:endParaRPr lang="en-GB" sz="2400" b="1" dirty="0">
            <a:solidFill>
              <a:schemeClr val="tx1"/>
            </a:solidFill>
          </a:endParaRPr>
        </a:p>
      </dgm:t>
    </dgm:pt>
    <dgm:pt modelId="{3DFB7FB8-EB4A-4E8E-A4E4-2ACB4F046C75}" type="parTrans" cxnId="{EB6F3726-1283-48BB-9153-CE1D300B54E3}">
      <dgm:prSet/>
      <dgm:spPr/>
      <dgm:t>
        <a:bodyPr/>
        <a:lstStyle/>
        <a:p>
          <a:endParaRPr lang="en-GB"/>
        </a:p>
      </dgm:t>
    </dgm:pt>
    <dgm:pt modelId="{744B94E3-A6CC-4139-8B9E-46913F9918EA}" type="sibTrans" cxnId="{EB6F3726-1283-48BB-9153-CE1D300B54E3}">
      <dgm:prSet/>
      <dgm:spPr/>
      <dgm:t>
        <a:bodyPr/>
        <a:lstStyle/>
        <a:p>
          <a:endParaRPr lang="en-GB"/>
        </a:p>
      </dgm:t>
    </dgm:pt>
    <mc:AlternateContent xmlns:mc="http://schemas.openxmlformats.org/markup-compatibility/2006" xmlns:a14="http://schemas.microsoft.com/office/drawing/2010/main">
      <mc:Choice Requires="a14">
        <dgm:pt modelId="{DA668F4A-DC38-4AE3-8790-A2E7C2DA9EAE}">
          <dgm:prSet phldrT="[Testo]" custT="1"/>
          <dgm:spPr/>
          <dgm:t>
            <a:bodyPr/>
            <a:lstStyle/>
            <a:p>
              <a14:m>
                <m:oMath xmlns:m="http://schemas.openxmlformats.org/officeDocument/2006/math">
                  <m:sSub>
                    <m:sSubPr>
                      <m:ctrlPr>
                        <a:rPr lang="it-IT" sz="2400" b="0" i="1" smtClean="0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</m:e>
                    <m:sub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𝑀</m:t>
                      </m:r>
                    </m:sub>
                  </m:sSub>
                  <m:d>
                    <m:dPr>
                      <m:ctrlPr>
                        <a:rPr lang="it-IT" sz="2400" b="0" i="1" smtClean="0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𝑚</m:t>
                      </m:r>
                    </m:e>
                  </m:d>
                </m:oMath>
              </a14:m>
              <a:r>
                <a:rPr lang="it-IT" sz="2400" dirty="0"/>
                <a:t> </a:t>
              </a:r>
              <a:r>
                <a:rPr lang="it-IT" sz="2400" dirty="0" err="1"/>
                <a:t>magnitude</a:t>
              </a:r>
              <a:r>
                <a:rPr lang="it-IT" sz="2400" dirty="0"/>
                <a:t> </a:t>
              </a:r>
              <a:r>
                <a:rPr lang="it-IT" sz="2400" dirty="0" err="1"/>
                <a:t>distribution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Choice>
      <mc:Fallback xmlns="">
        <dgm:pt modelId="{DA668F4A-DC38-4AE3-8790-A2E7C2DA9EAE}">
          <dgm:prSet phldrT="[Testo]" custT="1"/>
          <dgm:spPr/>
          <dgm:t>
            <a:bodyPr/>
            <a:lstStyle/>
            <a:p>
              <a:r>
                <a:rPr lang="it-IT" sz="2400" b="0" i="0" smtClean="0">
                  <a:latin typeface="Cambria Math" panose="02040503050406030204" pitchFamily="18" charset="0"/>
                </a:rPr>
                <a:t>𝑓_𝑀 (𝑚)</a:t>
              </a:r>
              <a:r>
                <a:rPr lang="it-IT" sz="2400" dirty="0" smtClean="0"/>
                <a:t> </a:t>
              </a:r>
              <a:r>
                <a:rPr lang="it-IT" sz="2400" dirty="0" err="1" smtClean="0"/>
                <a:t>magnitude</a:t>
              </a:r>
              <a:r>
                <a:rPr lang="it-IT" sz="2400" dirty="0" smtClean="0"/>
                <a:t> </a:t>
              </a:r>
              <a:r>
                <a:rPr lang="it-IT" sz="2400" dirty="0" err="1" smtClean="0"/>
                <a:t>distribution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Fallback>
    </mc:AlternateContent>
    <dgm:pt modelId="{25E1C724-8EB6-4C24-B91F-8F8BAA015685}" type="parTrans" cxnId="{70052B96-3721-4509-AD1E-1469687F28F0}">
      <dgm:prSet/>
      <dgm:spPr/>
      <dgm:t>
        <a:bodyPr/>
        <a:lstStyle/>
        <a:p>
          <a:endParaRPr lang="en-GB"/>
        </a:p>
      </dgm:t>
    </dgm:pt>
    <dgm:pt modelId="{CFA2DE33-3380-4CC0-96D6-FF0138F62F19}" type="sibTrans" cxnId="{70052B96-3721-4509-AD1E-1469687F28F0}">
      <dgm:prSet/>
      <dgm:spPr/>
      <dgm:t>
        <a:bodyPr/>
        <a:lstStyle/>
        <a:p>
          <a:endParaRPr lang="en-GB"/>
        </a:p>
      </dgm:t>
    </dgm:pt>
    <mc:AlternateContent xmlns:mc="http://schemas.openxmlformats.org/markup-compatibility/2006" xmlns:a14="http://schemas.microsoft.com/office/drawing/2010/main">
      <mc:Choice Requires="a14">
        <dgm:pt modelId="{70A00B08-3B45-4F2A-B423-4EF447A213D8}">
          <dgm:prSet phldrT="[Testo]" custT="1"/>
          <dgm:spPr/>
          <dgm:t>
            <a:bodyPr/>
            <a:lstStyle/>
            <a:p>
              <a14:m>
                <m:oMath xmlns:m="http://schemas.openxmlformats.org/officeDocument/2006/math">
                  <m:r>
                    <a:rPr lang="it-IT" sz="2400" i="1" dirty="0" smtClean="0">
                      <a:latin typeface="Cambria Math" panose="02040503050406030204" pitchFamily="18" charset="0"/>
                    </a:rPr>
                    <m:t>𝑃</m:t>
                  </m:r>
                  <m:d>
                    <m:dPr>
                      <m:endChr m:val="|"/>
                      <m:ctrlPr>
                        <a:rPr lang="it-IT" sz="2400" i="1" dirty="0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it-IT" sz="2400" i="1" dirty="0">
                          <a:latin typeface="Cambria Math" panose="02040503050406030204" pitchFamily="18" charset="0"/>
                        </a:rPr>
                        <m:t>𝐼𝑀</m:t>
                      </m:r>
                      <m:r>
                        <a:rPr lang="it-IT" sz="2400" i="1" dirty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it-IT" sz="2400" i="1" dirty="0">
                          <a:latin typeface="Cambria Math" panose="02040503050406030204" pitchFamily="18" charset="0"/>
                        </a:rPr>
                        <m:t>𝑖𝑚</m:t>
                      </m:r>
                      <m:r>
                        <a:rPr lang="it-IT" sz="2400" i="1" dirty="0">
                          <a:latin typeface="Cambria Math" panose="02040503050406030204" pitchFamily="18" charset="0"/>
                        </a:rPr>
                        <m:t> </m:t>
                      </m:r>
                    </m:e>
                  </m:d>
                  <m:r>
                    <a:rPr lang="it-IT" sz="2400" i="1" dirty="0">
                      <a:latin typeface="Cambria Math" panose="02040503050406030204" pitchFamily="18" charset="0"/>
                    </a:rPr>
                    <m:t>𝑀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=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𝑚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 , 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𝑅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=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𝑟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)</m:t>
                  </m:r>
                </m:oMath>
              </a14:m>
              <a:r>
                <a:rPr lang="it-IT" sz="2400" dirty="0"/>
                <a:t> </a:t>
              </a:r>
              <a:r>
                <a:rPr lang="it-IT" sz="2400" dirty="0" err="1"/>
                <a:t>attenuation</a:t>
              </a:r>
              <a:r>
                <a:rPr lang="it-IT" sz="2400" dirty="0"/>
                <a:t> law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Choice>
      <mc:Fallback xmlns="">
        <dgm:pt modelId="{70A00B08-3B45-4F2A-B423-4EF447A213D8}">
          <dgm:prSet phldrT="[Testo]" custT="1"/>
          <dgm:spPr/>
          <dgm:t>
            <a:bodyPr/>
            <a:lstStyle/>
            <a:p>
              <a:r>
                <a:rPr lang="it-IT" sz="2400" i="0" dirty="0" smtClean="0">
                  <a:latin typeface="Cambria Math" panose="02040503050406030204" pitchFamily="18" charset="0"/>
                </a:rPr>
                <a:t>𝑃</a:t>
              </a:r>
              <a:r>
                <a:rPr lang="it-IT" sz="2400" i="0" dirty="0">
                  <a:latin typeface="Cambria Math" panose="02040503050406030204" pitchFamily="18" charset="0"/>
                </a:rPr>
                <a:t>(𝐼𝑀&gt;𝑖𝑚 ┤|𝑀=𝑚 , 𝑅=𝑟)</a:t>
              </a:r>
              <a:r>
                <a:rPr lang="it-IT" sz="2400" dirty="0" smtClean="0"/>
                <a:t> </a:t>
              </a:r>
              <a:r>
                <a:rPr lang="it-IT" sz="2400" dirty="0" err="1" smtClean="0"/>
                <a:t>attenuation</a:t>
              </a:r>
              <a:r>
                <a:rPr lang="it-IT" sz="2400" dirty="0" smtClean="0"/>
                <a:t> law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Fallback>
    </mc:AlternateContent>
    <dgm:pt modelId="{F65011A2-0D5F-41D6-B3C4-E5CBB477090E}" type="parTrans" cxnId="{6BD9532C-C46B-4925-A2AB-E166EB409F3E}">
      <dgm:prSet/>
      <dgm:spPr/>
      <dgm:t>
        <a:bodyPr/>
        <a:lstStyle/>
        <a:p>
          <a:endParaRPr lang="en-GB"/>
        </a:p>
      </dgm:t>
    </dgm:pt>
    <dgm:pt modelId="{37788B18-F9C8-4298-BE9F-54669553BC8A}" type="sibTrans" cxnId="{6BD9532C-C46B-4925-A2AB-E166EB409F3E}">
      <dgm:prSet/>
      <dgm:spPr/>
      <dgm:t>
        <a:bodyPr/>
        <a:lstStyle/>
        <a:p>
          <a:endParaRPr lang="en-GB"/>
        </a:p>
      </dgm:t>
    </dgm:pt>
    <dgm:pt modelId="{F29662BE-1FEF-4D21-9681-786583A8D44A}" type="pres">
      <dgm:prSet presAssocID="{CBF46CDD-45BC-415A-95EE-C1F871A074AF}" presName="linearFlow" presStyleCnt="0">
        <dgm:presLayoutVars>
          <dgm:dir/>
          <dgm:animLvl val="lvl"/>
          <dgm:resizeHandles val="exact"/>
        </dgm:presLayoutVars>
      </dgm:prSet>
      <dgm:spPr/>
    </dgm:pt>
    <dgm:pt modelId="{082009EE-5B18-47A0-837F-DFC3801E2E28}" type="pres">
      <dgm:prSet presAssocID="{C67E4EB5-1E4B-4F51-80D3-4573F9CDA3C2}" presName="composite" presStyleCnt="0"/>
      <dgm:spPr/>
    </dgm:pt>
    <dgm:pt modelId="{D0D625EF-F9A4-4055-A004-44B7043CB6F6}" type="pres">
      <dgm:prSet presAssocID="{C67E4EB5-1E4B-4F51-80D3-4573F9CDA3C2}" presName="parentText" presStyleLbl="alignNode1" presStyleIdx="0" presStyleCnt="4" custScaleX="161172">
        <dgm:presLayoutVars>
          <dgm:chMax val="1"/>
          <dgm:bulletEnabled val="1"/>
        </dgm:presLayoutVars>
      </dgm:prSet>
      <dgm:spPr/>
    </dgm:pt>
    <dgm:pt modelId="{44983B7D-7C25-4719-8B0D-44A03CFA30F2}" type="pres">
      <dgm:prSet presAssocID="{C67E4EB5-1E4B-4F51-80D3-4573F9CDA3C2}" presName="descendantText" presStyleLbl="alignAcc1" presStyleIdx="0" presStyleCnt="4" custScaleX="77993" custLinFactNeighborX="426" custLinFactNeighborY="10871">
        <dgm:presLayoutVars>
          <dgm:bulletEnabled val="1"/>
        </dgm:presLayoutVars>
      </dgm:prSet>
      <dgm:spPr/>
    </dgm:pt>
    <dgm:pt modelId="{CC6F72CA-9D92-432B-A3E3-C9378E683B9B}" type="pres">
      <dgm:prSet presAssocID="{204487B6-09D2-4109-8E99-B3523B29B6F2}" presName="sp" presStyleCnt="0"/>
      <dgm:spPr/>
    </dgm:pt>
    <dgm:pt modelId="{A79C6256-7505-40EA-95CD-070B6BA8ED19}" type="pres">
      <dgm:prSet presAssocID="{5C6DDB42-46A5-447F-A8C8-A50AC28CBC2C}" presName="composite" presStyleCnt="0"/>
      <dgm:spPr/>
    </dgm:pt>
    <dgm:pt modelId="{B7EF5952-E397-42CB-98BD-CE8CB3BB972D}" type="pres">
      <dgm:prSet presAssocID="{5C6DDB42-46A5-447F-A8C8-A50AC28CBC2C}" presName="parentText" presStyleLbl="alignNode1" presStyleIdx="1" presStyleCnt="4" custScaleX="172596">
        <dgm:presLayoutVars>
          <dgm:chMax val="1"/>
          <dgm:bulletEnabled val="1"/>
        </dgm:presLayoutVars>
      </dgm:prSet>
      <dgm:spPr/>
    </dgm:pt>
    <dgm:pt modelId="{73A123CF-8715-4260-9FC4-5A8BA84251E9}" type="pres">
      <dgm:prSet presAssocID="{5C6DDB42-46A5-447F-A8C8-A50AC28CBC2C}" presName="descendantText" presStyleLbl="alignAcc1" presStyleIdx="1" presStyleCnt="4" custScaleX="78339" custLinFactNeighborX="-84" custLinFactNeighborY="-2613">
        <dgm:presLayoutVars>
          <dgm:bulletEnabled val="1"/>
        </dgm:presLayoutVars>
      </dgm:prSet>
      <dgm:spPr/>
    </dgm:pt>
    <dgm:pt modelId="{CB877742-BCFF-4A2E-BF19-D41A8CF8D721}" type="pres">
      <dgm:prSet presAssocID="{FE516138-331B-4CFE-932A-348FA1B8A98E}" presName="sp" presStyleCnt="0"/>
      <dgm:spPr/>
    </dgm:pt>
    <dgm:pt modelId="{1496AEE7-B24E-4C09-B5C9-8106529E6875}" type="pres">
      <dgm:prSet presAssocID="{F8D4F1AD-AE85-459C-BC41-3428535A68CF}" presName="composite" presStyleCnt="0"/>
      <dgm:spPr/>
    </dgm:pt>
    <dgm:pt modelId="{63AE0DEC-7FE8-40CB-AA22-723889718A29}" type="pres">
      <dgm:prSet presAssocID="{F8D4F1AD-AE85-459C-BC41-3428535A68CF}" presName="parentText" presStyleLbl="alignNode1" presStyleIdx="2" presStyleCnt="4" custScaleX="172596">
        <dgm:presLayoutVars>
          <dgm:chMax val="1"/>
          <dgm:bulletEnabled val="1"/>
        </dgm:presLayoutVars>
      </dgm:prSet>
      <dgm:spPr/>
    </dgm:pt>
    <dgm:pt modelId="{E6B8CBB5-E8EF-4409-9844-FD8B2A62B820}" type="pres">
      <dgm:prSet presAssocID="{F8D4F1AD-AE85-459C-BC41-3428535A68CF}" presName="descendantText" presStyleLbl="alignAcc1" presStyleIdx="2" presStyleCnt="4" custAng="0" custScaleX="79435" custScaleY="140615" custLinFactNeighborX="145">
        <dgm:presLayoutVars>
          <dgm:bulletEnabled val="1"/>
        </dgm:presLayoutVars>
      </dgm:prSet>
      <dgm:spPr/>
    </dgm:pt>
    <dgm:pt modelId="{F505A2A8-0133-4516-848C-551D15CD6049}" type="pres">
      <dgm:prSet presAssocID="{744B94E3-A6CC-4139-8B9E-46913F9918EA}" presName="sp" presStyleCnt="0"/>
      <dgm:spPr/>
    </dgm:pt>
    <dgm:pt modelId="{A47B3987-E8FA-49F0-9234-DF2A78B565B2}" type="pres">
      <dgm:prSet presAssocID="{A606C1E8-3CB8-49E3-BA80-2054844737D4}" presName="composite" presStyleCnt="0"/>
      <dgm:spPr/>
    </dgm:pt>
    <dgm:pt modelId="{E4ADF41F-6B7A-4F16-AEC1-56FDCDEEE58E}" type="pres">
      <dgm:prSet presAssocID="{A606C1E8-3CB8-49E3-BA80-2054844737D4}" presName="parentText" presStyleLbl="alignNode1" presStyleIdx="3" presStyleCnt="4" custScaleX="172596">
        <dgm:presLayoutVars>
          <dgm:chMax val="1"/>
          <dgm:bulletEnabled val="1"/>
        </dgm:presLayoutVars>
      </dgm:prSet>
      <dgm:spPr/>
    </dgm:pt>
    <dgm:pt modelId="{048C1D6F-D780-4335-8DE8-048738D373DD}" type="pres">
      <dgm:prSet presAssocID="{A606C1E8-3CB8-49E3-BA80-2054844737D4}" presName="descendantText" presStyleLbl="alignAcc1" presStyleIdx="3" presStyleCnt="4" custScaleX="79178" custLinFactNeighborX="288">
        <dgm:presLayoutVars>
          <dgm:bulletEnabled val="1"/>
        </dgm:presLayoutVars>
      </dgm:prSet>
      <dgm:spPr/>
    </dgm:pt>
  </dgm:ptLst>
  <dgm:cxnLst>
    <dgm:cxn modelId="{0AAA4806-AEE1-4DD6-9641-1AA5E817FEBB}" srcId="{CBF46CDD-45BC-415A-95EE-C1F871A074AF}" destId="{A606C1E8-3CB8-49E3-BA80-2054844737D4}" srcOrd="3" destOrd="0" parTransId="{C366DA51-56A3-4EF1-80CF-B57472719B6F}" sibTransId="{78B6F8A6-9B9C-40A7-9CE6-E658C88F1C04}"/>
    <dgm:cxn modelId="{C91EF612-42F4-4690-902B-AF693327CDC6}" type="presOf" srcId="{DA668F4A-DC38-4AE3-8790-A2E7C2DA9EAE}" destId="{73A123CF-8715-4260-9FC4-5A8BA84251E9}" srcOrd="0" destOrd="0" presId="urn:microsoft.com/office/officeart/2005/8/layout/chevron2"/>
    <dgm:cxn modelId="{EB6F3726-1283-48BB-9153-CE1D300B54E3}" srcId="{CBF46CDD-45BC-415A-95EE-C1F871A074AF}" destId="{F8D4F1AD-AE85-459C-BC41-3428535A68CF}" srcOrd="2" destOrd="0" parTransId="{3DFB7FB8-EB4A-4E8E-A4E4-2ACB4F046C75}" sibTransId="{744B94E3-A6CC-4139-8B9E-46913F9918EA}"/>
    <dgm:cxn modelId="{6BD9532C-C46B-4925-A2AB-E166EB409F3E}" srcId="{F8D4F1AD-AE85-459C-BC41-3428535A68CF}" destId="{70A00B08-3B45-4F2A-B423-4EF447A213D8}" srcOrd="0" destOrd="0" parTransId="{F65011A2-0D5F-41D6-B3C4-E5CBB477090E}" sibTransId="{37788B18-F9C8-4298-BE9F-54669553BC8A}"/>
    <dgm:cxn modelId="{B238743B-62A4-482F-963C-5CD8CF34237F}" srcId="{C67E4EB5-1E4B-4F51-80D3-4573F9CDA3C2}" destId="{4505BC89-2B6A-45C2-8819-3BC11EAED6E9}" srcOrd="0" destOrd="0" parTransId="{4B970AF8-0B2E-4ECF-AEB1-99A4EF5CB070}" sibTransId="{DE22F8AA-65A0-47AF-93B4-C6893A4D43A0}"/>
    <dgm:cxn modelId="{9FD09F3F-C102-4D86-B351-DAE78C645030}" type="presOf" srcId="{A606C1E8-3CB8-49E3-BA80-2054844737D4}" destId="{E4ADF41F-6B7A-4F16-AEC1-56FDCDEEE58E}" srcOrd="0" destOrd="0" presId="urn:microsoft.com/office/officeart/2005/8/layout/chevron2"/>
    <dgm:cxn modelId="{78B61067-31A0-4B16-BAAD-8AD4FF37E0A1}" srcId="{CBF46CDD-45BC-415A-95EE-C1F871A074AF}" destId="{C67E4EB5-1E4B-4F51-80D3-4573F9CDA3C2}" srcOrd="0" destOrd="0" parTransId="{D1D63F05-4608-45C6-ABBF-0A647AB8DD02}" sibTransId="{204487B6-09D2-4109-8E99-B3523B29B6F2}"/>
    <dgm:cxn modelId="{97A64067-A790-4EEE-B538-858C8276A640}" type="presOf" srcId="{29899AA7-7F53-4862-96FF-C0A8B0682915}" destId="{048C1D6F-D780-4335-8DE8-048738D373DD}" srcOrd="0" destOrd="0" presId="urn:microsoft.com/office/officeart/2005/8/layout/chevron2"/>
    <dgm:cxn modelId="{5FF66570-0D49-4398-AD5A-244C6A150285}" type="presOf" srcId="{4505BC89-2B6A-45C2-8819-3BC11EAED6E9}" destId="{44983B7D-7C25-4719-8B0D-44A03CFA30F2}" srcOrd="0" destOrd="0" presId="urn:microsoft.com/office/officeart/2005/8/layout/chevron2"/>
    <dgm:cxn modelId="{651B6553-39C9-4B64-B821-BDC2F633B959}" type="presOf" srcId="{CBF46CDD-45BC-415A-95EE-C1F871A074AF}" destId="{F29662BE-1FEF-4D21-9681-786583A8D44A}" srcOrd="0" destOrd="0" presId="urn:microsoft.com/office/officeart/2005/8/layout/chevron2"/>
    <dgm:cxn modelId="{B059D992-7BCC-4A51-92C2-0B8BFF450E3F}" srcId="{CBF46CDD-45BC-415A-95EE-C1F871A074AF}" destId="{5C6DDB42-46A5-447F-A8C8-A50AC28CBC2C}" srcOrd="1" destOrd="0" parTransId="{F043C987-BE6E-4F5F-BB45-D413B2DC9559}" sibTransId="{FE516138-331B-4CFE-932A-348FA1B8A98E}"/>
    <dgm:cxn modelId="{70052B96-3721-4509-AD1E-1469687F28F0}" srcId="{5C6DDB42-46A5-447F-A8C8-A50AC28CBC2C}" destId="{DA668F4A-DC38-4AE3-8790-A2E7C2DA9EAE}" srcOrd="0" destOrd="0" parTransId="{25E1C724-8EB6-4C24-B91F-8F8BAA015685}" sibTransId="{CFA2DE33-3380-4CC0-96D6-FF0138F62F19}"/>
    <dgm:cxn modelId="{96831C97-A48E-43AA-A403-1393977DF332}" type="presOf" srcId="{C67E4EB5-1E4B-4F51-80D3-4573F9CDA3C2}" destId="{D0D625EF-F9A4-4055-A004-44B7043CB6F6}" srcOrd="0" destOrd="0" presId="urn:microsoft.com/office/officeart/2005/8/layout/chevron2"/>
    <dgm:cxn modelId="{4D5B57AC-2202-4386-A675-F9B8CDC089BF}" type="presOf" srcId="{5C6DDB42-46A5-447F-A8C8-A50AC28CBC2C}" destId="{B7EF5952-E397-42CB-98BD-CE8CB3BB972D}" srcOrd="0" destOrd="0" presId="urn:microsoft.com/office/officeart/2005/8/layout/chevron2"/>
    <dgm:cxn modelId="{8209CEDE-EDFD-4F07-A475-134F65800214}" type="presOf" srcId="{70A00B08-3B45-4F2A-B423-4EF447A213D8}" destId="{E6B8CBB5-E8EF-4409-9844-FD8B2A62B820}" srcOrd="0" destOrd="0" presId="urn:microsoft.com/office/officeart/2005/8/layout/chevron2"/>
    <dgm:cxn modelId="{3E8F05EC-EDF5-4ECF-986E-D51167DC5F42}" type="presOf" srcId="{F8D4F1AD-AE85-459C-BC41-3428535A68CF}" destId="{63AE0DEC-7FE8-40CB-AA22-723889718A29}" srcOrd="0" destOrd="0" presId="urn:microsoft.com/office/officeart/2005/8/layout/chevron2"/>
    <dgm:cxn modelId="{B49640EE-AEF0-458F-89EA-BE8F4C79A98B}" srcId="{A606C1E8-3CB8-49E3-BA80-2054844737D4}" destId="{29899AA7-7F53-4862-96FF-C0A8B0682915}" srcOrd="0" destOrd="0" parTransId="{1C89597D-5A01-4EC5-8A55-40354DAB26D5}" sibTransId="{6E659AD7-0C15-43C4-9A37-4C726452A07B}"/>
    <dgm:cxn modelId="{9B083932-BB39-447F-8BD1-A3539A93718F}" type="presParOf" srcId="{F29662BE-1FEF-4D21-9681-786583A8D44A}" destId="{082009EE-5B18-47A0-837F-DFC3801E2E28}" srcOrd="0" destOrd="0" presId="urn:microsoft.com/office/officeart/2005/8/layout/chevron2"/>
    <dgm:cxn modelId="{80256107-BDC0-4D77-BD0E-629577B49946}" type="presParOf" srcId="{082009EE-5B18-47A0-837F-DFC3801E2E28}" destId="{D0D625EF-F9A4-4055-A004-44B7043CB6F6}" srcOrd="0" destOrd="0" presId="urn:microsoft.com/office/officeart/2005/8/layout/chevron2"/>
    <dgm:cxn modelId="{4AF0E518-2ECB-409D-ABA6-32F4C1BA3DB7}" type="presParOf" srcId="{082009EE-5B18-47A0-837F-DFC3801E2E28}" destId="{44983B7D-7C25-4719-8B0D-44A03CFA30F2}" srcOrd="1" destOrd="0" presId="urn:microsoft.com/office/officeart/2005/8/layout/chevron2"/>
    <dgm:cxn modelId="{12B53499-B20F-43FC-BF15-ABD45218BB06}" type="presParOf" srcId="{F29662BE-1FEF-4D21-9681-786583A8D44A}" destId="{CC6F72CA-9D92-432B-A3E3-C9378E683B9B}" srcOrd="1" destOrd="0" presId="urn:microsoft.com/office/officeart/2005/8/layout/chevron2"/>
    <dgm:cxn modelId="{C8B44279-5BEC-430F-880C-7BAD2E4D89D8}" type="presParOf" srcId="{F29662BE-1FEF-4D21-9681-786583A8D44A}" destId="{A79C6256-7505-40EA-95CD-070B6BA8ED19}" srcOrd="2" destOrd="0" presId="urn:microsoft.com/office/officeart/2005/8/layout/chevron2"/>
    <dgm:cxn modelId="{AB18E020-062A-4F1E-8E16-E10BEEE9BC12}" type="presParOf" srcId="{A79C6256-7505-40EA-95CD-070B6BA8ED19}" destId="{B7EF5952-E397-42CB-98BD-CE8CB3BB972D}" srcOrd="0" destOrd="0" presId="urn:microsoft.com/office/officeart/2005/8/layout/chevron2"/>
    <dgm:cxn modelId="{75C1C7C5-E42B-4D4E-8968-F06986DC7C1E}" type="presParOf" srcId="{A79C6256-7505-40EA-95CD-070B6BA8ED19}" destId="{73A123CF-8715-4260-9FC4-5A8BA84251E9}" srcOrd="1" destOrd="0" presId="urn:microsoft.com/office/officeart/2005/8/layout/chevron2"/>
    <dgm:cxn modelId="{8179D553-6EB6-4F19-95F9-FCA97746BEAC}" type="presParOf" srcId="{F29662BE-1FEF-4D21-9681-786583A8D44A}" destId="{CB877742-BCFF-4A2E-BF19-D41A8CF8D721}" srcOrd="3" destOrd="0" presId="urn:microsoft.com/office/officeart/2005/8/layout/chevron2"/>
    <dgm:cxn modelId="{A5500396-554A-4D57-A1A1-7C5BBD25C50C}" type="presParOf" srcId="{F29662BE-1FEF-4D21-9681-786583A8D44A}" destId="{1496AEE7-B24E-4C09-B5C9-8106529E6875}" srcOrd="4" destOrd="0" presId="urn:microsoft.com/office/officeart/2005/8/layout/chevron2"/>
    <dgm:cxn modelId="{AEA74C54-8883-4337-9B14-CAE5DA698216}" type="presParOf" srcId="{1496AEE7-B24E-4C09-B5C9-8106529E6875}" destId="{63AE0DEC-7FE8-40CB-AA22-723889718A29}" srcOrd="0" destOrd="0" presId="urn:microsoft.com/office/officeart/2005/8/layout/chevron2"/>
    <dgm:cxn modelId="{531BAA21-DDA6-4F4F-94B3-EA41F50F48F8}" type="presParOf" srcId="{1496AEE7-B24E-4C09-B5C9-8106529E6875}" destId="{E6B8CBB5-E8EF-4409-9844-FD8B2A62B820}" srcOrd="1" destOrd="0" presId="urn:microsoft.com/office/officeart/2005/8/layout/chevron2"/>
    <dgm:cxn modelId="{ECCD371D-B854-4555-BB3A-0B683E1502EB}" type="presParOf" srcId="{F29662BE-1FEF-4D21-9681-786583A8D44A}" destId="{F505A2A8-0133-4516-848C-551D15CD6049}" srcOrd="5" destOrd="0" presId="urn:microsoft.com/office/officeart/2005/8/layout/chevron2"/>
    <dgm:cxn modelId="{26FD4CE1-DFA0-47F8-801D-422B5CD458F9}" type="presParOf" srcId="{F29662BE-1FEF-4D21-9681-786583A8D44A}" destId="{A47B3987-E8FA-49F0-9234-DF2A78B565B2}" srcOrd="6" destOrd="0" presId="urn:microsoft.com/office/officeart/2005/8/layout/chevron2"/>
    <dgm:cxn modelId="{31ABC891-709E-4792-BB63-E39D00FB3D76}" type="presParOf" srcId="{A47B3987-E8FA-49F0-9234-DF2A78B565B2}" destId="{E4ADF41F-6B7A-4F16-AEC1-56FDCDEEE58E}" srcOrd="0" destOrd="0" presId="urn:microsoft.com/office/officeart/2005/8/layout/chevron2"/>
    <dgm:cxn modelId="{31BDD3D0-75B2-4614-9E8F-F3585AA44933}" type="presParOf" srcId="{A47B3987-E8FA-49F0-9234-DF2A78B565B2}" destId="{048C1D6F-D780-4335-8DE8-048738D373D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BF46CDD-45BC-415A-95EE-C1F871A074AF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C67E4EB5-1E4B-4F51-80D3-4573F9CDA3C2}">
      <dgm:prSet phldrT="[Testo]" custT="1"/>
      <dgm:spPr/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Location</a:t>
          </a:r>
          <a:endParaRPr lang="en-GB" sz="2400" b="1" dirty="0">
            <a:solidFill>
              <a:schemeClr val="tx1"/>
            </a:solidFill>
          </a:endParaRPr>
        </a:p>
      </dgm:t>
    </dgm:pt>
    <dgm:pt modelId="{D1D63F05-4608-45C6-ABBF-0A647AB8DD02}" type="parTrans" cxnId="{78B61067-31A0-4B16-BAAD-8AD4FF37E0A1}">
      <dgm:prSet/>
      <dgm:spPr/>
      <dgm:t>
        <a:bodyPr/>
        <a:lstStyle/>
        <a:p>
          <a:endParaRPr lang="en-GB"/>
        </a:p>
      </dgm:t>
    </dgm:pt>
    <dgm:pt modelId="{204487B6-09D2-4109-8E99-B3523B29B6F2}" type="sibTrans" cxnId="{78B61067-31A0-4B16-BAAD-8AD4FF37E0A1}">
      <dgm:prSet/>
      <dgm:spPr/>
      <dgm:t>
        <a:bodyPr/>
        <a:lstStyle/>
        <a:p>
          <a:endParaRPr lang="en-GB"/>
        </a:p>
      </dgm:t>
    </dgm:pt>
    <dgm:pt modelId="{29899AA7-7F53-4862-96FF-C0A8B0682915}">
      <dgm:prSet phldrT="[Testo]" custT="1"/>
      <dgm:spPr>
        <a:blipFill>
          <a:blip xmlns:r="http://schemas.openxmlformats.org/officeDocument/2006/relationships" r:embed="rId1"/>
          <a:stretch>
            <a:fillRect b="-2632"/>
          </a:stretch>
        </a:blipFill>
      </dgm:spPr>
      <dgm:t>
        <a:bodyPr/>
        <a:lstStyle/>
        <a:p>
          <a:r>
            <a:rPr lang="it-IT">
              <a:noFill/>
            </a:rPr>
            <a:t> </a:t>
          </a:r>
        </a:p>
      </dgm:t>
    </dgm:pt>
    <dgm:pt modelId="{1C89597D-5A01-4EC5-8A55-40354DAB26D5}" type="parTrans" cxnId="{B49640EE-AEF0-458F-89EA-BE8F4C79A98B}">
      <dgm:prSet/>
      <dgm:spPr/>
      <dgm:t>
        <a:bodyPr/>
        <a:lstStyle/>
        <a:p>
          <a:endParaRPr lang="en-GB"/>
        </a:p>
      </dgm:t>
    </dgm:pt>
    <dgm:pt modelId="{6E659AD7-0C15-43C4-9A37-4C726452A07B}" type="sibTrans" cxnId="{B49640EE-AEF0-458F-89EA-BE8F4C79A98B}">
      <dgm:prSet/>
      <dgm:spPr/>
      <dgm:t>
        <a:bodyPr/>
        <a:lstStyle/>
        <a:p>
          <a:endParaRPr lang="en-GB"/>
        </a:p>
      </dgm:t>
    </dgm:pt>
    <dgm:pt modelId="{5C6DDB42-46A5-447F-A8C8-A50AC28CBC2C}">
      <dgm:prSet phldrT="[Testo]" custT="1"/>
      <dgm:spPr/>
      <dgm:t>
        <a:bodyPr/>
        <a:lstStyle/>
        <a:p>
          <a:r>
            <a:rPr lang="it-IT" sz="2400" b="1" dirty="0" err="1">
              <a:solidFill>
                <a:schemeClr val="tx1"/>
              </a:solidFill>
            </a:rPr>
            <a:t>Size</a:t>
          </a:r>
          <a:endParaRPr lang="en-GB" sz="2400" b="1" dirty="0">
            <a:solidFill>
              <a:schemeClr val="tx1"/>
            </a:solidFill>
          </a:endParaRPr>
        </a:p>
      </dgm:t>
    </dgm:pt>
    <dgm:pt modelId="{F043C987-BE6E-4F5F-BB45-D413B2DC9559}" type="parTrans" cxnId="{B059D992-7BCC-4A51-92C2-0B8BFF450E3F}">
      <dgm:prSet/>
      <dgm:spPr/>
      <dgm:t>
        <a:bodyPr/>
        <a:lstStyle/>
        <a:p>
          <a:endParaRPr lang="en-GB"/>
        </a:p>
      </dgm:t>
    </dgm:pt>
    <dgm:pt modelId="{FE516138-331B-4CFE-932A-348FA1B8A98E}" type="sibTrans" cxnId="{B059D992-7BCC-4A51-92C2-0B8BFF450E3F}">
      <dgm:prSet/>
      <dgm:spPr/>
      <dgm:t>
        <a:bodyPr/>
        <a:lstStyle/>
        <a:p>
          <a:endParaRPr lang="en-GB"/>
        </a:p>
      </dgm:t>
    </dgm:pt>
    <dgm:pt modelId="{A606C1E8-3CB8-49E3-BA80-2054844737D4}">
      <dgm:prSet phldrT="[Testo]" custT="1"/>
      <dgm:spPr/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Time</a:t>
          </a:r>
          <a:endParaRPr lang="en-GB" sz="2400" b="1" dirty="0">
            <a:solidFill>
              <a:schemeClr val="tx1"/>
            </a:solidFill>
          </a:endParaRPr>
        </a:p>
      </dgm:t>
    </dgm:pt>
    <dgm:pt modelId="{C366DA51-56A3-4EF1-80CF-B57472719B6F}" type="parTrans" cxnId="{0AAA4806-AEE1-4DD6-9641-1AA5E817FEBB}">
      <dgm:prSet/>
      <dgm:spPr/>
      <dgm:t>
        <a:bodyPr/>
        <a:lstStyle/>
        <a:p>
          <a:endParaRPr lang="en-GB"/>
        </a:p>
      </dgm:t>
    </dgm:pt>
    <dgm:pt modelId="{78B6F8A6-9B9C-40A7-9CE6-E658C88F1C04}" type="sibTrans" cxnId="{0AAA4806-AEE1-4DD6-9641-1AA5E817FEBB}">
      <dgm:prSet/>
      <dgm:spPr/>
      <dgm:t>
        <a:bodyPr/>
        <a:lstStyle/>
        <a:p>
          <a:endParaRPr lang="en-GB"/>
        </a:p>
      </dgm:t>
    </dgm:pt>
    <dgm:pt modelId="{4505BC89-2B6A-45C2-8819-3BC11EAED6E9}">
      <dgm:prSet phldrT="[Testo]" custT="1"/>
      <dgm:spPr>
        <a:blipFill>
          <a:blip xmlns:r="http://schemas.openxmlformats.org/officeDocument/2006/relationships" r:embed="rId2"/>
          <a:stretch>
            <a:fillRect l="-100" b="-870"/>
          </a:stretch>
        </a:blipFill>
      </dgm:spPr>
      <dgm:t>
        <a:bodyPr/>
        <a:lstStyle/>
        <a:p>
          <a:r>
            <a:rPr lang="it-IT">
              <a:noFill/>
            </a:rPr>
            <a:t> </a:t>
          </a:r>
        </a:p>
      </dgm:t>
    </dgm:pt>
    <dgm:pt modelId="{4B970AF8-0B2E-4ECF-AEB1-99A4EF5CB070}" type="parTrans" cxnId="{B238743B-62A4-482F-963C-5CD8CF34237F}">
      <dgm:prSet/>
      <dgm:spPr/>
      <dgm:t>
        <a:bodyPr/>
        <a:lstStyle/>
        <a:p>
          <a:endParaRPr lang="en-GB"/>
        </a:p>
      </dgm:t>
    </dgm:pt>
    <dgm:pt modelId="{DE22F8AA-65A0-47AF-93B4-C6893A4D43A0}" type="sibTrans" cxnId="{B238743B-62A4-482F-963C-5CD8CF34237F}">
      <dgm:prSet/>
      <dgm:spPr/>
      <dgm:t>
        <a:bodyPr/>
        <a:lstStyle/>
        <a:p>
          <a:endParaRPr lang="en-GB"/>
        </a:p>
      </dgm:t>
    </dgm:pt>
    <dgm:pt modelId="{F8D4F1AD-AE85-459C-BC41-3428535A68CF}">
      <dgm:prSet phldrT="[Testo]" custT="1"/>
      <dgm:spPr/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GMPE</a:t>
          </a:r>
          <a:endParaRPr lang="en-GB" sz="2400" b="1" dirty="0">
            <a:solidFill>
              <a:schemeClr val="tx1"/>
            </a:solidFill>
          </a:endParaRPr>
        </a:p>
      </dgm:t>
    </dgm:pt>
    <dgm:pt modelId="{3DFB7FB8-EB4A-4E8E-A4E4-2ACB4F046C75}" type="parTrans" cxnId="{EB6F3726-1283-48BB-9153-CE1D300B54E3}">
      <dgm:prSet/>
      <dgm:spPr/>
      <dgm:t>
        <a:bodyPr/>
        <a:lstStyle/>
        <a:p>
          <a:endParaRPr lang="en-GB"/>
        </a:p>
      </dgm:t>
    </dgm:pt>
    <dgm:pt modelId="{744B94E3-A6CC-4139-8B9E-46913F9918EA}" type="sibTrans" cxnId="{EB6F3726-1283-48BB-9153-CE1D300B54E3}">
      <dgm:prSet/>
      <dgm:spPr/>
      <dgm:t>
        <a:bodyPr/>
        <a:lstStyle/>
        <a:p>
          <a:endParaRPr lang="en-GB"/>
        </a:p>
      </dgm:t>
    </dgm:pt>
    <dgm:pt modelId="{DA668F4A-DC38-4AE3-8790-A2E7C2DA9EAE}">
      <dgm:prSet phldrT="[Testo]" custT="1"/>
      <dgm:spPr>
        <a:blipFill>
          <a:blip xmlns:r="http://schemas.openxmlformats.org/officeDocument/2006/relationships" r:embed="rId3"/>
          <a:stretch>
            <a:fillRect l="-99" b="-877"/>
          </a:stretch>
        </a:blipFill>
      </dgm:spPr>
      <dgm:t>
        <a:bodyPr/>
        <a:lstStyle/>
        <a:p>
          <a:r>
            <a:rPr lang="it-IT">
              <a:noFill/>
            </a:rPr>
            <a:t> </a:t>
          </a:r>
        </a:p>
      </dgm:t>
    </dgm:pt>
    <dgm:pt modelId="{25E1C724-8EB6-4C24-B91F-8F8BAA015685}" type="parTrans" cxnId="{70052B96-3721-4509-AD1E-1469687F28F0}">
      <dgm:prSet/>
      <dgm:spPr/>
      <dgm:t>
        <a:bodyPr/>
        <a:lstStyle/>
        <a:p>
          <a:endParaRPr lang="en-GB"/>
        </a:p>
      </dgm:t>
    </dgm:pt>
    <dgm:pt modelId="{CFA2DE33-3380-4CC0-96D6-FF0138F62F19}" type="sibTrans" cxnId="{70052B96-3721-4509-AD1E-1469687F28F0}">
      <dgm:prSet/>
      <dgm:spPr/>
      <dgm:t>
        <a:bodyPr/>
        <a:lstStyle/>
        <a:p>
          <a:endParaRPr lang="en-GB"/>
        </a:p>
      </dgm:t>
    </dgm:pt>
    <dgm:pt modelId="{70A00B08-3B45-4F2A-B423-4EF447A213D8}">
      <dgm:prSet phldrT="[Testo]" custT="1"/>
      <dgm:spPr>
        <a:blipFill>
          <a:blip xmlns:r="http://schemas.openxmlformats.org/officeDocument/2006/relationships" r:embed="rId4"/>
          <a:stretch>
            <a:fillRect l="-96"/>
          </a:stretch>
        </a:blipFill>
      </dgm:spPr>
      <dgm:t>
        <a:bodyPr/>
        <a:lstStyle/>
        <a:p>
          <a:r>
            <a:rPr lang="it-IT">
              <a:noFill/>
            </a:rPr>
            <a:t> </a:t>
          </a:r>
        </a:p>
      </dgm:t>
    </dgm:pt>
    <dgm:pt modelId="{F65011A2-0D5F-41D6-B3C4-E5CBB477090E}" type="parTrans" cxnId="{6BD9532C-C46B-4925-A2AB-E166EB409F3E}">
      <dgm:prSet/>
      <dgm:spPr/>
      <dgm:t>
        <a:bodyPr/>
        <a:lstStyle/>
        <a:p>
          <a:endParaRPr lang="en-GB"/>
        </a:p>
      </dgm:t>
    </dgm:pt>
    <dgm:pt modelId="{37788B18-F9C8-4298-BE9F-54669553BC8A}" type="sibTrans" cxnId="{6BD9532C-C46B-4925-A2AB-E166EB409F3E}">
      <dgm:prSet/>
      <dgm:spPr/>
      <dgm:t>
        <a:bodyPr/>
        <a:lstStyle/>
        <a:p>
          <a:endParaRPr lang="en-GB"/>
        </a:p>
      </dgm:t>
    </dgm:pt>
    <dgm:pt modelId="{F29662BE-1FEF-4D21-9681-786583A8D44A}" type="pres">
      <dgm:prSet presAssocID="{CBF46CDD-45BC-415A-95EE-C1F871A074AF}" presName="linearFlow" presStyleCnt="0">
        <dgm:presLayoutVars>
          <dgm:dir/>
          <dgm:animLvl val="lvl"/>
          <dgm:resizeHandles val="exact"/>
        </dgm:presLayoutVars>
      </dgm:prSet>
      <dgm:spPr/>
    </dgm:pt>
    <dgm:pt modelId="{082009EE-5B18-47A0-837F-DFC3801E2E28}" type="pres">
      <dgm:prSet presAssocID="{C67E4EB5-1E4B-4F51-80D3-4573F9CDA3C2}" presName="composite" presStyleCnt="0"/>
      <dgm:spPr/>
    </dgm:pt>
    <dgm:pt modelId="{D0D625EF-F9A4-4055-A004-44B7043CB6F6}" type="pres">
      <dgm:prSet presAssocID="{C67E4EB5-1E4B-4F51-80D3-4573F9CDA3C2}" presName="parentText" presStyleLbl="alignNode1" presStyleIdx="0" presStyleCnt="4" custScaleX="161172">
        <dgm:presLayoutVars>
          <dgm:chMax val="1"/>
          <dgm:bulletEnabled val="1"/>
        </dgm:presLayoutVars>
      </dgm:prSet>
      <dgm:spPr/>
    </dgm:pt>
    <dgm:pt modelId="{44983B7D-7C25-4719-8B0D-44A03CFA30F2}" type="pres">
      <dgm:prSet presAssocID="{C67E4EB5-1E4B-4F51-80D3-4573F9CDA3C2}" presName="descendantText" presStyleLbl="alignAcc1" presStyleIdx="0" presStyleCnt="4" custScaleX="77993" custLinFactNeighborX="426" custLinFactNeighborY="10871">
        <dgm:presLayoutVars>
          <dgm:bulletEnabled val="1"/>
        </dgm:presLayoutVars>
      </dgm:prSet>
      <dgm:spPr/>
    </dgm:pt>
    <dgm:pt modelId="{CC6F72CA-9D92-432B-A3E3-C9378E683B9B}" type="pres">
      <dgm:prSet presAssocID="{204487B6-09D2-4109-8E99-B3523B29B6F2}" presName="sp" presStyleCnt="0"/>
      <dgm:spPr/>
    </dgm:pt>
    <dgm:pt modelId="{A79C6256-7505-40EA-95CD-070B6BA8ED19}" type="pres">
      <dgm:prSet presAssocID="{5C6DDB42-46A5-447F-A8C8-A50AC28CBC2C}" presName="composite" presStyleCnt="0"/>
      <dgm:spPr/>
    </dgm:pt>
    <dgm:pt modelId="{B7EF5952-E397-42CB-98BD-CE8CB3BB972D}" type="pres">
      <dgm:prSet presAssocID="{5C6DDB42-46A5-447F-A8C8-A50AC28CBC2C}" presName="parentText" presStyleLbl="alignNode1" presStyleIdx="1" presStyleCnt="4" custScaleX="172596">
        <dgm:presLayoutVars>
          <dgm:chMax val="1"/>
          <dgm:bulletEnabled val="1"/>
        </dgm:presLayoutVars>
      </dgm:prSet>
      <dgm:spPr/>
    </dgm:pt>
    <dgm:pt modelId="{73A123CF-8715-4260-9FC4-5A8BA84251E9}" type="pres">
      <dgm:prSet presAssocID="{5C6DDB42-46A5-447F-A8C8-A50AC28CBC2C}" presName="descendantText" presStyleLbl="alignAcc1" presStyleIdx="1" presStyleCnt="4" custScaleX="78339" custLinFactNeighborX="-84" custLinFactNeighborY="-2613">
        <dgm:presLayoutVars>
          <dgm:bulletEnabled val="1"/>
        </dgm:presLayoutVars>
      </dgm:prSet>
      <dgm:spPr/>
    </dgm:pt>
    <dgm:pt modelId="{CB877742-BCFF-4A2E-BF19-D41A8CF8D721}" type="pres">
      <dgm:prSet presAssocID="{FE516138-331B-4CFE-932A-348FA1B8A98E}" presName="sp" presStyleCnt="0"/>
      <dgm:spPr/>
    </dgm:pt>
    <dgm:pt modelId="{1496AEE7-B24E-4C09-B5C9-8106529E6875}" type="pres">
      <dgm:prSet presAssocID="{F8D4F1AD-AE85-459C-BC41-3428535A68CF}" presName="composite" presStyleCnt="0"/>
      <dgm:spPr/>
    </dgm:pt>
    <dgm:pt modelId="{63AE0DEC-7FE8-40CB-AA22-723889718A29}" type="pres">
      <dgm:prSet presAssocID="{F8D4F1AD-AE85-459C-BC41-3428535A68CF}" presName="parentText" presStyleLbl="alignNode1" presStyleIdx="2" presStyleCnt="4" custScaleX="172596">
        <dgm:presLayoutVars>
          <dgm:chMax val="1"/>
          <dgm:bulletEnabled val="1"/>
        </dgm:presLayoutVars>
      </dgm:prSet>
      <dgm:spPr/>
    </dgm:pt>
    <dgm:pt modelId="{E6B8CBB5-E8EF-4409-9844-FD8B2A62B820}" type="pres">
      <dgm:prSet presAssocID="{F8D4F1AD-AE85-459C-BC41-3428535A68CF}" presName="descendantText" presStyleLbl="alignAcc1" presStyleIdx="2" presStyleCnt="4" custAng="0" custScaleX="79435" custScaleY="140615" custLinFactNeighborX="145">
        <dgm:presLayoutVars>
          <dgm:bulletEnabled val="1"/>
        </dgm:presLayoutVars>
      </dgm:prSet>
      <dgm:spPr/>
    </dgm:pt>
    <dgm:pt modelId="{F505A2A8-0133-4516-848C-551D15CD6049}" type="pres">
      <dgm:prSet presAssocID="{744B94E3-A6CC-4139-8B9E-46913F9918EA}" presName="sp" presStyleCnt="0"/>
      <dgm:spPr/>
    </dgm:pt>
    <dgm:pt modelId="{A47B3987-E8FA-49F0-9234-DF2A78B565B2}" type="pres">
      <dgm:prSet presAssocID="{A606C1E8-3CB8-49E3-BA80-2054844737D4}" presName="composite" presStyleCnt="0"/>
      <dgm:spPr/>
    </dgm:pt>
    <dgm:pt modelId="{E4ADF41F-6B7A-4F16-AEC1-56FDCDEEE58E}" type="pres">
      <dgm:prSet presAssocID="{A606C1E8-3CB8-49E3-BA80-2054844737D4}" presName="parentText" presStyleLbl="alignNode1" presStyleIdx="3" presStyleCnt="4" custScaleX="172596">
        <dgm:presLayoutVars>
          <dgm:chMax val="1"/>
          <dgm:bulletEnabled val="1"/>
        </dgm:presLayoutVars>
      </dgm:prSet>
      <dgm:spPr/>
    </dgm:pt>
    <dgm:pt modelId="{048C1D6F-D780-4335-8DE8-048738D373DD}" type="pres">
      <dgm:prSet presAssocID="{A606C1E8-3CB8-49E3-BA80-2054844737D4}" presName="descendantText" presStyleLbl="alignAcc1" presStyleIdx="3" presStyleCnt="4" custScaleX="79178" custLinFactNeighborX="288">
        <dgm:presLayoutVars>
          <dgm:bulletEnabled val="1"/>
        </dgm:presLayoutVars>
      </dgm:prSet>
      <dgm:spPr/>
    </dgm:pt>
  </dgm:ptLst>
  <dgm:cxnLst>
    <dgm:cxn modelId="{0AAA4806-AEE1-4DD6-9641-1AA5E817FEBB}" srcId="{CBF46CDD-45BC-415A-95EE-C1F871A074AF}" destId="{A606C1E8-3CB8-49E3-BA80-2054844737D4}" srcOrd="3" destOrd="0" parTransId="{C366DA51-56A3-4EF1-80CF-B57472719B6F}" sibTransId="{78B6F8A6-9B9C-40A7-9CE6-E658C88F1C04}"/>
    <dgm:cxn modelId="{C91EF612-42F4-4690-902B-AF693327CDC6}" type="presOf" srcId="{DA668F4A-DC38-4AE3-8790-A2E7C2DA9EAE}" destId="{73A123CF-8715-4260-9FC4-5A8BA84251E9}" srcOrd="0" destOrd="0" presId="urn:microsoft.com/office/officeart/2005/8/layout/chevron2"/>
    <dgm:cxn modelId="{EB6F3726-1283-48BB-9153-CE1D300B54E3}" srcId="{CBF46CDD-45BC-415A-95EE-C1F871A074AF}" destId="{F8D4F1AD-AE85-459C-BC41-3428535A68CF}" srcOrd="2" destOrd="0" parTransId="{3DFB7FB8-EB4A-4E8E-A4E4-2ACB4F046C75}" sibTransId="{744B94E3-A6CC-4139-8B9E-46913F9918EA}"/>
    <dgm:cxn modelId="{6BD9532C-C46B-4925-A2AB-E166EB409F3E}" srcId="{F8D4F1AD-AE85-459C-BC41-3428535A68CF}" destId="{70A00B08-3B45-4F2A-B423-4EF447A213D8}" srcOrd="0" destOrd="0" parTransId="{F65011A2-0D5F-41D6-B3C4-E5CBB477090E}" sibTransId="{37788B18-F9C8-4298-BE9F-54669553BC8A}"/>
    <dgm:cxn modelId="{B238743B-62A4-482F-963C-5CD8CF34237F}" srcId="{C67E4EB5-1E4B-4F51-80D3-4573F9CDA3C2}" destId="{4505BC89-2B6A-45C2-8819-3BC11EAED6E9}" srcOrd="0" destOrd="0" parTransId="{4B970AF8-0B2E-4ECF-AEB1-99A4EF5CB070}" sibTransId="{DE22F8AA-65A0-47AF-93B4-C6893A4D43A0}"/>
    <dgm:cxn modelId="{9FD09F3F-C102-4D86-B351-DAE78C645030}" type="presOf" srcId="{A606C1E8-3CB8-49E3-BA80-2054844737D4}" destId="{E4ADF41F-6B7A-4F16-AEC1-56FDCDEEE58E}" srcOrd="0" destOrd="0" presId="urn:microsoft.com/office/officeart/2005/8/layout/chevron2"/>
    <dgm:cxn modelId="{78B61067-31A0-4B16-BAAD-8AD4FF37E0A1}" srcId="{CBF46CDD-45BC-415A-95EE-C1F871A074AF}" destId="{C67E4EB5-1E4B-4F51-80D3-4573F9CDA3C2}" srcOrd="0" destOrd="0" parTransId="{D1D63F05-4608-45C6-ABBF-0A647AB8DD02}" sibTransId="{204487B6-09D2-4109-8E99-B3523B29B6F2}"/>
    <dgm:cxn modelId="{97A64067-A790-4EEE-B538-858C8276A640}" type="presOf" srcId="{29899AA7-7F53-4862-96FF-C0A8B0682915}" destId="{048C1D6F-D780-4335-8DE8-048738D373DD}" srcOrd="0" destOrd="0" presId="urn:microsoft.com/office/officeart/2005/8/layout/chevron2"/>
    <dgm:cxn modelId="{5FF66570-0D49-4398-AD5A-244C6A150285}" type="presOf" srcId="{4505BC89-2B6A-45C2-8819-3BC11EAED6E9}" destId="{44983B7D-7C25-4719-8B0D-44A03CFA30F2}" srcOrd="0" destOrd="0" presId="urn:microsoft.com/office/officeart/2005/8/layout/chevron2"/>
    <dgm:cxn modelId="{651B6553-39C9-4B64-B821-BDC2F633B959}" type="presOf" srcId="{CBF46CDD-45BC-415A-95EE-C1F871A074AF}" destId="{F29662BE-1FEF-4D21-9681-786583A8D44A}" srcOrd="0" destOrd="0" presId="urn:microsoft.com/office/officeart/2005/8/layout/chevron2"/>
    <dgm:cxn modelId="{B059D992-7BCC-4A51-92C2-0B8BFF450E3F}" srcId="{CBF46CDD-45BC-415A-95EE-C1F871A074AF}" destId="{5C6DDB42-46A5-447F-A8C8-A50AC28CBC2C}" srcOrd="1" destOrd="0" parTransId="{F043C987-BE6E-4F5F-BB45-D413B2DC9559}" sibTransId="{FE516138-331B-4CFE-932A-348FA1B8A98E}"/>
    <dgm:cxn modelId="{70052B96-3721-4509-AD1E-1469687F28F0}" srcId="{5C6DDB42-46A5-447F-A8C8-A50AC28CBC2C}" destId="{DA668F4A-DC38-4AE3-8790-A2E7C2DA9EAE}" srcOrd="0" destOrd="0" parTransId="{25E1C724-8EB6-4C24-B91F-8F8BAA015685}" sibTransId="{CFA2DE33-3380-4CC0-96D6-FF0138F62F19}"/>
    <dgm:cxn modelId="{96831C97-A48E-43AA-A403-1393977DF332}" type="presOf" srcId="{C67E4EB5-1E4B-4F51-80D3-4573F9CDA3C2}" destId="{D0D625EF-F9A4-4055-A004-44B7043CB6F6}" srcOrd="0" destOrd="0" presId="urn:microsoft.com/office/officeart/2005/8/layout/chevron2"/>
    <dgm:cxn modelId="{4D5B57AC-2202-4386-A675-F9B8CDC089BF}" type="presOf" srcId="{5C6DDB42-46A5-447F-A8C8-A50AC28CBC2C}" destId="{B7EF5952-E397-42CB-98BD-CE8CB3BB972D}" srcOrd="0" destOrd="0" presId="urn:microsoft.com/office/officeart/2005/8/layout/chevron2"/>
    <dgm:cxn modelId="{8209CEDE-EDFD-4F07-A475-134F65800214}" type="presOf" srcId="{70A00B08-3B45-4F2A-B423-4EF447A213D8}" destId="{E6B8CBB5-E8EF-4409-9844-FD8B2A62B820}" srcOrd="0" destOrd="0" presId="urn:microsoft.com/office/officeart/2005/8/layout/chevron2"/>
    <dgm:cxn modelId="{3E8F05EC-EDF5-4ECF-986E-D51167DC5F42}" type="presOf" srcId="{F8D4F1AD-AE85-459C-BC41-3428535A68CF}" destId="{63AE0DEC-7FE8-40CB-AA22-723889718A29}" srcOrd="0" destOrd="0" presId="urn:microsoft.com/office/officeart/2005/8/layout/chevron2"/>
    <dgm:cxn modelId="{B49640EE-AEF0-458F-89EA-BE8F4C79A98B}" srcId="{A606C1E8-3CB8-49E3-BA80-2054844737D4}" destId="{29899AA7-7F53-4862-96FF-C0A8B0682915}" srcOrd="0" destOrd="0" parTransId="{1C89597D-5A01-4EC5-8A55-40354DAB26D5}" sibTransId="{6E659AD7-0C15-43C4-9A37-4C726452A07B}"/>
    <dgm:cxn modelId="{9B083932-BB39-447F-8BD1-A3539A93718F}" type="presParOf" srcId="{F29662BE-1FEF-4D21-9681-786583A8D44A}" destId="{082009EE-5B18-47A0-837F-DFC3801E2E28}" srcOrd="0" destOrd="0" presId="urn:microsoft.com/office/officeart/2005/8/layout/chevron2"/>
    <dgm:cxn modelId="{80256107-BDC0-4D77-BD0E-629577B49946}" type="presParOf" srcId="{082009EE-5B18-47A0-837F-DFC3801E2E28}" destId="{D0D625EF-F9A4-4055-A004-44B7043CB6F6}" srcOrd="0" destOrd="0" presId="urn:microsoft.com/office/officeart/2005/8/layout/chevron2"/>
    <dgm:cxn modelId="{4AF0E518-2ECB-409D-ABA6-32F4C1BA3DB7}" type="presParOf" srcId="{082009EE-5B18-47A0-837F-DFC3801E2E28}" destId="{44983B7D-7C25-4719-8B0D-44A03CFA30F2}" srcOrd="1" destOrd="0" presId="urn:microsoft.com/office/officeart/2005/8/layout/chevron2"/>
    <dgm:cxn modelId="{12B53499-B20F-43FC-BF15-ABD45218BB06}" type="presParOf" srcId="{F29662BE-1FEF-4D21-9681-786583A8D44A}" destId="{CC6F72CA-9D92-432B-A3E3-C9378E683B9B}" srcOrd="1" destOrd="0" presId="urn:microsoft.com/office/officeart/2005/8/layout/chevron2"/>
    <dgm:cxn modelId="{C8B44279-5BEC-430F-880C-7BAD2E4D89D8}" type="presParOf" srcId="{F29662BE-1FEF-4D21-9681-786583A8D44A}" destId="{A79C6256-7505-40EA-95CD-070B6BA8ED19}" srcOrd="2" destOrd="0" presId="urn:microsoft.com/office/officeart/2005/8/layout/chevron2"/>
    <dgm:cxn modelId="{AB18E020-062A-4F1E-8E16-E10BEEE9BC12}" type="presParOf" srcId="{A79C6256-7505-40EA-95CD-070B6BA8ED19}" destId="{B7EF5952-E397-42CB-98BD-CE8CB3BB972D}" srcOrd="0" destOrd="0" presId="urn:microsoft.com/office/officeart/2005/8/layout/chevron2"/>
    <dgm:cxn modelId="{75C1C7C5-E42B-4D4E-8968-F06986DC7C1E}" type="presParOf" srcId="{A79C6256-7505-40EA-95CD-070B6BA8ED19}" destId="{73A123CF-8715-4260-9FC4-5A8BA84251E9}" srcOrd="1" destOrd="0" presId="urn:microsoft.com/office/officeart/2005/8/layout/chevron2"/>
    <dgm:cxn modelId="{8179D553-6EB6-4F19-95F9-FCA97746BEAC}" type="presParOf" srcId="{F29662BE-1FEF-4D21-9681-786583A8D44A}" destId="{CB877742-BCFF-4A2E-BF19-D41A8CF8D721}" srcOrd="3" destOrd="0" presId="urn:microsoft.com/office/officeart/2005/8/layout/chevron2"/>
    <dgm:cxn modelId="{A5500396-554A-4D57-A1A1-7C5BBD25C50C}" type="presParOf" srcId="{F29662BE-1FEF-4D21-9681-786583A8D44A}" destId="{1496AEE7-B24E-4C09-B5C9-8106529E6875}" srcOrd="4" destOrd="0" presId="urn:microsoft.com/office/officeart/2005/8/layout/chevron2"/>
    <dgm:cxn modelId="{AEA74C54-8883-4337-9B14-CAE5DA698216}" type="presParOf" srcId="{1496AEE7-B24E-4C09-B5C9-8106529E6875}" destId="{63AE0DEC-7FE8-40CB-AA22-723889718A29}" srcOrd="0" destOrd="0" presId="urn:microsoft.com/office/officeart/2005/8/layout/chevron2"/>
    <dgm:cxn modelId="{531BAA21-DDA6-4F4F-94B3-EA41F50F48F8}" type="presParOf" srcId="{1496AEE7-B24E-4C09-B5C9-8106529E6875}" destId="{E6B8CBB5-E8EF-4409-9844-FD8B2A62B820}" srcOrd="1" destOrd="0" presId="urn:microsoft.com/office/officeart/2005/8/layout/chevron2"/>
    <dgm:cxn modelId="{ECCD371D-B854-4555-BB3A-0B683E1502EB}" type="presParOf" srcId="{F29662BE-1FEF-4D21-9681-786583A8D44A}" destId="{F505A2A8-0133-4516-848C-551D15CD6049}" srcOrd="5" destOrd="0" presId="urn:microsoft.com/office/officeart/2005/8/layout/chevron2"/>
    <dgm:cxn modelId="{26FD4CE1-DFA0-47F8-801D-422B5CD458F9}" type="presParOf" srcId="{F29662BE-1FEF-4D21-9681-786583A8D44A}" destId="{A47B3987-E8FA-49F0-9234-DF2A78B565B2}" srcOrd="6" destOrd="0" presId="urn:microsoft.com/office/officeart/2005/8/layout/chevron2"/>
    <dgm:cxn modelId="{31ABC891-709E-4792-BB63-E39D00FB3D76}" type="presParOf" srcId="{A47B3987-E8FA-49F0-9234-DF2A78B565B2}" destId="{E4ADF41F-6B7A-4F16-AEC1-56FDCDEEE58E}" srcOrd="0" destOrd="0" presId="urn:microsoft.com/office/officeart/2005/8/layout/chevron2"/>
    <dgm:cxn modelId="{31BDD3D0-75B2-4614-9E8F-F3585AA44933}" type="presParOf" srcId="{A47B3987-E8FA-49F0-9234-DF2A78B565B2}" destId="{048C1D6F-D780-4335-8DE8-048738D373D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D44D6A0-7975-4FED-B69A-0EB8185E038A}" type="doc">
      <dgm:prSet loTypeId="urn:microsoft.com/office/officeart/2005/8/layout/hProcess7" loCatId="list" qsTypeId="urn:microsoft.com/office/officeart/2005/8/quickstyle/simple3" qsCatId="simple" csTypeId="urn:microsoft.com/office/officeart/2005/8/colors/accent2_2" csCatId="accent2" phldr="1"/>
      <dgm:spPr/>
    </dgm:pt>
    <dgm:pt modelId="{998C37F0-19C2-40A5-8183-1FA85361BB4A}">
      <dgm:prSet phldrT="[Testo]"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Hazard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intensity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it-IT" sz="1500" i="1" dirty="0">
            <a:latin typeface="+mj-lt"/>
          </a:endParaRPr>
        </a:p>
        <a:p>
          <a:pPr algn="ctr"/>
          <a:endParaRPr lang="en-GB" sz="1500" dirty="0">
            <a:latin typeface="+mj-lt"/>
          </a:endParaRPr>
        </a:p>
      </dgm:t>
    </dgm:pt>
    <dgm:pt modelId="{9733B2B7-6087-4BE2-9EDD-3505FE35CFBD}" type="parTrans" cxnId="{ED677FA1-77FC-40EA-B80B-206AAD1E6C12}">
      <dgm:prSet/>
      <dgm:spPr/>
      <dgm:t>
        <a:bodyPr/>
        <a:lstStyle/>
        <a:p>
          <a:endParaRPr lang="en-GB"/>
        </a:p>
      </dgm:t>
    </dgm:pt>
    <dgm:pt modelId="{D6EAD0B9-2976-40D4-8EDF-1B5056BADAE5}" type="sibTrans" cxnId="{ED677FA1-77FC-40EA-B80B-206AAD1E6C12}">
      <dgm:prSet/>
      <dgm:spPr/>
      <dgm:t>
        <a:bodyPr/>
        <a:lstStyle/>
        <a:p>
          <a:endParaRPr lang="en-GB"/>
        </a:p>
      </dgm:t>
    </dgm:pt>
    <dgm:pt modelId="{B342B1CE-28A4-42BD-A725-1306DEF15692}">
      <dgm:prSet phldrT="[Testo]" custT="1"/>
      <dgm:spPr/>
      <dgm:t>
        <a:bodyPr/>
        <a:lstStyle/>
        <a:p>
          <a:pPr algn="ctr"/>
          <a:r>
            <a:rPr lang="it-IT" sz="1400" dirty="0" err="1">
              <a:latin typeface="+mj-lt"/>
            </a:rPr>
            <a:t>Loss</a:t>
          </a:r>
          <a:r>
            <a:rPr lang="it-IT" sz="14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decision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variable</a:t>
          </a:r>
          <a:endParaRPr lang="en-GB" sz="1500" i="1" dirty="0">
            <a:latin typeface="+mj-lt"/>
          </a:endParaRPr>
        </a:p>
      </dgm:t>
    </dgm:pt>
    <dgm:pt modelId="{B43B5008-2EA2-44AE-AA78-DCB823FEE5B9}" type="parTrans" cxnId="{F153C02D-4E52-4D4C-B623-F61AF5764A70}">
      <dgm:prSet/>
      <dgm:spPr/>
      <dgm:t>
        <a:bodyPr/>
        <a:lstStyle/>
        <a:p>
          <a:endParaRPr lang="en-GB"/>
        </a:p>
      </dgm:t>
    </dgm:pt>
    <dgm:pt modelId="{D4BECFD4-A8D2-4EC2-88EA-1633B36DF75F}" type="sibTrans" cxnId="{F153C02D-4E52-4D4C-B623-F61AF5764A70}">
      <dgm:prSet/>
      <dgm:spPr/>
      <dgm:t>
        <a:bodyPr/>
        <a:lstStyle/>
        <a:p>
          <a:endParaRPr lang="en-GB"/>
        </a:p>
      </dgm:t>
    </dgm:pt>
    <dgm:pt modelId="{A38B0FF6-C4DB-4E6B-B8A8-39B6FF527BDE}">
      <dgm:prSet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it-IT" sz="1200" b="1" dirty="0">
              <a:latin typeface="+mj-lt"/>
            </a:rPr>
            <a:t>HAZARD</a:t>
          </a:r>
          <a:endParaRPr lang="en-GB" sz="1200" b="1" dirty="0">
            <a:latin typeface="+mj-lt"/>
          </a:endParaRPr>
        </a:p>
      </dgm:t>
    </dgm:pt>
    <dgm:pt modelId="{66F3F624-F788-4534-86C3-F1EB645F2412}" type="parTrans" cxnId="{11D74057-371E-4726-9B10-D679D4E0B834}">
      <dgm:prSet/>
      <dgm:spPr/>
      <dgm:t>
        <a:bodyPr/>
        <a:lstStyle/>
        <a:p>
          <a:endParaRPr lang="en-GB"/>
        </a:p>
      </dgm:t>
    </dgm:pt>
    <dgm:pt modelId="{FDFF3C09-5882-42B4-A738-365E2E3A7F5F}" type="sibTrans" cxnId="{11D74057-371E-4726-9B10-D679D4E0B834}">
      <dgm:prSet/>
      <dgm:spPr/>
      <dgm:t>
        <a:bodyPr/>
        <a:lstStyle/>
        <a:p>
          <a:endParaRPr lang="en-GB"/>
        </a:p>
      </dgm:t>
    </dgm:pt>
    <dgm:pt modelId="{91372FC7-96EB-4B22-B013-C61890526E2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 w="57150">
          <a:solidFill>
            <a:srgbClr val="A01625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FE2C5B33-0810-4978-B9E9-4B449FFD9939}" type="parTrans" cxnId="{B9B9CA06-771E-4EB5-A865-163046CB3A41}">
      <dgm:prSet/>
      <dgm:spPr/>
      <dgm:t>
        <a:bodyPr/>
        <a:lstStyle/>
        <a:p>
          <a:endParaRPr lang="en-GB"/>
        </a:p>
      </dgm:t>
    </dgm:pt>
    <dgm:pt modelId="{C0D10B0A-D6A7-4EF8-8E94-2F2A8BDB1689}" type="sibTrans" cxnId="{B9B9CA06-771E-4EB5-A865-163046CB3A41}">
      <dgm:prSet/>
      <dgm:spPr/>
      <dgm:t>
        <a:bodyPr/>
        <a:lstStyle/>
        <a:p>
          <a:endParaRPr lang="en-GB"/>
        </a:p>
      </dgm:t>
    </dgm:pt>
    <dgm:pt modelId="{B2AFEF38-D861-419A-BA05-A67BC4F8BC98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Damage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3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damage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en-GB" sz="1500" i="1" dirty="0">
            <a:latin typeface="+mj-lt"/>
          </a:endParaRPr>
        </a:p>
      </dgm:t>
    </dgm:pt>
    <dgm:pt modelId="{A2D91669-C8A7-4CD8-9DD4-69455E941F93}" type="parTrans" cxnId="{B6D2E482-3C63-4413-9E98-AD927619EE68}">
      <dgm:prSet/>
      <dgm:spPr/>
      <dgm:t>
        <a:bodyPr/>
        <a:lstStyle/>
        <a:p>
          <a:endParaRPr lang="en-GB"/>
        </a:p>
      </dgm:t>
    </dgm:pt>
    <dgm:pt modelId="{187AEFE4-C4A6-4419-8F04-7E92643F2345}" type="sibTrans" cxnId="{B6D2E482-3C63-4413-9E98-AD927619EE68}">
      <dgm:prSet/>
      <dgm:spPr/>
      <dgm:t>
        <a:bodyPr/>
        <a:lstStyle/>
        <a:p>
          <a:endParaRPr lang="en-GB"/>
        </a:p>
      </dgm:t>
    </dgm:pt>
    <dgm:pt modelId="{91CB4FFE-BF74-4312-B39F-9DF680D2011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DECISION MAKING</a:t>
          </a:r>
          <a:endParaRPr lang="en-GB" sz="1200" b="1" dirty="0">
            <a:latin typeface="+mj-lt"/>
          </a:endParaRPr>
        </a:p>
      </dgm:t>
    </dgm:pt>
    <dgm:pt modelId="{28957C8E-0842-471C-9A56-7A407377E970}" type="parTrans" cxnId="{C52FF87D-4A59-460E-A649-E3831B197C8E}">
      <dgm:prSet/>
      <dgm:spPr/>
      <dgm:t>
        <a:bodyPr/>
        <a:lstStyle/>
        <a:p>
          <a:endParaRPr lang="en-GB"/>
        </a:p>
      </dgm:t>
    </dgm:pt>
    <dgm:pt modelId="{B8DCA2CC-9E30-43FE-A67F-BA38E63DCC54}" type="sibTrans" cxnId="{C52FF87D-4A59-460E-A649-E3831B197C8E}">
      <dgm:prSet/>
      <dgm:spPr/>
      <dgm:t>
        <a:bodyPr/>
        <a:lstStyle/>
        <a:p>
          <a:endParaRPr lang="en-GB"/>
        </a:p>
      </dgm:t>
    </dgm:pt>
    <dgm:pt modelId="{4B56580F-D0A4-42CA-B33F-2E4C78853725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 w="57150">
          <a:solidFill>
            <a:srgbClr val="A01625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27DA8398-245A-47C4-B2D0-0287DC9A5F33}" type="parTrans" cxnId="{B5E48249-0109-46FA-8925-C744D6B8D521}">
      <dgm:prSet/>
      <dgm:spPr/>
      <dgm:t>
        <a:bodyPr/>
        <a:lstStyle/>
        <a:p>
          <a:endParaRPr lang="en-GB"/>
        </a:p>
      </dgm:t>
    </dgm:pt>
    <dgm:pt modelId="{649FCF27-1B46-410A-ACDC-3CBCECA3C62B}" type="sibTrans" cxnId="{B5E48249-0109-46FA-8925-C744D6B8D521}">
      <dgm:prSet/>
      <dgm:spPr/>
      <dgm:t>
        <a:bodyPr/>
        <a:lstStyle/>
        <a:p>
          <a:endParaRPr lang="en-GB"/>
        </a:p>
      </dgm:t>
    </dgm:pt>
    <dgm:pt modelId="{29FCEC4F-0D71-4B26-BF5C-1A6A7A921E82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Vulnerability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2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000" dirty="0">
            <a:latin typeface="+mj-lt"/>
          </a:endParaRPr>
        </a:p>
        <a:p>
          <a:pPr algn="ctr"/>
          <a:r>
            <a:rPr lang="it-IT" sz="1400" i="1" dirty="0" err="1">
              <a:latin typeface="+mj-lt"/>
            </a:rPr>
            <a:t>engineering</a:t>
          </a:r>
          <a:r>
            <a:rPr lang="it-IT" sz="1400" i="1" dirty="0">
              <a:latin typeface="+mj-lt"/>
            </a:rPr>
            <a:t> </a:t>
          </a:r>
          <a:r>
            <a:rPr lang="it-IT" sz="1400" i="1" dirty="0" err="1">
              <a:latin typeface="+mj-lt"/>
            </a:rPr>
            <a:t>demand</a:t>
          </a:r>
          <a:r>
            <a:rPr lang="it-IT" sz="1400" i="1" dirty="0">
              <a:latin typeface="+mj-lt"/>
            </a:rPr>
            <a:t> par.</a:t>
          </a:r>
          <a:endParaRPr lang="en-GB" sz="1400" i="1" dirty="0">
            <a:latin typeface="+mj-lt"/>
          </a:endParaRPr>
        </a:p>
      </dgm:t>
    </dgm:pt>
    <dgm:pt modelId="{FDB498C7-B895-449E-9C35-FD4AD5E25279}" type="parTrans" cxnId="{A2AA1F98-0AFF-4E3E-BE3D-C79D0E236B13}">
      <dgm:prSet/>
      <dgm:spPr/>
      <dgm:t>
        <a:bodyPr/>
        <a:lstStyle/>
        <a:p>
          <a:endParaRPr lang="en-GB"/>
        </a:p>
      </dgm:t>
    </dgm:pt>
    <dgm:pt modelId="{22E306CB-DA78-40DA-9702-6F1970F2CEDD}" type="sibTrans" cxnId="{A2AA1F98-0AFF-4E3E-BE3D-C79D0E236B13}">
      <dgm:prSet/>
      <dgm:spPr/>
      <dgm:t>
        <a:bodyPr/>
        <a:lstStyle/>
        <a:p>
          <a:endParaRPr lang="en-GB"/>
        </a:p>
      </dgm:t>
    </dgm:pt>
    <dgm:pt modelId="{CCDEE120-23C3-44CC-B46C-954001926234}" type="pres">
      <dgm:prSet presAssocID="{7D44D6A0-7975-4FED-B69A-0EB8185E038A}" presName="Name0" presStyleCnt="0">
        <dgm:presLayoutVars>
          <dgm:dir/>
          <dgm:animLvl val="lvl"/>
          <dgm:resizeHandles val="exact"/>
        </dgm:presLayoutVars>
      </dgm:prSet>
      <dgm:spPr/>
    </dgm:pt>
    <dgm:pt modelId="{CB0CB1EB-D750-4F78-958A-596B6084BFA4}" type="pres">
      <dgm:prSet presAssocID="{A38B0FF6-C4DB-4E6B-B8A8-39B6FF527BDE}" presName="compositeNode" presStyleCnt="0">
        <dgm:presLayoutVars>
          <dgm:bulletEnabled val="1"/>
        </dgm:presLayoutVars>
      </dgm:prSet>
      <dgm:spPr/>
    </dgm:pt>
    <dgm:pt modelId="{86B2CCDC-15FE-4F87-9AD7-A364C99E0710}" type="pres">
      <dgm:prSet presAssocID="{A38B0FF6-C4DB-4E6B-B8A8-39B6FF527BDE}" presName="bgRect" presStyleLbl="node1" presStyleIdx="0" presStyleCnt="4" custScaleX="133100" custScaleY="133100"/>
      <dgm:spPr/>
    </dgm:pt>
    <dgm:pt modelId="{5D795F5F-E8EF-438C-B62A-3E2072E6BB67}" type="pres">
      <dgm:prSet presAssocID="{A38B0FF6-C4DB-4E6B-B8A8-39B6FF527BD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1624C416-ECD0-48BB-BE5D-DA61E1BC514F}" type="pres">
      <dgm:prSet presAssocID="{A38B0FF6-C4DB-4E6B-B8A8-39B6FF527BDE}" presName="childNode" presStyleLbl="node1" presStyleIdx="0" presStyleCnt="4">
        <dgm:presLayoutVars>
          <dgm:bulletEnabled val="1"/>
        </dgm:presLayoutVars>
      </dgm:prSet>
      <dgm:spPr/>
    </dgm:pt>
    <dgm:pt modelId="{33C463EB-F866-447B-9067-DC24BCB68FF1}" type="pres">
      <dgm:prSet presAssocID="{FDFF3C09-5882-42B4-A738-365E2E3A7F5F}" presName="hSp" presStyleCnt="0"/>
      <dgm:spPr/>
    </dgm:pt>
    <dgm:pt modelId="{2CE932E2-891B-4C33-9209-9660F7289B7B}" type="pres">
      <dgm:prSet presAssocID="{FDFF3C09-5882-42B4-A738-365E2E3A7F5F}" presName="vProcSp" presStyleCnt="0"/>
      <dgm:spPr/>
    </dgm:pt>
    <dgm:pt modelId="{1CD79B3D-077A-42EB-A63D-3A9CD78D2A24}" type="pres">
      <dgm:prSet presAssocID="{FDFF3C09-5882-42B4-A738-365E2E3A7F5F}" presName="vSp1" presStyleCnt="0"/>
      <dgm:spPr/>
    </dgm:pt>
    <dgm:pt modelId="{24190709-F953-4D2A-92A0-390E4CCF5C34}" type="pres">
      <dgm:prSet presAssocID="{FDFF3C09-5882-42B4-A738-365E2E3A7F5F}" presName="simulatedConn" presStyleLbl="solidFgAcc1" presStyleIdx="0" presStyleCnt="3"/>
      <dgm:spPr/>
    </dgm:pt>
    <dgm:pt modelId="{900A74EB-FE2D-4EF3-ABBC-4C9653981DEC}" type="pres">
      <dgm:prSet presAssocID="{FDFF3C09-5882-42B4-A738-365E2E3A7F5F}" presName="vSp2" presStyleCnt="0"/>
      <dgm:spPr/>
    </dgm:pt>
    <dgm:pt modelId="{5D6C79D5-20AF-4A37-ACD9-ACF06BF2D793}" type="pres">
      <dgm:prSet presAssocID="{FDFF3C09-5882-42B4-A738-365E2E3A7F5F}" presName="sibTrans" presStyleCnt="0"/>
      <dgm:spPr/>
    </dgm:pt>
    <dgm:pt modelId="{0BEB77FC-E9A5-43EC-A948-BE6663CF7DF4}" type="pres">
      <dgm:prSet presAssocID="{4B56580F-D0A4-42CA-B33F-2E4C78853725}" presName="compositeNode" presStyleCnt="0">
        <dgm:presLayoutVars>
          <dgm:bulletEnabled val="1"/>
        </dgm:presLayoutVars>
      </dgm:prSet>
      <dgm:spPr/>
    </dgm:pt>
    <dgm:pt modelId="{E37B6B4E-6DA6-40B3-B14C-186A4FB77ACE}" type="pres">
      <dgm:prSet presAssocID="{4B56580F-D0A4-42CA-B33F-2E4C78853725}" presName="bgRect" presStyleLbl="node1" presStyleIdx="1" presStyleCnt="4" custScaleX="133100" custScaleY="133100"/>
      <dgm:spPr/>
    </dgm:pt>
    <dgm:pt modelId="{1B9E1CB5-B01F-4A9C-9627-BFA966999BFA}" type="pres">
      <dgm:prSet presAssocID="{4B56580F-D0A4-42CA-B33F-2E4C78853725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94B15768-D213-4B5C-B457-320787035C7D}" type="pres">
      <dgm:prSet presAssocID="{4B56580F-D0A4-42CA-B33F-2E4C78853725}" presName="childNode" presStyleLbl="node1" presStyleIdx="1" presStyleCnt="4">
        <dgm:presLayoutVars>
          <dgm:bulletEnabled val="1"/>
        </dgm:presLayoutVars>
      </dgm:prSet>
      <dgm:spPr/>
    </dgm:pt>
    <dgm:pt modelId="{A1705834-34E4-49CC-A9EF-19432D297DA1}" type="pres">
      <dgm:prSet presAssocID="{649FCF27-1B46-410A-ACDC-3CBCECA3C62B}" presName="hSp" presStyleCnt="0"/>
      <dgm:spPr/>
    </dgm:pt>
    <dgm:pt modelId="{2663BB63-9E41-408D-94CC-78BDC115DE3F}" type="pres">
      <dgm:prSet presAssocID="{649FCF27-1B46-410A-ACDC-3CBCECA3C62B}" presName="vProcSp" presStyleCnt="0"/>
      <dgm:spPr/>
    </dgm:pt>
    <dgm:pt modelId="{FF887673-C31E-4538-B43E-3A48AB13B340}" type="pres">
      <dgm:prSet presAssocID="{649FCF27-1B46-410A-ACDC-3CBCECA3C62B}" presName="vSp1" presStyleCnt="0"/>
      <dgm:spPr/>
    </dgm:pt>
    <dgm:pt modelId="{D7F2BD0D-780A-4BA5-A735-5B7637A86217}" type="pres">
      <dgm:prSet presAssocID="{649FCF27-1B46-410A-ACDC-3CBCECA3C62B}" presName="simulatedConn" presStyleLbl="solidFgAcc1" presStyleIdx="1" presStyleCnt="3"/>
      <dgm:spPr/>
    </dgm:pt>
    <dgm:pt modelId="{E400C2F9-1E6A-4521-A3B0-08FDD81B1B26}" type="pres">
      <dgm:prSet presAssocID="{649FCF27-1B46-410A-ACDC-3CBCECA3C62B}" presName="vSp2" presStyleCnt="0"/>
      <dgm:spPr/>
    </dgm:pt>
    <dgm:pt modelId="{4689D89F-8E0F-46AB-BD78-E4416E692C2F}" type="pres">
      <dgm:prSet presAssocID="{649FCF27-1B46-410A-ACDC-3CBCECA3C62B}" presName="sibTrans" presStyleCnt="0"/>
      <dgm:spPr/>
    </dgm:pt>
    <dgm:pt modelId="{6ECBACE5-F60E-479F-9B6F-BC8882E02E81}" type="pres">
      <dgm:prSet presAssocID="{91372FC7-96EB-4B22-B013-C61890526E29}" presName="compositeNode" presStyleCnt="0">
        <dgm:presLayoutVars>
          <dgm:bulletEnabled val="1"/>
        </dgm:presLayoutVars>
      </dgm:prSet>
      <dgm:spPr/>
    </dgm:pt>
    <dgm:pt modelId="{3A5B50DF-58F3-4817-82D4-61210119F5C9}" type="pres">
      <dgm:prSet presAssocID="{91372FC7-96EB-4B22-B013-C61890526E29}" presName="bgRect" presStyleLbl="node1" presStyleIdx="2" presStyleCnt="4" custScaleX="133100" custScaleY="133100"/>
      <dgm:spPr/>
    </dgm:pt>
    <dgm:pt modelId="{79D142A8-6A10-4A81-B419-7DF4B3221AAA}" type="pres">
      <dgm:prSet presAssocID="{91372FC7-96EB-4B22-B013-C61890526E29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898BF0E3-5DAC-4E93-9F1E-168733F5CAAF}" type="pres">
      <dgm:prSet presAssocID="{91372FC7-96EB-4B22-B013-C61890526E29}" presName="childNode" presStyleLbl="node1" presStyleIdx="2" presStyleCnt="4">
        <dgm:presLayoutVars>
          <dgm:bulletEnabled val="1"/>
        </dgm:presLayoutVars>
      </dgm:prSet>
      <dgm:spPr/>
    </dgm:pt>
    <dgm:pt modelId="{311A2888-9F2D-42B2-BCFF-1ADA9985601F}" type="pres">
      <dgm:prSet presAssocID="{C0D10B0A-D6A7-4EF8-8E94-2F2A8BDB1689}" presName="hSp" presStyleCnt="0"/>
      <dgm:spPr/>
    </dgm:pt>
    <dgm:pt modelId="{B05FD41F-8498-4944-BB27-205533498131}" type="pres">
      <dgm:prSet presAssocID="{C0D10B0A-D6A7-4EF8-8E94-2F2A8BDB1689}" presName="vProcSp" presStyleCnt="0"/>
      <dgm:spPr/>
    </dgm:pt>
    <dgm:pt modelId="{8773879B-2DF8-413A-9D3A-BF19981A7F1B}" type="pres">
      <dgm:prSet presAssocID="{C0D10B0A-D6A7-4EF8-8E94-2F2A8BDB1689}" presName="vSp1" presStyleCnt="0"/>
      <dgm:spPr/>
    </dgm:pt>
    <dgm:pt modelId="{EB26B2FC-5AC8-484F-98FF-3EABD85B75F4}" type="pres">
      <dgm:prSet presAssocID="{C0D10B0A-D6A7-4EF8-8E94-2F2A8BDB1689}" presName="simulatedConn" presStyleLbl="solidFgAcc1" presStyleIdx="2" presStyleCnt="3"/>
      <dgm:spPr/>
    </dgm:pt>
    <dgm:pt modelId="{F880F6E7-126B-472D-838D-A23741517B61}" type="pres">
      <dgm:prSet presAssocID="{C0D10B0A-D6A7-4EF8-8E94-2F2A8BDB1689}" presName="vSp2" presStyleCnt="0"/>
      <dgm:spPr/>
    </dgm:pt>
    <dgm:pt modelId="{4B286D2C-6304-4E4B-ADBB-F23941136935}" type="pres">
      <dgm:prSet presAssocID="{C0D10B0A-D6A7-4EF8-8E94-2F2A8BDB1689}" presName="sibTrans" presStyleCnt="0"/>
      <dgm:spPr/>
    </dgm:pt>
    <dgm:pt modelId="{A223AA5F-13D4-45D2-9A7E-97DD79DA4C2F}" type="pres">
      <dgm:prSet presAssocID="{91CB4FFE-BF74-4312-B39F-9DF680D20119}" presName="compositeNode" presStyleCnt="0">
        <dgm:presLayoutVars>
          <dgm:bulletEnabled val="1"/>
        </dgm:presLayoutVars>
      </dgm:prSet>
      <dgm:spPr/>
    </dgm:pt>
    <dgm:pt modelId="{009D73A3-6F85-4363-B247-3A37A50BAA69}" type="pres">
      <dgm:prSet presAssocID="{91CB4FFE-BF74-4312-B39F-9DF680D20119}" presName="bgRect" presStyleLbl="node1" presStyleIdx="3" presStyleCnt="4" custScaleX="133100" custScaleY="133100"/>
      <dgm:spPr/>
    </dgm:pt>
    <dgm:pt modelId="{0EF7AFB0-6FB8-482F-8E8B-539BEF31F95D}" type="pres">
      <dgm:prSet presAssocID="{91CB4FFE-BF74-4312-B39F-9DF680D20119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2347665F-673A-4616-A2BA-6CF87D243D99}" type="pres">
      <dgm:prSet presAssocID="{91CB4FFE-BF74-4312-B39F-9DF680D20119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C4AD5C03-EE82-4752-92AF-1AD32E0B60D8}" type="presOf" srcId="{91372FC7-96EB-4B22-B013-C61890526E29}" destId="{79D142A8-6A10-4A81-B419-7DF4B3221AAA}" srcOrd="1" destOrd="0" presId="urn:microsoft.com/office/officeart/2005/8/layout/hProcess7"/>
    <dgm:cxn modelId="{B9B9CA06-771E-4EB5-A865-163046CB3A41}" srcId="{7D44D6A0-7975-4FED-B69A-0EB8185E038A}" destId="{91372FC7-96EB-4B22-B013-C61890526E29}" srcOrd="2" destOrd="0" parTransId="{FE2C5B33-0810-4978-B9E9-4B449FFD9939}" sibTransId="{C0D10B0A-D6A7-4EF8-8E94-2F2A8BDB1689}"/>
    <dgm:cxn modelId="{B9711E27-17C6-4A5C-B51B-8AC41C3F904E}" type="presOf" srcId="{B342B1CE-28A4-42BD-A725-1306DEF15692}" destId="{2347665F-673A-4616-A2BA-6CF87D243D99}" srcOrd="0" destOrd="0" presId="urn:microsoft.com/office/officeart/2005/8/layout/hProcess7"/>
    <dgm:cxn modelId="{F153C02D-4E52-4D4C-B623-F61AF5764A70}" srcId="{91CB4FFE-BF74-4312-B39F-9DF680D20119}" destId="{B342B1CE-28A4-42BD-A725-1306DEF15692}" srcOrd="0" destOrd="0" parTransId="{B43B5008-2EA2-44AE-AA78-DCB823FEE5B9}" sibTransId="{D4BECFD4-A8D2-4EC2-88EA-1633B36DF75F}"/>
    <dgm:cxn modelId="{283AE441-D5FF-4183-9D62-7EB20F5B8A3F}" type="presOf" srcId="{4B56580F-D0A4-42CA-B33F-2E4C78853725}" destId="{E37B6B4E-6DA6-40B3-B14C-186A4FB77ACE}" srcOrd="0" destOrd="0" presId="urn:microsoft.com/office/officeart/2005/8/layout/hProcess7"/>
    <dgm:cxn modelId="{B5E48249-0109-46FA-8925-C744D6B8D521}" srcId="{7D44D6A0-7975-4FED-B69A-0EB8185E038A}" destId="{4B56580F-D0A4-42CA-B33F-2E4C78853725}" srcOrd="1" destOrd="0" parTransId="{27DA8398-245A-47C4-B2D0-0287DC9A5F33}" sibTransId="{649FCF27-1B46-410A-ACDC-3CBCECA3C62B}"/>
    <dgm:cxn modelId="{199A9F72-2A20-4EF7-9E3B-10041D6E1CE3}" type="presOf" srcId="{4B56580F-D0A4-42CA-B33F-2E4C78853725}" destId="{1B9E1CB5-B01F-4A9C-9627-BFA966999BFA}" srcOrd="1" destOrd="0" presId="urn:microsoft.com/office/officeart/2005/8/layout/hProcess7"/>
    <dgm:cxn modelId="{9B672A53-536A-4F83-B9ED-5C3338883481}" type="presOf" srcId="{B2AFEF38-D861-419A-BA05-A67BC4F8BC98}" destId="{898BF0E3-5DAC-4E93-9F1E-168733F5CAAF}" srcOrd="0" destOrd="0" presId="urn:microsoft.com/office/officeart/2005/8/layout/hProcess7"/>
    <dgm:cxn modelId="{11D74057-371E-4726-9B10-D679D4E0B834}" srcId="{7D44D6A0-7975-4FED-B69A-0EB8185E038A}" destId="{A38B0FF6-C4DB-4E6B-B8A8-39B6FF527BDE}" srcOrd="0" destOrd="0" parTransId="{66F3F624-F788-4534-86C3-F1EB645F2412}" sibTransId="{FDFF3C09-5882-42B4-A738-365E2E3A7F5F}"/>
    <dgm:cxn modelId="{C52FF87D-4A59-460E-A649-E3831B197C8E}" srcId="{7D44D6A0-7975-4FED-B69A-0EB8185E038A}" destId="{91CB4FFE-BF74-4312-B39F-9DF680D20119}" srcOrd="3" destOrd="0" parTransId="{28957C8E-0842-471C-9A56-7A407377E970}" sibTransId="{B8DCA2CC-9E30-43FE-A67F-BA38E63DCC54}"/>
    <dgm:cxn modelId="{B6D2E482-3C63-4413-9E98-AD927619EE68}" srcId="{91372FC7-96EB-4B22-B013-C61890526E29}" destId="{B2AFEF38-D861-419A-BA05-A67BC4F8BC98}" srcOrd="0" destOrd="0" parTransId="{A2D91669-C8A7-4CD8-9DD4-69455E941F93}" sibTransId="{187AEFE4-C4A6-4419-8F04-7E92643F2345}"/>
    <dgm:cxn modelId="{95A7168A-C22A-4FBD-B9C6-D62E60E04755}" type="presOf" srcId="{A38B0FF6-C4DB-4E6B-B8A8-39B6FF527BDE}" destId="{5D795F5F-E8EF-438C-B62A-3E2072E6BB67}" srcOrd="1" destOrd="0" presId="urn:microsoft.com/office/officeart/2005/8/layout/hProcess7"/>
    <dgm:cxn modelId="{A2AA1F98-0AFF-4E3E-BE3D-C79D0E236B13}" srcId="{4B56580F-D0A4-42CA-B33F-2E4C78853725}" destId="{29FCEC4F-0D71-4B26-BF5C-1A6A7A921E82}" srcOrd="0" destOrd="0" parTransId="{FDB498C7-B895-449E-9C35-FD4AD5E25279}" sibTransId="{22E306CB-DA78-40DA-9702-6F1970F2CEDD}"/>
    <dgm:cxn modelId="{ED677FA1-77FC-40EA-B80B-206AAD1E6C12}" srcId="{A38B0FF6-C4DB-4E6B-B8A8-39B6FF527BDE}" destId="{998C37F0-19C2-40A5-8183-1FA85361BB4A}" srcOrd="0" destOrd="0" parTransId="{9733B2B7-6087-4BE2-9EDD-3505FE35CFBD}" sibTransId="{D6EAD0B9-2976-40D4-8EDF-1B5056BADAE5}"/>
    <dgm:cxn modelId="{7F2781AB-B857-4A87-9577-7F726795A810}" type="presOf" srcId="{91372FC7-96EB-4B22-B013-C61890526E29}" destId="{3A5B50DF-58F3-4817-82D4-61210119F5C9}" srcOrd="0" destOrd="0" presId="urn:microsoft.com/office/officeart/2005/8/layout/hProcess7"/>
    <dgm:cxn modelId="{C970A5BD-18D9-47A1-828A-7EBC57055F1F}" type="presOf" srcId="{29FCEC4F-0D71-4B26-BF5C-1A6A7A921E82}" destId="{94B15768-D213-4B5C-B457-320787035C7D}" srcOrd="0" destOrd="0" presId="urn:microsoft.com/office/officeart/2005/8/layout/hProcess7"/>
    <dgm:cxn modelId="{C3BE47D9-6EEA-4C8D-A9F5-4726E4BAE0A3}" type="presOf" srcId="{7D44D6A0-7975-4FED-B69A-0EB8185E038A}" destId="{CCDEE120-23C3-44CC-B46C-954001926234}" srcOrd="0" destOrd="0" presId="urn:microsoft.com/office/officeart/2005/8/layout/hProcess7"/>
    <dgm:cxn modelId="{B01EC4E9-AB90-49BB-B9D0-78AD31E5DE5D}" type="presOf" srcId="{91CB4FFE-BF74-4312-B39F-9DF680D20119}" destId="{009D73A3-6F85-4363-B247-3A37A50BAA69}" srcOrd="0" destOrd="0" presId="urn:microsoft.com/office/officeart/2005/8/layout/hProcess7"/>
    <dgm:cxn modelId="{BB4B5FF0-7EC5-4DD5-9CDB-7C4BCCD34EDE}" type="presOf" srcId="{91CB4FFE-BF74-4312-B39F-9DF680D20119}" destId="{0EF7AFB0-6FB8-482F-8E8B-539BEF31F95D}" srcOrd="1" destOrd="0" presId="urn:microsoft.com/office/officeart/2005/8/layout/hProcess7"/>
    <dgm:cxn modelId="{868101F1-BEFD-4BB1-B16C-461D90CAD710}" type="presOf" srcId="{998C37F0-19C2-40A5-8183-1FA85361BB4A}" destId="{1624C416-ECD0-48BB-BE5D-DA61E1BC514F}" srcOrd="0" destOrd="0" presId="urn:microsoft.com/office/officeart/2005/8/layout/hProcess7"/>
    <dgm:cxn modelId="{1CA9D6F8-3FF4-41F4-A3B6-8662959AC50D}" type="presOf" srcId="{A38B0FF6-C4DB-4E6B-B8A8-39B6FF527BDE}" destId="{86B2CCDC-15FE-4F87-9AD7-A364C99E0710}" srcOrd="0" destOrd="0" presId="urn:microsoft.com/office/officeart/2005/8/layout/hProcess7"/>
    <dgm:cxn modelId="{F58D5369-9625-4F80-B4CF-28C8C08E5DA4}" type="presParOf" srcId="{CCDEE120-23C3-44CC-B46C-954001926234}" destId="{CB0CB1EB-D750-4F78-958A-596B6084BFA4}" srcOrd="0" destOrd="0" presId="urn:microsoft.com/office/officeart/2005/8/layout/hProcess7"/>
    <dgm:cxn modelId="{796F0CDB-82FC-4D6E-8DFC-6E4D492362E5}" type="presParOf" srcId="{CB0CB1EB-D750-4F78-958A-596B6084BFA4}" destId="{86B2CCDC-15FE-4F87-9AD7-A364C99E0710}" srcOrd="0" destOrd="0" presId="urn:microsoft.com/office/officeart/2005/8/layout/hProcess7"/>
    <dgm:cxn modelId="{1CBC9E3D-9F9C-4CA4-81FD-6AC83B47FB7D}" type="presParOf" srcId="{CB0CB1EB-D750-4F78-958A-596B6084BFA4}" destId="{5D795F5F-E8EF-438C-B62A-3E2072E6BB67}" srcOrd="1" destOrd="0" presId="urn:microsoft.com/office/officeart/2005/8/layout/hProcess7"/>
    <dgm:cxn modelId="{B3009350-380D-4214-9B32-845188094FED}" type="presParOf" srcId="{CB0CB1EB-D750-4F78-958A-596B6084BFA4}" destId="{1624C416-ECD0-48BB-BE5D-DA61E1BC514F}" srcOrd="2" destOrd="0" presId="urn:microsoft.com/office/officeart/2005/8/layout/hProcess7"/>
    <dgm:cxn modelId="{4C0CAF68-B44E-4B66-B5CE-706A207CC367}" type="presParOf" srcId="{CCDEE120-23C3-44CC-B46C-954001926234}" destId="{33C463EB-F866-447B-9067-DC24BCB68FF1}" srcOrd="1" destOrd="0" presId="urn:microsoft.com/office/officeart/2005/8/layout/hProcess7"/>
    <dgm:cxn modelId="{A936A981-34B1-4678-812E-9AD97EE02AEC}" type="presParOf" srcId="{CCDEE120-23C3-44CC-B46C-954001926234}" destId="{2CE932E2-891B-4C33-9209-9660F7289B7B}" srcOrd="2" destOrd="0" presId="urn:microsoft.com/office/officeart/2005/8/layout/hProcess7"/>
    <dgm:cxn modelId="{3751F217-788E-4F2B-84F0-6BB454C64E43}" type="presParOf" srcId="{2CE932E2-891B-4C33-9209-9660F7289B7B}" destId="{1CD79B3D-077A-42EB-A63D-3A9CD78D2A24}" srcOrd="0" destOrd="0" presId="urn:microsoft.com/office/officeart/2005/8/layout/hProcess7"/>
    <dgm:cxn modelId="{2CDE72F0-FCDF-4AB2-A69F-3E751D55E2CF}" type="presParOf" srcId="{2CE932E2-891B-4C33-9209-9660F7289B7B}" destId="{24190709-F953-4D2A-92A0-390E4CCF5C34}" srcOrd="1" destOrd="0" presId="urn:microsoft.com/office/officeart/2005/8/layout/hProcess7"/>
    <dgm:cxn modelId="{7FDCAA4C-8A29-459A-8DFA-E69F1F55843A}" type="presParOf" srcId="{2CE932E2-891B-4C33-9209-9660F7289B7B}" destId="{900A74EB-FE2D-4EF3-ABBC-4C9653981DEC}" srcOrd="2" destOrd="0" presId="urn:microsoft.com/office/officeart/2005/8/layout/hProcess7"/>
    <dgm:cxn modelId="{492FAEC1-A5DE-452D-BE00-043CCC39A927}" type="presParOf" srcId="{CCDEE120-23C3-44CC-B46C-954001926234}" destId="{5D6C79D5-20AF-4A37-ACD9-ACF06BF2D793}" srcOrd="3" destOrd="0" presId="urn:microsoft.com/office/officeart/2005/8/layout/hProcess7"/>
    <dgm:cxn modelId="{CF2AB250-F93E-426B-8733-7A6E6E455913}" type="presParOf" srcId="{CCDEE120-23C3-44CC-B46C-954001926234}" destId="{0BEB77FC-E9A5-43EC-A948-BE6663CF7DF4}" srcOrd="4" destOrd="0" presId="urn:microsoft.com/office/officeart/2005/8/layout/hProcess7"/>
    <dgm:cxn modelId="{BA6461A4-3DC0-4F26-97AA-12D656BE3677}" type="presParOf" srcId="{0BEB77FC-E9A5-43EC-A948-BE6663CF7DF4}" destId="{E37B6B4E-6DA6-40B3-B14C-186A4FB77ACE}" srcOrd="0" destOrd="0" presId="urn:microsoft.com/office/officeart/2005/8/layout/hProcess7"/>
    <dgm:cxn modelId="{F665F732-09AC-4B1E-ADD4-0D3568DDC402}" type="presParOf" srcId="{0BEB77FC-E9A5-43EC-A948-BE6663CF7DF4}" destId="{1B9E1CB5-B01F-4A9C-9627-BFA966999BFA}" srcOrd="1" destOrd="0" presId="urn:microsoft.com/office/officeart/2005/8/layout/hProcess7"/>
    <dgm:cxn modelId="{597FB15F-5CA4-45D2-BB17-DFC62852C0ED}" type="presParOf" srcId="{0BEB77FC-E9A5-43EC-A948-BE6663CF7DF4}" destId="{94B15768-D213-4B5C-B457-320787035C7D}" srcOrd="2" destOrd="0" presId="urn:microsoft.com/office/officeart/2005/8/layout/hProcess7"/>
    <dgm:cxn modelId="{B925DD7E-88E7-454D-A8FB-AEFECBBD451D}" type="presParOf" srcId="{CCDEE120-23C3-44CC-B46C-954001926234}" destId="{A1705834-34E4-49CC-A9EF-19432D297DA1}" srcOrd="5" destOrd="0" presId="urn:microsoft.com/office/officeart/2005/8/layout/hProcess7"/>
    <dgm:cxn modelId="{A2CEB4EE-9490-44C0-9512-60267D9AE5EC}" type="presParOf" srcId="{CCDEE120-23C3-44CC-B46C-954001926234}" destId="{2663BB63-9E41-408D-94CC-78BDC115DE3F}" srcOrd="6" destOrd="0" presId="urn:microsoft.com/office/officeart/2005/8/layout/hProcess7"/>
    <dgm:cxn modelId="{9AB64CCF-61E7-4DD9-A908-BC42F1D6DC10}" type="presParOf" srcId="{2663BB63-9E41-408D-94CC-78BDC115DE3F}" destId="{FF887673-C31E-4538-B43E-3A48AB13B340}" srcOrd="0" destOrd="0" presId="urn:microsoft.com/office/officeart/2005/8/layout/hProcess7"/>
    <dgm:cxn modelId="{18932935-AD84-46AA-A974-46EFE5440834}" type="presParOf" srcId="{2663BB63-9E41-408D-94CC-78BDC115DE3F}" destId="{D7F2BD0D-780A-4BA5-A735-5B7637A86217}" srcOrd="1" destOrd="0" presId="urn:microsoft.com/office/officeart/2005/8/layout/hProcess7"/>
    <dgm:cxn modelId="{1FFC9373-9543-4818-9E1F-3ED85FB40BA8}" type="presParOf" srcId="{2663BB63-9E41-408D-94CC-78BDC115DE3F}" destId="{E400C2F9-1E6A-4521-A3B0-08FDD81B1B26}" srcOrd="2" destOrd="0" presId="urn:microsoft.com/office/officeart/2005/8/layout/hProcess7"/>
    <dgm:cxn modelId="{E8D579F5-22F7-49C8-B646-C1995E6676A4}" type="presParOf" srcId="{CCDEE120-23C3-44CC-B46C-954001926234}" destId="{4689D89F-8E0F-46AB-BD78-E4416E692C2F}" srcOrd="7" destOrd="0" presId="urn:microsoft.com/office/officeart/2005/8/layout/hProcess7"/>
    <dgm:cxn modelId="{E21B3852-6B39-4DA1-813A-149014656F77}" type="presParOf" srcId="{CCDEE120-23C3-44CC-B46C-954001926234}" destId="{6ECBACE5-F60E-479F-9B6F-BC8882E02E81}" srcOrd="8" destOrd="0" presId="urn:microsoft.com/office/officeart/2005/8/layout/hProcess7"/>
    <dgm:cxn modelId="{FEB848EC-5C02-4D50-8482-F6AF0844A31C}" type="presParOf" srcId="{6ECBACE5-F60E-479F-9B6F-BC8882E02E81}" destId="{3A5B50DF-58F3-4817-82D4-61210119F5C9}" srcOrd="0" destOrd="0" presId="urn:microsoft.com/office/officeart/2005/8/layout/hProcess7"/>
    <dgm:cxn modelId="{456C563B-3078-40C5-9BD2-EEE54D30B51B}" type="presParOf" srcId="{6ECBACE5-F60E-479F-9B6F-BC8882E02E81}" destId="{79D142A8-6A10-4A81-B419-7DF4B3221AAA}" srcOrd="1" destOrd="0" presId="urn:microsoft.com/office/officeart/2005/8/layout/hProcess7"/>
    <dgm:cxn modelId="{F22197B2-06C7-4C5B-AFE0-9D7D64A1718C}" type="presParOf" srcId="{6ECBACE5-F60E-479F-9B6F-BC8882E02E81}" destId="{898BF0E3-5DAC-4E93-9F1E-168733F5CAAF}" srcOrd="2" destOrd="0" presId="urn:microsoft.com/office/officeart/2005/8/layout/hProcess7"/>
    <dgm:cxn modelId="{0E164B88-288E-4655-8238-9ADA7E362D2B}" type="presParOf" srcId="{CCDEE120-23C3-44CC-B46C-954001926234}" destId="{311A2888-9F2D-42B2-BCFF-1ADA9985601F}" srcOrd="9" destOrd="0" presId="urn:microsoft.com/office/officeart/2005/8/layout/hProcess7"/>
    <dgm:cxn modelId="{4059A53D-CC15-4C5B-8664-3940CBD02309}" type="presParOf" srcId="{CCDEE120-23C3-44CC-B46C-954001926234}" destId="{B05FD41F-8498-4944-BB27-205533498131}" srcOrd="10" destOrd="0" presId="urn:microsoft.com/office/officeart/2005/8/layout/hProcess7"/>
    <dgm:cxn modelId="{F4F6DE62-53EA-4512-BEB3-0BB440821981}" type="presParOf" srcId="{B05FD41F-8498-4944-BB27-205533498131}" destId="{8773879B-2DF8-413A-9D3A-BF19981A7F1B}" srcOrd="0" destOrd="0" presId="urn:microsoft.com/office/officeart/2005/8/layout/hProcess7"/>
    <dgm:cxn modelId="{10486A3A-DEDA-4A34-9E08-EB65ED488771}" type="presParOf" srcId="{B05FD41F-8498-4944-BB27-205533498131}" destId="{EB26B2FC-5AC8-484F-98FF-3EABD85B75F4}" srcOrd="1" destOrd="0" presId="urn:microsoft.com/office/officeart/2005/8/layout/hProcess7"/>
    <dgm:cxn modelId="{78873B6E-4E70-491F-BE88-82FC3E311DAD}" type="presParOf" srcId="{B05FD41F-8498-4944-BB27-205533498131}" destId="{F880F6E7-126B-472D-838D-A23741517B61}" srcOrd="2" destOrd="0" presId="urn:microsoft.com/office/officeart/2005/8/layout/hProcess7"/>
    <dgm:cxn modelId="{A793DA2B-CADC-4442-B057-EC57E285C392}" type="presParOf" srcId="{CCDEE120-23C3-44CC-B46C-954001926234}" destId="{4B286D2C-6304-4E4B-ADBB-F23941136935}" srcOrd="11" destOrd="0" presId="urn:microsoft.com/office/officeart/2005/8/layout/hProcess7"/>
    <dgm:cxn modelId="{1869E914-AF8F-496C-B8FF-10B3981E21E3}" type="presParOf" srcId="{CCDEE120-23C3-44CC-B46C-954001926234}" destId="{A223AA5F-13D4-45D2-9A7E-97DD79DA4C2F}" srcOrd="12" destOrd="0" presId="urn:microsoft.com/office/officeart/2005/8/layout/hProcess7"/>
    <dgm:cxn modelId="{42F83566-65D1-47AE-83A1-B0A5C8F97EB1}" type="presParOf" srcId="{A223AA5F-13D4-45D2-9A7E-97DD79DA4C2F}" destId="{009D73A3-6F85-4363-B247-3A37A50BAA69}" srcOrd="0" destOrd="0" presId="urn:microsoft.com/office/officeart/2005/8/layout/hProcess7"/>
    <dgm:cxn modelId="{DE072B1E-2A08-449B-8CB9-2BEDE383B9D4}" type="presParOf" srcId="{A223AA5F-13D4-45D2-9A7E-97DD79DA4C2F}" destId="{0EF7AFB0-6FB8-482F-8E8B-539BEF31F95D}" srcOrd="1" destOrd="0" presId="urn:microsoft.com/office/officeart/2005/8/layout/hProcess7"/>
    <dgm:cxn modelId="{6FEA79B4-0606-4D12-B112-8F32C6B4BE53}" type="presParOf" srcId="{A223AA5F-13D4-45D2-9A7E-97DD79DA4C2F}" destId="{2347665F-673A-4616-A2BA-6CF87D243D99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D44D6A0-7975-4FED-B69A-0EB8185E038A}" type="doc">
      <dgm:prSet loTypeId="urn:microsoft.com/office/officeart/2005/8/layout/hProcess7" loCatId="list" qsTypeId="urn:microsoft.com/office/officeart/2005/8/quickstyle/simple3" qsCatId="simple" csTypeId="urn:microsoft.com/office/officeart/2005/8/colors/accent2_2" csCatId="accent2" phldr="1"/>
      <dgm:spPr/>
    </dgm:pt>
    <dgm:pt modelId="{998C37F0-19C2-40A5-8183-1FA85361BB4A}">
      <dgm:prSet phldrT="[Testo]"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Hazard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intensity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it-IT" sz="1500" i="1" dirty="0">
            <a:latin typeface="+mj-lt"/>
          </a:endParaRPr>
        </a:p>
        <a:p>
          <a:pPr algn="ctr"/>
          <a:endParaRPr lang="en-GB" sz="1500" dirty="0">
            <a:latin typeface="+mj-lt"/>
          </a:endParaRPr>
        </a:p>
      </dgm:t>
    </dgm:pt>
    <dgm:pt modelId="{9733B2B7-6087-4BE2-9EDD-3505FE35CFBD}" type="parTrans" cxnId="{ED677FA1-77FC-40EA-B80B-206AAD1E6C12}">
      <dgm:prSet/>
      <dgm:spPr/>
      <dgm:t>
        <a:bodyPr/>
        <a:lstStyle/>
        <a:p>
          <a:endParaRPr lang="en-GB"/>
        </a:p>
      </dgm:t>
    </dgm:pt>
    <dgm:pt modelId="{D6EAD0B9-2976-40D4-8EDF-1B5056BADAE5}" type="sibTrans" cxnId="{ED677FA1-77FC-40EA-B80B-206AAD1E6C12}">
      <dgm:prSet/>
      <dgm:spPr/>
      <dgm:t>
        <a:bodyPr/>
        <a:lstStyle/>
        <a:p>
          <a:endParaRPr lang="en-GB"/>
        </a:p>
      </dgm:t>
    </dgm:pt>
    <dgm:pt modelId="{B342B1CE-28A4-42BD-A725-1306DEF15692}">
      <dgm:prSet phldrT="[Testo]" custT="1"/>
      <dgm:spPr/>
      <dgm:t>
        <a:bodyPr/>
        <a:lstStyle/>
        <a:p>
          <a:pPr algn="ctr"/>
          <a:r>
            <a:rPr lang="it-IT" sz="1400" dirty="0" err="1">
              <a:latin typeface="+mj-lt"/>
            </a:rPr>
            <a:t>Loss</a:t>
          </a:r>
          <a:r>
            <a:rPr lang="it-IT" sz="14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decision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variable</a:t>
          </a:r>
          <a:endParaRPr lang="en-GB" sz="1500" i="1" dirty="0">
            <a:latin typeface="+mj-lt"/>
          </a:endParaRPr>
        </a:p>
      </dgm:t>
    </dgm:pt>
    <dgm:pt modelId="{B43B5008-2EA2-44AE-AA78-DCB823FEE5B9}" type="parTrans" cxnId="{F153C02D-4E52-4D4C-B623-F61AF5764A70}">
      <dgm:prSet/>
      <dgm:spPr/>
      <dgm:t>
        <a:bodyPr/>
        <a:lstStyle/>
        <a:p>
          <a:endParaRPr lang="en-GB"/>
        </a:p>
      </dgm:t>
    </dgm:pt>
    <dgm:pt modelId="{D4BECFD4-A8D2-4EC2-88EA-1633B36DF75F}" type="sibTrans" cxnId="{F153C02D-4E52-4D4C-B623-F61AF5764A70}">
      <dgm:prSet/>
      <dgm:spPr/>
      <dgm:t>
        <a:bodyPr/>
        <a:lstStyle/>
        <a:p>
          <a:endParaRPr lang="en-GB"/>
        </a:p>
      </dgm:t>
    </dgm:pt>
    <dgm:pt modelId="{A38B0FF6-C4DB-4E6B-B8A8-39B6FF527BDE}">
      <dgm:prSet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it-IT" sz="1200" b="1" dirty="0">
              <a:latin typeface="+mj-lt"/>
            </a:rPr>
            <a:t>HAZARD</a:t>
          </a:r>
          <a:endParaRPr lang="en-GB" sz="1200" b="1" dirty="0">
            <a:latin typeface="+mj-lt"/>
          </a:endParaRPr>
        </a:p>
      </dgm:t>
    </dgm:pt>
    <dgm:pt modelId="{66F3F624-F788-4534-86C3-F1EB645F2412}" type="parTrans" cxnId="{11D74057-371E-4726-9B10-D679D4E0B834}">
      <dgm:prSet/>
      <dgm:spPr/>
      <dgm:t>
        <a:bodyPr/>
        <a:lstStyle/>
        <a:p>
          <a:endParaRPr lang="en-GB"/>
        </a:p>
      </dgm:t>
    </dgm:pt>
    <dgm:pt modelId="{FDFF3C09-5882-42B4-A738-365E2E3A7F5F}" type="sibTrans" cxnId="{11D74057-371E-4726-9B10-D679D4E0B834}">
      <dgm:prSet/>
      <dgm:spPr/>
      <dgm:t>
        <a:bodyPr/>
        <a:lstStyle/>
        <a:p>
          <a:endParaRPr lang="en-GB"/>
        </a:p>
      </dgm:t>
    </dgm:pt>
    <dgm:pt modelId="{91372FC7-96EB-4B22-B013-C61890526E2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 w="57150">
          <a:solidFill>
            <a:srgbClr val="A01625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FE2C5B33-0810-4978-B9E9-4B449FFD9939}" type="parTrans" cxnId="{B9B9CA06-771E-4EB5-A865-163046CB3A41}">
      <dgm:prSet/>
      <dgm:spPr/>
      <dgm:t>
        <a:bodyPr/>
        <a:lstStyle/>
        <a:p>
          <a:endParaRPr lang="en-GB"/>
        </a:p>
      </dgm:t>
    </dgm:pt>
    <dgm:pt modelId="{C0D10B0A-D6A7-4EF8-8E94-2F2A8BDB1689}" type="sibTrans" cxnId="{B9B9CA06-771E-4EB5-A865-163046CB3A41}">
      <dgm:prSet/>
      <dgm:spPr/>
      <dgm:t>
        <a:bodyPr/>
        <a:lstStyle/>
        <a:p>
          <a:endParaRPr lang="en-GB"/>
        </a:p>
      </dgm:t>
    </dgm:pt>
    <dgm:pt modelId="{B2AFEF38-D861-419A-BA05-A67BC4F8BC98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Damage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3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damage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en-GB" sz="1500" i="1" dirty="0">
            <a:latin typeface="+mj-lt"/>
          </a:endParaRPr>
        </a:p>
      </dgm:t>
    </dgm:pt>
    <dgm:pt modelId="{A2D91669-C8A7-4CD8-9DD4-69455E941F93}" type="parTrans" cxnId="{B6D2E482-3C63-4413-9E98-AD927619EE68}">
      <dgm:prSet/>
      <dgm:spPr/>
      <dgm:t>
        <a:bodyPr/>
        <a:lstStyle/>
        <a:p>
          <a:endParaRPr lang="en-GB"/>
        </a:p>
      </dgm:t>
    </dgm:pt>
    <dgm:pt modelId="{187AEFE4-C4A6-4419-8F04-7E92643F2345}" type="sibTrans" cxnId="{B6D2E482-3C63-4413-9E98-AD927619EE68}">
      <dgm:prSet/>
      <dgm:spPr/>
      <dgm:t>
        <a:bodyPr/>
        <a:lstStyle/>
        <a:p>
          <a:endParaRPr lang="en-GB"/>
        </a:p>
      </dgm:t>
    </dgm:pt>
    <dgm:pt modelId="{91CB4FFE-BF74-4312-B39F-9DF680D2011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DECISION MAKING</a:t>
          </a:r>
          <a:endParaRPr lang="en-GB" sz="1200" b="1" dirty="0">
            <a:latin typeface="+mj-lt"/>
          </a:endParaRPr>
        </a:p>
      </dgm:t>
    </dgm:pt>
    <dgm:pt modelId="{28957C8E-0842-471C-9A56-7A407377E970}" type="parTrans" cxnId="{C52FF87D-4A59-460E-A649-E3831B197C8E}">
      <dgm:prSet/>
      <dgm:spPr/>
      <dgm:t>
        <a:bodyPr/>
        <a:lstStyle/>
        <a:p>
          <a:endParaRPr lang="en-GB"/>
        </a:p>
      </dgm:t>
    </dgm:pt>
    <dgm:pt modelId="{B8DCA2CC-9E30-43FE-A67F-BA38E63DCC54}" type="sibTrans" cxnId="{C52FF87D-4A59-460E-A649-E3831B197C8E}">
      <dgm:prSet/>
      <dgm:spPr/>
      <dgm:t>
        <a:bodyPr/>
        <a:lstStyle/>
        <a:p>
          <a:endParaRPr lang="en-GB"/>
        </a:p>
      </dgm:t>
    </dgm:pt>
    <dgm:pt modelId="{4B56580F-D0A4-42CA-B33F-2E4C78853725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noFill/>
        <a:ln w="57150">
          <a:solidFill>
            <a:srgbClr val="A01625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27DA8398-245A-47C4-B2D0-0287DC9A5F33}" type="parTrans" cxnId="{B5E48249-0109-46FA-8925-C744D6B8D521}">
      <dgm:prSet/>
      <dgm:spPr/>
      <dgm:t>
        <a:bodyPr/>
        <a:lstStyle/>
        <a:p>
          <a:endParaRPr lang="en-GB"/>
        </a:p>
      </dgm:t>
    </dgm:pt>
    <dgm:pt modelId="{649FCF27-1B46-410A-ACDC-3CBCECA3C62B}" type="sibTrans" cxnId="{B5E48249-0109-46FA-8925-C744D6B8D521}">
      <dgm:prSet/>
      <dgm:spPr/>
      <dgm:t>
        <a:bodyPr/>
        <a:lstStyle/>
        <a:p>
          <a:endParaRPr lang="en-GB"/>
        </a:p>
      </dgm:t>
    </dgm:pt>
    <dgm:pt modelId="{29FCEC4F-0D71-4B26-BF5C-1A6A7A921E82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Vulnerability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2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000" dirty="0">
            <a:latin typeface="+mj-lt"/>
          </a:endParaRPr>
        </a:p>
        <a:p>
          <a:pPr algn="ctr"/>
          <a:r>
            <a:rPr lang="it-IT" sz="1400" i="1" dirty="0" err="1">
              <a:latin typeface="+mj-lt"/>
            </a:rPr>
            <a:t>engineering</a:t>
          </a:r>
          <a:r>
            <a:rPr lang="it-IT" sz="1400" i="1" dirty="0">
              <a:latin typeface="+mj-lt"/>
            </a:rPr>
            <a:t> </a:t>
          </a:r>
          <a:r>
            <a:rPr lang="it-IT" sz="1400" i="1" dirty="0" err="1">
              <a:latin typeface="+mj-lt"/>
            </a:rPr>
            <a:t>demand</a:t>
          </a:r>
          <a:r>
            <a:rPr lang="it-IT" sz="1400" i="1" dirty="0">
              <a:latin typeface="+mj-lt"/>
            </a:rPr>
            <a:t> par.</a:t>
          </a:r>
          <a:endParaRPr lang="en-GB" sz="1400" i="1" dirty="0">
            <a:latin typeface="+mj-lt"/>
          </a:endParaRPr>
        </a:p>
      </dgm:t>
    </dgm:pt>
    <dgm:pt modelId="{FDB498C7-B895-449E-9C35-FD4AD5E25279}" type="parTrans" cxnId="{A2AA1F98-0AFF-4E3E-BE3D-C79D0E236B13}">
      <dgm:prSet/>
      <dgm:spPr/>
      <dgm:t>
        <a:bodyPr/>
        <a:lstStyle/>
        <a:p>
          <a:endParaRPr lang="en-GB"/>
        </a:p>
      </dgm:t>
    </dgm:pt>
    <dgm:pt modelId="{22E306CB-DA78-40DA-9702-6F1970F2CEDD}" type="sibTrans" cxnId="{A2AA1F98-0AFF-4E3E-BE3D-C79D0E236B13}">
      <dgm:prSet/>
      <dgm:spPr/>
      <dgm:t>
        <a:bodyPr/>
        <a:lstStyle/>
        <a:p>
          <a:endParaRPr lang="en-GB"/>
        </a:p>
      </dgm:t>
    </dgm:pt>
    <dgm:pt modelId="{CCDEE120-23C3-44CC-B46C-954001926234}" type="pres">
      <dgm:prSet presAssocID="{7D44D6A0-7975-4FED-B69A-0EB8185E038A}" presName="Name0" presStyleCnt="0">
        <dgm:presLayoutVars>
          <dgm:dir/>
          <dgm:animLvl val="lvl"/>
          <dgm:resizeHandles val="exact"/>
        </dgm:presLayoutVars>
      </dgm:prSet>
      <dgm:spPr/>
    </dgm:pt>
    <dgm:pt modelId="{CB0CB1EB-D750-4F78-958A-596B6084BFA4}" type="pres">
      <dgm:prSet presAssocID="{A38B0FF6-C4DB-4E6B-B8A8-39B6FF527BDE}" presName="compositeNode" presStyleCnt="0">
        <dgm:presLayoutVars>
          <dgm:bulletEnabled val="1"/>
        </dgm:presLayoutVars>
      </dgm:prSet>
      <dgm:spPr/>
    </dgm:pt>
    <dgm:pt modelId="{86B2CCDC-15FE-4F87-9AD7-A364C99E0710}" type="pres">
      <dgm:prSet presAssocID="{A38B0FF6-C4DB-4E6B-B8A8-39B6FF527BDE}" presName="bgRect" presStyleLbl="node1" presStyleIdx="0" presStyleCnt="4" custScaleX="133100" custScaleY="133100"/>
      <dgm:spPr/>
    </dgm:pt>
    <dgm:pt modelId="{5D795F5F-E8EF-438C-B62A-3E2072E6BB67}" type="pres">
      <dgm:prSet presAssocID="{A38B0FF6-C4DB-4E6B-B8A8-39B6FF527BD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1624C416-ECD0-48BB-BE5D-DA61E1BC514F}" type="pres">
      <dgm:prSet presAssocID="{A38B0FF6-C4DB-4E6B-B8A8-39B6FF527BDE}" presName="childNode" presStyleLbl="node1" presStyleIdx="0" presStyleCnt="4">
        <dgm:presLayoutVars>
          <dgm:bulletEnabled val="1"/>
        </dgm:presLayoutVars>
      </dgm:prSet>
      <dgm:spPr/>
    </dgm:pt>
    <dgm:pt modelId="{33C463EB-F866-447B-9067-DC24BCB68FF1}" type="pres">
      <dgm:prSet presAssocID="{FDFF3C09-5882-42B4-A738-365E2E3A7F5F}" presName="hSp" presStyleCnt="0"/>
      <dgm:spPr/>
    </dgm:pt>
    <dgm:pt modelId="{2CE932E2-891B-4C33-9209-9660F7289B7B}" type="pres">
      <dgm:prSet presAssocID="{FDFF3C09-5882-42B4-A738-365E2E3A7F5F}" presName="vProcSp" presStyleCnt="0"/>
      <dgm:spPr/>
    </dgm:pt>
    <dgm:pt modelId="{1CD79B3D-077A-42EB-A63D-3A9CD78D2A24}" type="pres">
      <dgm:prSet presAssocID="{FDFF3C09-5882-42B4-A738-365E2E3A7F5F}" presName="vSp1" presStyleCnt="0"/>
      <dgm:spPr/>
    </dgm:pt>
    <dgm:pt modelId="{24190709-F953-4D2A-92A0-390E4CCF5C34}" type="pres">
      <dgm:prSet presAssocID="{FDFF3C09-5882-42B4-A738-365E2E3A7F5F}" presName="simulatedConn" presStyleLbl="solidFgAcc1" presStyleIdx="0" presStyleCnt="3"/>
      <dgm:spPr/>
    </dgm:pt>
    <dgm:pt modelId="{900A74EB-FE2D-4EF3-ABBC-4C9653981DEC}" type="pres">
      <dgm:prSet presAssocID="{FDFF3C09-5882-42B4-A738-365E2E3A7F5F}" presName="vSp2" presStyleCnt="0"/>
      <dgm:spPr/>
    </dgm:pt>
    <dgm:pt modelId="{5D6C79D5-20AF-4A37-ACD9-ACF06BF2D793}" type="pres">
      <dgm:prSet presAssocID="{FDFF3C09-5882-42B4-A738-365E2E3A7F5F}" presName="sibTrans" presStyleCnt="0"/>
      <dgm:spPr/>
    </dgm:pt>
    <dgm:pt modelId="{0BEB77FC-E9A5-43EC-A948-BE6663CF7DF4}" type="pres">
      <dgm:prSet presAssocID="{4B56580F-D0A4-42CA-B33F-2E4C78853725}" presName="compositeNode" presStyleCnt="0">
        <dgm:presLayoutVars>
          <dgm:bulletEnabled val="1"/>
        </dgm:presLayoutVars>
      </dgm:prSet>
      <dgm:spPr/>
    </dgm:pt>
    <dgm:pt modelId="{E37B6B4E-6DA6-40B3-B14C-186A4FB77ACE}" type="pres">
      <dgm:prSet presAssocID="{4B56580F-D0A4-42CA-B33F-2E4C78853725}" presName="bgRect" presStyleLbl="node1" presStyleIdx="1" presStyleCnt="4" custScaleX="133100" custScaleY="133100"/>
      <dgm:spPr/>
    </dgm:pt>
    <dgm:pt modelId="{1B9E1CB5-B01F-4A9C-9627-BFA966999BFA}" type="pres">
      <dgm:prSet presAssocID="{4B56580F-D0A4-42CA-B33F-2E4C78853725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94B15768-D213-4B5C-B457-320787035C7D}" type="pres">
      <dgm:prSet presAssocID="{4B56580F-D0A4-42CA-B33F-2E4C78853725}" presName="childNode" presStyleLbl="node1" presStyleIdx="1" presStyleCnt="4">
        <dgm:presLayoutVars>
          <dgm:bulletEnabled val="1"/>
        </dgm:presLayoutVars>
      </dgm:prSet>
      <dgm:spPr/>
    </dgm:pt>
    <dgm:pt modelId="{A1705834-34E4-49CC-A9EF-19432D297DA1}" type="pres">
      <dgm:prSet presAssocID="{649FCF27-1B46-410A-ACDC-3CBCECA3C62B}" presName="hSp" presStyleCnt="0"/>
      <dgm:spPr/>
    </dgm:pt>
    <dgm:pt modelId="{2663BB63-9E41-408D-94CC-78BDC115DE3F}" type="pres">
      <dgm:prSet presAssocID="{649FCF27-1B46-410A-ACDC-3CBCECA3C62B}" presName="vProcSp" presStyleCnt="0"/>
      <dgm:spPr/>
    </dgm:pt>
    <dgm:pt modelId="{FF887673-C31E-4538-B43E-3A48AB13B340}" type="pres">
      <dgm:prSet presAssocID="{649FCF27-1B46-410A-ACDC-3CBCECA3C62B}" presName="vSp1" presStyleCnt="0"/>
      <dgm:spPr/>
    </dgm:pt>
    <dgm:pt modelId="{D7F2BD0D-780A-4BA5-A735-5B7637A86217}" type="pres">
      <dgm:prSet presAssocID="{649FCF27-1B46-410A-ACDC-3CBCECA3C62B}" presName="simulatedConn" presStyleLbl="solidFgAcc1" presStyleIdx="1" presStyleCnt="3"/>
      <dgm:spPr/>
    </dgm:pt>
    <dgm:pt modelId="{E400C2F9-1E6A-4521-A3B0-08FDD81B1B26}" type="pres">
      <dgm:prSet presAssocID="{649FCF27-1B46-410A-ACDC-3CBCECA3C62B}" presName="vSp2" presStyleCnt="0"/>
      <dgm:spPr/>
    </dgm:pt>
    <dgm:pt modelId="{4689D89F-8E0F-46AB-BD78-E4416E692C2F}" type="pres">
      <dgm:prSet presAssocID="{649FCF27-1B46-410A-ACDC-3CBCECA3C62B}" presName="sibTrans" presStyleCnt="0"/>
      <dgm:spPr/>
    </dgm:pt>
    <dgm:pt modelId="{6ECBACE5-F60E-479F-9B6F-BC8882E02E81}" type="pres">
      <dgm:prSet presAssocID="{91372FC7-96EB-4B22-B013-C61890526E29}" presName="compositeNode" presStyleCnt="0">
        <dgm:presLayoutVars>
          <dgm:bulletEnabled val="1"/>
        </dgm:presLayoutVars>
      </dgm:prSet>
      <dgm:spPr/>
    </dgm:pt>
    <dgm:pt modelId="{3A5B50DF-58F3-4817-82D4-61210119F5C9}" type="pres">
      <dgm:prSet presAssocID="{91372FC7-96EB-4B22-B013-C61890526E29}" presName="bgRect" presStyleLbl="node1" presStyleIdx="2" presStyleCnt="4" custScaleX="133100" custScaleY="133100"/>
      <dgm:spPr/>
    </dgm:pt>
    <dgm:pt modelId="{79D142A8-6A10-4A81-B419-7DF4B3221AAA}" type="pres">
      <dgm:prSet presAssocID="{91372FC7-96EB-4B22-B013-C61890526E29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898BF0E3-5DAC-4E93-9F1E-168733F5CAAF}" type="pres">
      <dgm:prSet presAssocID="{91372FC7-96EB-4B22-B013-C61890526E29}" presName="childNode" presStyleLbl="node1" presStyleIdx="2" presStyleCnt="4">
        <dgm:presLayoutVars>
          <dgm:bulletEnabled val="1"/>
        </dgm:presLayoutVars>
      </dgm:prSet>
      <dgm:spPr/>
    </dgm:pt>
    <dgm:pt modelId="{311A2888-9F2D-42B2-BCFF-1ADA9985601F}" type="pres">
      <dgm:prSet presAssocID="{C0D10B0A-D6A7-4EF8-8E94-2F2A8BDB1689}" presName="hSp" presStyleCnt="0"/>
      <dgm:spPr/>
    </dgm:pt>
    <dgm:pt modelId="{B05FD41F-8498-4944-BB27-205533498131}" type="pres">
      <dgm:prSet presAssocID="{C0D10B0A-D6A7-4EF8-8E94-2F2A8BDB1689}" presName="vProcSp" presStyleCnt="0"/>
      <dgm:spPr/>
    </dgm:pt>
    <dgm:pt modelId="{8773879B-2DF8-413A-9D3A-BF19981A7F1B}" type="pres">
      <dgm:prSet presAssocID="{C0D10B0A-D6A7-4EF8-8E94-2F2A8BDB1689}" presName="vSp1" presStyleCnt="0"/>
      <dgm:spPr/>
    </dgm:pt>
    <dgm:pt modelId="{EB26B2FC-5AC8-484F-98FF-3EABD85B75F4}" type="pres">
      <dgm:prSet presAssocID="{C0D10B0A-D6A7-4EF8-8E94-2F2A8BDB1689}" presName="simulatedConn" presStyleLbl="solidFgAcc1" presStyleIdx="2" presStyleCnt="3"/>
      <dgm:spPr/>
    </dgm:pt>
    <dgm:pt modelId="{F880F6E7-126B-472D-838D-A23741517B61}" type="pres">
      <dgm:prSet presAssocID="{C0D10B0A-D6A7-4EF8-8E94-2F2A8BDB1689}" presName="vSp2" presStyleCnt="0"/>
      <dgm:spPr/>
    </dgm:pt>
    <dgm:pt modelId="{4B286D2C-6304-4E4B-ADBB-F23941136935}" type="pres">
      <dgm:prSet presAssocID="{C0D10B0A-D6A7-4EF8-8E94-2F2A8BDB1689}" presName="sibTrans" presStyleCnt="0"/>
      <dgm:spPr/>
    </dgm:pt>
    <dgm:pt modelId="{A223AA5F-13D4-45D2-9A7E-97DD79DA4C2F}" type="pres">
      <dgm:prSet presAssocID="{91CB4FFE-BF74-4312-B39F-9DF680D20119}" presName="compositeNode" presStyleCnt="0">
        <dgm:presLayoutVars>
          <dgm:bulletEnabled val="1"/>
        </dgm:presLayoutVars>
      </dgm:prSet>
      <dgm:spPr/>
    </dgm:pt>
    <dgm:pt modelId="{009D73A3-6F85-4363-B247-3A37A50BAA69}" type="pres">
      <dgm:prSet presAssocID="{91CB4FFE-BF74-4312-B39F-9DF680D20119}" presName="bgRect" presStyleLbl="node1" presStyleIdx="3" presStyleCnt="4" custScaleX="133100" custScaleY="133100"/>
      <dgm:spPr/>
    </dgm:pt>
    <dgm:pt modelId="{0EF7AFB0-6FB8-482F-8E8B-539BEF31F95D}" type="pres">
      <dgm:prSet presAssocID="{91CB4FFE-BF74-4312-B39F-9DF680D20119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2347665F-673A-4616-A2BA-6CF87D243D99}" type="pres">
      <dgm:prSet presAssocID="{91CB4FFE-BF74-4312-B39F-9DF680D20119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C4AD5C03-EE82-4752-92AF-1AD32E0B60D8}" type="presOf" srcId="{91372FC7-96EB-4B22-B013-C61890526E29}" destId="{79D142A8-6A10-4A81-B419-7DF4B3221AAA}" srcOrd="1" destOrd="0" presId="urn:microsoft.com/office/officeart/2005/8/layout/hProcess7"/>
    <dgm:cxn modelId="{B9B9CA06-771E-4EB5-A865-163046CB3A41}" srcId="{7D44D6A0-7975-4FED-B69A-0EB8185E038A}" destId="{91372FC7-96EB-4B22-B013-C61890526E29}" srcOrd="2" destOrd="0" parTransId="{FE2C5B33-0810-4978-B9E9-4B449FFD9939}" sibTransId="{C0D10B0A-D6A7-4EF8-8E94-2F2A8BDB1689}"/>
    <dgm:cxn modelId="{B9711E27-17C6-4A5C-B51B-8AC41C3F904E}" type="presOf" srcId="{B342B1CE-28A4-42BD-A725-1306DEF15692}" destId="{2347665F-673A-4616-A2BA-6CF87D243D99}" srcOrd="0" destOrd="0" presId="urn:microsoft.com/office/officeart/2005/8/layout/hProcess7"/>
    <dgm:cxn modelId="{F153C02D-4E52-4D4C-B623-F61AF5764A70}" srcId="{91CB4FFE-BF74-4312-B39F-9DF680D20119}" destId="{B342B1CE-28A4-42BD-A725-1306DEF15692}" srcOrd="0" destOrd="0" parTransId="{B43B5008-2EA2-44AE-AA78-DCB823FEE5B9}" sibTransId="{D4BECFD4-A8D2-4EC2-88EA-1633B36DF75F}"/>
    <dgm:cxn modelId="{283AE441-D5FF-4183-9D62-7EB20F5B8A3F}" type="presOf" srcId="{4B56580F-D0A4-42CA-B33F-2E4C78853725}" destId="{E37B6B4E-6DA6-40B3-B14C-186A4FB77ACE}" srcOrd="0" destOrd="0" presId="urn:microsoft.com/office/officeart/2005/8/layout/hProcess7"/>
    <dgm:cxn modelId="{B5E48249-0109-46FA-8925-C744D6B8D521}" srcId="{7D44D6A0-7975-4FED-B69A-0EB8185E038A}" destId="{4B56580F-D0A4-42CA-B33F-2E4C78853725}" srcOrd="1" destOrd="0" parTransId="{27DA8398-245A-47C4-B2D0-0287DC9A5F33}" sibTransId="{649FCF27-1B46-410A-ACDC-3CBCECA3C62B}"/>
    <dgm:cxn modelId="{199A9F72-2A20-4EF7-9E3B-10041D6E1CE3}" type="presOf" srcId="{4B56580F-D0A4-42CA-B33F-2E4C78853725}" destId="{1B9E1CB5-B01F-4A9C-9627-BFA966999BFA}" srcOrd="1" destOrd="0" presId="urn:microsoft.com/office/officeart/2005/8/layout/hProcess7"/>
    <dgm:cxn modelId="{9B672A53-536A-4F83-B9ED-5C3338883481}" type="presOf" srcId="{B2AFEF38-D861-419A-BA05-A67BC4F8BC98}" destId="{898BF0E3-5DAC-4E93-9F1E-168733F5CAAF}" srcOrd="0" destOrd="0" presId="urn:microsoft.com/office/officeart/2005/8/layout/hProcess7"/>
    <dgm:cxn modelId="{11D74057-371E-4726-9B10-D679D4E0B834}" srcId="{7D44D6A0-7975-4FED-B69A-0EB8185E038A}" destId="{A38B0FF6-C4DB-4E6B-B8A8-39B6FF527BDE}" srcOrd="0" destOrd="0" parTransId="{66F3F624-F788-4534-86C3-F1EB645F2412}" sibTransId="{FDFF3C09-5882-42B4-A738-365E2E3A7F5F}"/>
    <dgm:cxn modelId="{C52FF87D-4A59-460E-A649-E3831B197C8E}" srcId="{7D44D6A0-7975-4FED-B69A-0EB8185E038A}" destId="{91CB4FFE-BF74-4312-B39F-9DF680D20119}" srcOrd="3" destOrd="0" parTransId="{28957C8E-0842-471C-9A56-7A407377E970}" sibTransId="{B8DCA2CC-9E30-43FE-A67F-BA38E63DCC54}"/>
    <dgm:cxn modelId="{B6D2E482-3C63-4413-9E98-AD927619EE68}" srcId="{91372FC7-96EB-4B22-B013-C61890526E29}" destId="{B2AFEF38-D861-419A-BA05-A67BC4F8BC98}" srcOrd="0" destOrd="0" parTransId="{A2D91669-C8A7-4CD8-9DD4-69455E941F93}" sibTransId="{187AEFE4-C4A6-4419-8F04-7E92643F2345}"/>
    <dgm:cxn modelId="{95A7168A-C22A-4FBD-B9C6-D62E60E04755}" type="presOf" srcId="{A38B0FF6-C4DB-4E6B-B8A8-39B6FF527BDE}" destId="{5D795F5F-E8EF-438C-B62A-3E2072E6BB67}" srcOrd="1" destOrd="0" presId="urn:microsoft.com/office/officeart/2005/8/layout/hProcess7"/>
    <dgm:cxn modelId="{A2AA1F98-0AFF-4E3E-BE3D-C79D0E236B13}" srcId="{4B56580F-D0A4-42CA-B33F-2E4C78853725}" destId="{29FCEC4F-0D71-4B26-BF5C-1A6A7A921E82}" srcOrd="0" destOrd="0" parTransId="{FDB498C7-B895-449E-9C35-FD4AD5E25279}" sibTransId="{22E306CB-DA78-40DA-9702-6F1970F2CEDD}"/>
    <dgm:cxn modelId="{ED677FA1-77FC-40EA-B80B-206AAD1E6C12}" srcId="{A38B0FF6-C4DB-4E6B-B8A8-39B6FF527BDE}" destId="{998C37F0-19C2-40A5-8183-1FA85361BB4A}" srcOrd="0" destOrd="0" parTransId="{9733B2B7-6087-4BE2-9EDD-3505FE35CFBD}" sibTransId="{D6EAD0B9-2976-40D4-8EDF-1B5056BADAE5}"/>
    <dgm:cxn modelId="{7F2781AB-B857-4A87-9577-7F726795A810}" type="presOf" srcId="{91372FC7-96EB-4B22-B013-C61890526E29}" destId="{3A5B50DF-58F3-4817-82D4-61210119F5C9}" srcOrd="0" destOrd="0" presId="urn:microsoft.com/office/officeart/2005/8/layout/hProcess7"/>
    <dgm:cxn modelId="{C970A5BD-18D9-47A1-828A-7EBC57055F1F}" type="presOf" srcId="{29FCEC4F-0D71-4B26-BF5C-1A6A7A921E82}" destId="{94B15768-D213-4B5C-B457-320787035C7D}" srcOrd="0" destOrd="0" presId="urn:microsoft.com/office/officeart/2005/8/layout/hProcess7"/>
    <dgm:cxn modelId="{C3BE47D9-6EEA-4C8D-A9F5-4726E4BAE0A3}" type="presOf" srcId="{7D44D6A0-7975-4FED-B69A-0EB8185E038A}" destId="{CCDEE120-23C3-44CC-B46C-954001926234}" srcOrd="0" destOrd="0" presId="urn:microsoft.com/office/officeart/2005/8/layout/hProcess7"/>
    <dgm:cxn modelId="{B01EC4E9-AB90-49BB-B9D0-78AD31E5DE5D}" type="presOf" srcId="{91CB4FFE-BF74-4312-B39F-9DF680D20119}" destId="{009D73A3-6F85-4363-B247-3A37A50BAA69}" srcOrd="0" destOrd="0" presId="urn:microsoft.com/office/officeart/2005/8/layout/hProcess7"/>
    <dgm:cxn modelId="{BB4B5FF0-7EC5-4DD5-9CDB-7C4BCCD34EDE}" type="presOf" srcId="{91CB4FFE-BF74-4312-B39F-9DF680D20119}" destId="{0EF7AFB0-6FB8-482F-8E8B-539BEF31F95D}" srcOrd="1" destOrd="0" presId="urn:microsoft.com/office/officeart/2005/8/layout/hProcess7"/>
    <dgm:cxn modelId="{868101F1-BEFD-4BB1-B16C-461D90CAD710}" type="presOf" srcId="{998C37F0-19C2-40A5-8183-1FA85361BB4A}" destId="{1624C416-ECD0-48BB-BE5D-DA61E1BC514F}" srcOrd="0" destOrd="0" presId="urn:microsoft.com/office/officeart/2005/8/layout/hProcess7"/>
    <dgm:cxn modelId="{1CA9D6F8-3FF4-41F4-A3B6-8662959AC50D}" type="presOf" srcId="{A38B0FF6-C4DB-4E6B-B8A8-39B6FF527BDE}" destId="{86B2CCDC-15FE-4F87-9AD7-A364C99E0710}" srcOrd="0" destOrd="0" presId="urn:microsoft.com/office/officeart/2005/8/layout/hProcess7"/>
    <dgm:cxn modelId="{F58D5369-9625-4F80-B4CF-28C8C08E5DA4}" type="presParOf" srcId="{CCDEE120-23C3-44CC-B46C-954001926234}" destId="{CB0CB1EB-D750-4F78-958A-596B6084BFA4}" srcOrd="0" destOrd="0" presId="urn:microsoft.com/office/officeart/2005/8/layout/hProcess7"/>
    <dgm:cxn modelId="{796F0CDB-82FC-4D6E-8DFC-6E4D492362E5}" type="presParOf" srcId="{CB0CB1EB-D750-4F78-958A-596B6084BFA4}" destId="{86B2CCDC-15FE-4F87-9AD7-A364C99E0710}" srcOrd="0" destOrd="0" presId="urn:microsoft.com/office/officeart/2005/8/layout/hProcess7"/>
    <dgm:cxn modelId="{1CBC9E3D-9F9C-4CA4-81FD-6AC83B47FB7D}" type="presParOf" srcId="{CB0CB1EB-D750-4F78-958A-596B6084BFA4}" destId="{5D795F5F-E8EF-438C-B62A-3E2072E6BB67}" srcOrd="1" destOrd="0" presId="urn:microsoft.com/office/officeart/2005/8/layout/hProcess7"/>
    <dgm:cxn modelId="{B3009350-380D-4214-9B32-845188094FED}" type="presParOf" srcId="{CB0CB1EB-D750-4F78-958A-596B6084BFA4}" destId="{1624C416-ECD0-48BB-BE5D-DA61E1BC514F}" srcOrd="2" destOrd="0" presId="urn:microsoft.com/office/officeart/2005/8/layout/hProcess7"/>
    <dgm:cxn modelId="{4C0CAF68-B44E-4B66-B5CE-706A207CC367}" type="presParOf" srcId="{CCDEE120-23C3-44CC-B46C-954001926234}" destId="{33C463EB-F866-447B-9067-DC24BCB68FF1}" srcOrd="1" destOrd="0" presId="urn:microsoft.com/office/officeart/2005/8/layout/hProcess7"/>
    <dgm:cxn modelId="{A936A981-34B1-4678-812E-9AD97EE02AEC}" type="presParOf" srcId="{CCDEE120-23C3-44CC-B46C-954001926234}" destId="{2CE932E2-891B-4C33-9209-9660F7289B7B}" srcOrd="2" destOrd="0" presId="urn:microsoft.com/office/officeart/2005/8/layout/hProcess7"/>
    <dgm:cxn modelId="{3751F217-788E-4F2B-84F0-6BB454C64E43}" type="presParOf" srcId="{2CE932E2-891B-4C33-9209-9660F7289B7B}" destId="{1CD79B3D-077A-42EB-A63D-3A9CD78D2A24}" srcOrd="0" destOrd="0" presId="urn:microsoft.com/office/officeart/2005/8/layout/hProcess7"/>
    <dgm:cxn modelId="{2CDE72F0-FCDF-4AB2-A69F-3E751D55E2CF}" type="presParOf" srcId="{2CE932E2-891B-4C33-9209-9660F7289B7B}" destId="{24190709-F953-4D2A-92A0-390E4CCF5C34}" srcOrd="1" destOrd="0" presId="urn:microsoft.com/office/officeart/2005/8/layout/hProcess7"/>
    <dgm:cxn modelId="{7FDCAA4C-8A29-459A-8DFA-E69F1F55843A}" type="presParOf" srcId="{2CE932E2-891B-4C33-9209-9660F7289B7B}" destId="{900A74EB-FE2D-4EF3-ABBC-4C9653981DEC}" srcOrd="2" destOrd="0" presId="urn:microsoft.com/office/officeart/2005/8/layout/hProcess7"/>
    <dgm:cxn modelId="{492FAEC1-A5DE-452D-BE00-043CCC39A927}" type="presParOf" srcId="{CCDEE120-23C3-44CC-B46C-954001926234}" destId="{5D6C79D5-20AF-4A37-ACD9-ACF06BF2D793}" srcOrd="3" destOrd="0" presId="urn:microsoft.com/office/officeart/2005/8/layout/hProcess7"/>
    <dgm:cxn modelId="{CF2AB250-F93E-426B-8733-7A6E6E455913}" type="presParOf" srcId="{CCDEE120-23C3-44CC-B46C-954001926234}" destId="{0BEB77FC-E9A5-43EC-A948-BE6663CF7DF4}" srcOrd="4" destOrd="0" presId="urn:microsoft.com/office/officeart/2005/8/layout/hProcess7"/>
    <dgm:cxn modelId="{BA6461A4-3DC0-4F26-97AA-12D656BE3677}" type="presParOf" srcId="{0BEB77FC-E9A5-43EC-A948-BE6663CF7DF4}" destId="{E37B6B4E-6DA6-40B3-B14C-186A4FB77ACE}" srcOrd="0" destOrd="0" presId="urn:microsoft.com/office/officeart/2005/8/layout/hProcess7"/>
    <dgm:cxn modelId="{F665F732-09AC-4B1E-ADD4-0D3568DDC402}" type="presParOf" srcId="{0BEB77FC-E9A5-43EC-A948-BE6663CF7DF4}" destId="{1B9E1CB5-B01F-4A9C-9627-BFA966999BFA}" srcOrd="1" destOrd="0" presId="urn:microsoft.com/office/officeart/2005/8/layout/hProcess7"/>
    <dgm:cxn modelId="{597FB15F-5CA4-45D2-BB17-DFC62852C0ED}" type="presParOf" srcId="{0BEB77FC-E9A5-43EC-A948-BE6663CF7DF4}" destId="{94B15768-D213-4B5C-B457-320787035C7D}" srcOrd="2" destOrd="0" presId="urn:microsoft.com/office/officeart/2005/8/layout/hProcess7"/>
    <dgm:cxn modelId="{B925DD7E-88E7-454D-A8FB-AEFECBBD451D}" type="presParOf" srcId="{CCDEE120-23C3-44CC-B46C-954001926234}" destId="{A1705834-34E4-49CC-A9EF-19432D297DA1}" srcOrd="5" destOrd="0" presId="urn:microsoft.com/office/officeart/2005/8/layout/hProcess7"/>
    <dgm:cxn modelId="{A2CEB4EE-9490-44C0-9512-60267D9AE5EC}" type="presParOf" srcId="{CCDEE120-23C3-44CC-B46C-954001926234}" destId="{2663BB63-9E41-408D-94CC-78BDC115DE3F}" srcOrd="6" destOrd="0" presId="urn:microsoft.com/office/officeart/2005/8/layout/hProcess7"/>
    <dgm:cxn modelId="{9AB64CCF-61E7-4DD9-A908-BC42F1D6DC10}" type="presParOf" srcId="{2663BB63-9E41-408D-94CC-78BDC115DE3F}" destId="{FF887673-C31E-4538-B43E-3A48AB13B340}" srcOrd="0" destOrd="0" presId="urn:microsoft.com/office/officeart/2005/8/layout/hProcess7"/>
    <dgm:cxn modelId="{18932935-AD84-46AA-A974-46EFE5440834}" type="presParOf" srcId="{2663BB63-9E41-408D-94CC-78BDC115DE3F}" destId="{D7F2BD0D-780A-4BA5-A735-5B7637A86217}" srcOrd="1" destOrd="0" presId="urn:microsoft.com/office/officeart/2005/8/layout/hProcess7"/>
    <dgm:cxn modelId="{1FFC9373-9543-4818-9E1F-3ED85FB40BA8}" type="presParOf" srcId="{2663BB63-9E41-408D-94CC-78BDC115DE3F}" destId="{E400C2F9-1E6A-4521-A3B0-08FDD81B1B26}" srcOrd="2" destOrd="0" presId="urn:microsoft.com/office/officeart/2005/8/layout/hProcess7"/>
    <dgm:cxn modelId="{E8D579F5-22F7-49C8-B646-C1995E6676A4}" type="presParOf" srcId="{CCDEE120-23C3-44CC-B46C-954001926234}" destId="{4689D89F-8E0F-46AB-BD78-E4416E692C2F}" srcOrd="7" destOrd="0" presId="urn:microsoft.com/office/officeart/2005/8/layout/hProcess7"/>
    <dgm:cxn modelId="{E21B3852-6B39-4DA1-813A-149014656F77}" type="presParOf" srcId="{CCDEE120-23C3-44CC-B46C-954001926234}" destId="{6ECBACE5-F60E-479F-9B6F-BC8882E02E81}" srcOrd="8" destOrd="0" presId="urn:microsoft.com/office/officeart/2005/8/layout/hProcess7"/>
    <dgm:cxn modelId="{FEB848EC-5C02-4D50-8482-F6AF0844A31C}" type="presParOf" srcId="{6ECBACE5-F60E-479F-9B6F-BC8882E02E81}" destId="{3A5B50DF-58F3-4817-82D4-61210119F5C9}" srcOrd="0" destOrd="0" presId="urn:microsoft.com/office/officeart/2005/8/layout/hProcess7"/>
    <dgm:cxn modelId="{456C563B-3078-40C5-9BD2-EEE54D30B51B}" type="presParOf" srcId="{6ECBACE5-F60E-479F-9B6F-BC8882E02E81}" destId="{79D142A8-6A10-4A81-B419-7DF4B3221AAA}" srcOrd="1" destOrd="0" presId="urn:microsoft.com/office/officeart/2005/8/layout/hProcess7"/>
    <dgm:cxn modelId="{F22197B2-06C7-4C5B-AFE0-9D7D64A1718C}" type="presParOf" srcId="{6ECBACE5-F60E-479F-9B6F-BC8882E02E81}" destId="{898BF0E3-5DAC-4E93-9F1E-168733F5CAAF}" srcOrd="2" destOrd="0" presId="urn:microsoft.com/office/officeart/2005/8/layout/hProcess7"/>
    <dgm:cxn modelId="{0E164B88-288E-4655-8238-9ADA7E362D2B}" type="presParOf" srcId="{CCDEE120-23C3-44CC-B46C-954001926234}" destId="{311A2888-9F2D-42B2-BCFF-1ADA9985601F}" srcOrd="9" destOrd="0" presId="urn:microsoft.com/office/officeart/2005/8/layout/hProcess7"/>
    <dgm:cxn modelId="{4059A53D-CC15-4C5B-8664-3940CBD02309}" type="presParOf" srcId="{CCDEE120-23C3-44CC-B46C-954001926234}" destId="{B05FD41F-8498-4944-BB27-205533498131}" srcOrd="10" destOrd="0" presId="urn:microsoft.com/office/officeart/2005/8/layout/hProcess7"/>
    <dgm:cxn modelId="{F4F6DE62-53EA-4512-BEB3-0BB440821981}" type="presParOf" srcId="{B05FD41F-8498-4944-BB27-205533498131}" destId="{8773879B-2DF8-413A-9D3A-BF19981A7F1B}" srcOrd="0" destOrd="0" presId="urn:microsoft.com/office/officeart/2005/8/layout/hProcess7"/>
    <dgm:cxn modelId="{10486A3A-DEDA-4A34-9E08-EB65ED488771}" type="presParOf" srcId="{B05FD41F-8498-4944-BB27-205533498131}" destId="{EB26B2FC-5AC8-484F-98FF-3EABD85B75F4}" srcOrd="1" destOrd="0" presId="urn:microsoft.com/office/officeart/2005/8/layout/hProcess7"/>
    <dgm:cxn modelId="{78873B6E-4E70-491F-BE88-82FC3E311DAD}" type="presParOf" srcId="{B05FD41F-8498-4944-BB27-205533498131}" destId="{F880F6E7-126B-472D-838D-A23741517B61}" srcOrd="2" destOrd="0" presId="urn:microsoft.com/office/officeart/2005/8/layout/hProcess7"/>
    <dgm:cxn modelId="{A793DA2B-CADC-4442-B057-EC57E285C392}" type="presParOf" srcId="{CCDEE120-23C3-44CC-B46C-954001926234}" destId="{4B286D2C-6304-4E4B-ADBB-F23941136935}" srcOrd="11" destOrd="0" presId="urn:microsoft.com/office/officeart/2005/8/layout/hProcess7"/>
    <dgm:cxn modelId="{1869E914-AF8F-496C-B8FF-10B3981E21E3}" type="presParOf" srcId="{CCDEE120-23C3-44CC-B46C-954001926234}" destId="{A223AA5F-13D4-45D2-9A7E-97DD79DA4C2F}" srcOrd="12" destOrd="0" presId="urn:microsoft.com/office/officeart/2005/8/layout/hProcess7"/>
    <dgm:cxn modelId="{42F83566-65D1-47AE-83A1-B0A5C8F97EB1}" type="presParOf" srcId="{A223AA5F-13D4-45D2-9A7E-97DD79DA4C2F}" destId="{009D73A3-6F85-4363-B247-3A37A50BAA69}" srcOrd="0" destOrd="0" presId="urn:microsoft.com/office/officeart/2005/8/layout/hProcess7"/>
    <dgm:cxn modelId="{DE072B1E-2A08-449B-8CB9-2BEDE383B9D4}" type="presParOf" srcId="{A223AA5F-13D4-45D2-9A7E-97DD79DA4C2F}" destId="{0EF7AFB0-6FB8-482F-8E8B-539BEF31F95D}" srcOrd="1" destOrd="0" presId="urn:microsoft.com/office/officeart/2005/8/layout/hProcess7"/>
    <dgm:cxn modelId="{6FEA79B4-0606-4D12-B112-8F32C6B4BE53}" type="presParOf" srcId="{A223AA5F-13D4-45D2-9A7E-97DD79DA4C2F}" destId="{2347665F-673A-4616-A2BA-6CF87D243D99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2CCDC-15FE-4F87-9AD7-A364C99E0710}">
      <dsp:nvSpPr>
        <dsp:cNvPr id="0" name=""/>
        <dsp:cNvSpPr/>
      </dsp:nvSpPr>
      <dsp:spPr>
        <a:xfrm>
          <a:off x="2126" y="778740"/>
          <a:ext cx="1683997" cy="2020797"/>
        </a:xfrm>
        <a:prstGeom prst="roundRect">
          <a:avLst>
            <a:gd name="adj" fmla="val 5000"/>
          </a:avLst>
        </a:prstGeom>
        <a:noFill/>
        <a:ln w="38100" cap="flat" cmpd="sng" algn="ctr">
          <a:solidFill>
            <a:srgbClr val="A01625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1148" rIns="53340" bIns="0" numCol="1" spcCol="1270" anchor="t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>
              <a:latin typeface="+mj-lt"/>
            </a:rPr>
            <a:t>HAZARD</a:t>
          </a:r>
          <a:endParaRPr lang="en-GB" sz="1200" b="1" kern="1200" dirty="0">
            <a:latin typeface="+mj-lt"/>
          </a:endParaRPr>
        </a:p>
      </dsp:txBody>
      <dsp:txXfrm rot="16200000">
        <a:off x="-658001" y="1438867"/>
        <a:ext cx="1657053" cy="336799"/>
      </dsp:txXfrm>
    </dsp:sp>
    <dsp:sp modelId="{1624C416-ECD0-48BB-BE5D-DA61E1BC514F}">
      <dsp:nvSpPr>
        <dsp:cNvPr id="0" name=""/>
        <dsp:cNvSpPr/>
      </dsp:nvSpPr>
      <dsp:spPr>
        <a:xfrm>
          <a:off x="308563" y="778740"/>
          <a:ext cx="1254578" cy="2020797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Hazard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intensity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measure</a:t>
          </a:r>
          <a:endParaRPr lang="it-IT" sz="1500" i="1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 dirty="0">
            <a:latin typeface="+mj-lt"/>
          </a:endParaRPr>
        </a:p>
      </dsp:txBody>
      <dsp:txXfrm>
        <a:off x="308563" y="778740"/>
        <a:ext cx="1254578" cy="2020797"/>
      </dsp:txXfrm>
    </dsp:sp>
    <dsp:sp modelId="{E37B6B4E-6DA6-40B3-B14C-186A4FB77ACE}">
      <dsp:nvSpPr>
        <dsp:cNvPr id="0" name=""/>
        <dsp:cNvSpPr/>
      </dsp:nvSpPr>
      <dsp:spPr>
        <a:xfrm>
          <a:off x="1730406" y="778740"/>
          <a:ext cx="1683997" cy="2020797"/>
        </a:xfrm>
        <a:prstGeom prst="roundRect">
          <a:avLst>
            <a:gd name="adj" fmla="val 5000"/>
          </a:avLst>
        </a:pr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+mj-lt"/>
            </a:rPr>
            <a:t>VULNERABILITY</a:t>
          </a:r>
          <a:endParaRPr lang="en-GB" sz="1400" b="1" kern="1200" dirty="0">
            <a:latin typeface="+mj-lt"/>
          </a:endParaRPr>
        </a:p>
      </dsp:txBody>
      <dsp:txXfrm rot="16200000">
        <a:off x="1070279" y="1438867"/>
        <a:ext cx="1657053" cy="336799"/>
      </dsp:txXfrm>
    </dsp:sp>
    <dsp:sp modelId="{24190709-F953-4D2A-92A0-390E4CCF5C34}">
      <dsp:nvSpPr>
        <dsp:cNvPr id="0" name=""/>
        <dsp:cNvSpPr/>
      </dsp:nvSpPr>
      <dsp:spPr>
        <a:xfrm rot="5400000">
          <a:off x="1625104" y="1986176"/>
          <a:ext cx="223255" cy="189781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4B15768-D213-4B5C-B457-320787035C7D}">
      <dsp:nvSpPr>
        <dsp:cNvPr id="0" name=""/>
        <dsp:cNvSpPr/>
      </dsp:nvSpPr>
      <dsp:spPr>
        <a:xfrm>
          <a:off x="2036843" y="778740"/>
          <a:ext cx="1254578" cy="2020797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Vulnerability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2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0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i="1" kern="1200" dirty="0" err="1">
              <a:latin typeface="+mj-lt"/>
            </a:rPr>
            <a:t>engineering</a:t>
          </a:r>
          <a:r>
            <a:rPr lang="it-IT" sz="1400" i="1" kern="1200" dirty="0">
              <a:latin typeface="+mj-lt"/>
            </a:rPr>
            <a:t> </a:t>
          </a:r>
          <a:r>
            <a:rPr lang="it-IT" sz="1400" i="1" kern="1200" dirty="0" err="1">
              <a:latin typeface="+mj-lt"/>
            </a:rPr>
            <a:t>demand</a:t>
          </a:r>
          <a:r>
            <a:rPr lang="it-IT" sz="1400" i="1" kern="1200" dirty="0">
              <a:latin typeface="+mj-lt"/>
            </a:rPr>
            <a:t> par.</a:t>
          </a:r>
          <a:endParaRPr lang="en-GB" sz="1400" i="1" kern="1200" dirty="0">
            <a:latin typeface="+mj-lt"/>
          </a:endParaRPr>
        </a:p>
      </dsp:txBody>
      <dsp:txXfrm>
        <a:off x="2036843" y="778740"/>
        <a:ext cx="1254578" cy="2020797"/>
      </dsp:txXfrm>
    </dsp:sp>
    <dsp:sp modelId="{3A5B50DF-58F3-4817-82D4-61210119F5C9}">
      <dsp:nvSpPr>
        <dsp:cNvPr id="0" name=""/>
        <dsp:cNvSpPr/>
      </dsp:nvSpPr>
      <dsp:spPr>
        <a:xfrm>
          <a:off x="3458686" y="778740"/>
          <a:ext cx="1683997" cy="2020797"/>
        </a:xfrm>
        <a:prstGeom prst="roundRect">
          <a:avLst>
            <a:gd name="adj" fmla="val 5000"/>
          </a:avLst>
        </a:pr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+mj-lt"/>
            </a:rPr>
            <a:t>VULNERABILITY</a:t>
          </a:r>
          <a:endParaRPr lang="en-GB" sz="1400" b="1" kern="1200" dirty="0">
            <a:latin typeface="+mj-lt"/>
          </a:endParaRPr>
        </a:p>
      </dsp:txBody>
      <dsp:txXfrm rot="16200000">
        <a:off x="2798559" y="1438867"/>
        <a:ext cx="1657053" cy="336799"/>
      </dsp:txXfrm>
    </dsp:sp>
    <dsp:sp modelId="{D7F2BD0D-780A-4BA5-A735-5B7637A86217}">
      <dsp:nvSpPr>
        <dsp:cNvPr id="0" name=""/>
        <dsp:cNvSpPr/>
      </dsp:nvSpPr>
      <dsp:spPr>
        <a:xfrm rot="5400000">
          <a:off x="3353384" y="1986176"/>
          <a:ext cx="223255" cy="189781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98BF0E3-5DAC-4E93-9F1E-168733F5CAAF}">
      <dsp:nvSpPr>
        <dsp:cNvPr id="0" name=""/>
        <dsp:cNvSpPr/>
      </dsp:nvSpPr>
      <dsp:spPr>
        <a:xfrm>
          <a:off x="3765123" y="778740"/>
          <a:ext cx="1254578" cy="2020797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Damage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3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damage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measure</a:t>
          </a:r>
          <a:endParaRPr lang="en-GB" sz="1500" i="1" kern="1200" dirty="0">
            <a:latin typeface="+mj-lt"/>
          </a:endParaRPr>
        </a:p>
      </dsp:txBody>
      <dsp:txXfrm>
        <a:off x="3765123" y="778740"/>
        <a:ext cx="1254578" cy="2020797"/>
      </dsp:txXfrm>
    </dsp:sp>
    <dsp:sp modelId="{009D73A3-6F85-4363-B247-3A37A50BAA69}">
      <dsp:nvSpPr>
        <dsp:cNvPr id="0" name=""/>
        <dsp:cNvSpPr/>
      </dsp:nvSpPr>
      <dsp:spPr>
        <a:xfrm>
          <a:off x="5186966" y="778740"/>
          <a:ext cx="1683997" cy="2020797"/>
        </a:xfrm>
        <a:prstGeom prst="roundRect">
          <a:avLst>
            <a:gd name="adj" fmla="val 5000"/>
          </a:avLst>
        </a:pr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1148" rIns="53340" bIns="0" numCol="1" spcCol="1270" anchor="t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>
              <a:latin typeface="+mj-lt"/>
            </a:rPr>
            <a:t>DECISION MAKING</a:t>
          </a:r>
          <a:endParaRPr lang="en-GB" sz="1200" b="1" kern="1200" dirty="0">
            <a:latin typeface="+mj-lt"/>
          </a:endParaRPr>
        </a:p>
      </dsp:txBody>
      <dsp:txXfrm rot="16200000">
        <a:off x="4526839" y="1438867"/>
        <a:ext cx="1657053" cy="336799"/>
      </dsp:txXfrm>
    </dsp:sp>
    <dsp:sp modelId="{EB26B2FC-5AC8-484F-98FF-3EABD85B75F4}">
      <dsp:nvSpPr>
        <dsp:cNvPr id="0" name=""/>
        <dsp:cNvSpPr/>
      </dsp:nvSpPr>
      <dsp:spPr>
        <a:xfrm rot="5400000">
          <a:off x="5081664" y="1986176"/>
          <a:ext cx="223255" cy="189781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2347665F-673A-4616-A2BA-6CF87D243D99}">
      <dsp:nvSpPr>
        <dsp:cNvPr id="0" name=""/>
        <dsp:cNvSpPr/>
      </dsp:nvSpPr>
      <dsp:spPr>
        <a:xfrm>
          <a:off x="5493403" y="778740"/>
          <a:ext cx="1254578" cy="2020797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48006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>
              <a:latin typeface="+mj-lt"/>
            </a:rPr>
            <a:t>Loss</a:t>
          </a:r>
          <a:r>
            <a:rPr lang="it-IT" sz="14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decision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variable</a:t>
          </a:r>
          <a:endParaRPr lang="en-GB" sz="1500" i="1" kern="1200" dirty="0">
            <a:latin typeface="+mj-lt"/>
          </a:endParaRPr>
        </a:p>
      </dsp:txBody>
      <dsp:txXfrm>
        <a:off x="5493403" y="778740"/>
        <a:ext cx="1254578" cy="20207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2CCDC-15FE-4F87-9AD7-A364C99E0710}">
      <dsp:nvSpPr>
        <dsp:cNvPr id="0" name=""/>
        <dsp:cNvSpPr/>
      </dsp:nvSpPr>
      <dsp:spPr>
        <a:xfrm>
          <a:off x="2053" y="752248"/>
          <a:ext cx="1626710" cy="1952052"/>
        </a:xfrm>
        <a:prstGeom prst="roundRect">
          <a:avLst>
            <a:gd name="adj" fmla="val 5000"/>
          </a:avLst>
        </a:prstGeom>
        <a:noFill/>
        <a:ln w="38100" cap="flat" cmpd="sng" algn="ctr">
          <a:solidFill>
            <a:srgbClr val="A01625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1148" rIns="53340" bIns="0" numCol="1" spcCol="1270" anchor="t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>
              <a:latin typeface="+mj-lt"/>
            </a:rPr>
            <a:t>HAZARD</a:t>
          </a:r>
          <a:endParaRPr lang="en-GB" sz="1200" b="1" kern="1200" dirty="0">
            <a:latin typeface="+mj-lt"/>
          </a:endParaRPr>
        </a:p>
      </dsp:txBody>
      <dsp:txXfrm rot="16200000">
        <a:off x="-635616" y="1389919"/>
        <a:ext cx="1600682" cy="325342"/>
      </dsp:txXfrm>
    </dsp:sp>
    <dsp:sp modelId="{1624C416-ECD0-48BB-BE5D-DA61E1BC514F}">
      <dsp:nvSpPr>
        <dsp:cNvPr id="0" name=""/>
        <dsp:cNvSpPr/>
      </dsp:nvSpPr>
      <dsp:spPr>
        <a:xfrm>
          <a:off x="298066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Hazard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intensity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measure</a:t>
          </a:r>
          <a:endParaRPr lang="it-IT" sz="1500" i="1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 dirty="0">
            <a:latin typeface="+mj-lt"/>
          </a:endParaRPr>
        </a:p>
      </dsp:txBody>
      <dsp:txXfrm>
        <a:off x="298066" y="752248"/>
        <a:ext cx="1211899" cy="1952052"/>
      </dsp:txXfrm>
    </dsp:sp>
    <dsp:sp modelId="{E37B6B4E-6DA6-40B3-B14C-186A4FB77ACE}">
      <dsp:nvSpPr>
        <dsp:cNvPr id="0" name=""/>
        <dsp:cNvSpPr/>
      </dsp:nvSpPr>
      <dsp:spPr>
        <a:xfrm>
          <a:off x="1671539" y="752248"/>
          <a:ext cx="1626710" cy="1952052"/>
        </a:xfrm>
        <a:prstGeom prst="roundRect">
          <a:avLst>
            <a:gd name="adj" fmla="val 5000"/>
          </a:avLst>
        </a:pr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+mj-lt"/>
            </a:rPr>
            <a:t>VULNERABILITY</a:t>
          </a:r>
          <a:endParaRPr lang="en-GB" sz="1400" b="1" kern="1200" dirty="0">
            <a:latin typeface="+mj-lt"/>
          </a:endParaRPr>
        </a:p>
      </dsp:txBody>
      <dsp:txXfrm rot="16200000">
        <a:off x="1033869" y="1389919"/>
        <a:ext cx="1600682" cy="325342"/>
      </dsp:txXfrm>
    </dsp:sp>
    <dsp:sp modelId="{24190709-F953-4D2A-92A0-390E4CCF5C34}">
      <dsp:nvSpPr>
        <dsp:cNvPr id="0" name=""/>
        <dsp:cNvSpPr/>
      </dsp:nvSpPr>
      <dsp:spPr>
        <a:xfrm rot="5400000">
          <a:off x="1569820" y="1918609"/>
          <a:ext cx="215661" cy="183325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4B15768-D213-4B5C-B457-320787035C7D}">
      <dsp:nvSpPr>
        <dsp:cNvPr id="0" name=""/>
        <dsp:cNvSpPr/>
      </dsp:nvSpPr>
      <dsp:spPr>
        <a:xfrm>
          <a:off x="1967552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Vulnerability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2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0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i="1" kern="1200" dirty="0" err="1">
              <a:latin typeface="+mj-lt"/>
            </a:rPr>
            <a:t>engineering</a:t>
          </a:r>
          <a:r>
            <a:rPr lang="it-IT" sz="1400" i="1" kern="1200" dirty="0">
              <a:latin typeface="+mj-lt"/>
            </a:rPr>
            <a:t> </a:t>
          </a:r>
          <a:r>
            <a:rPr lang="it-IT" sz="1400" i="1" kern="1200" dirty="0" err="1">
              <a:latin typeface="+mj-lt"/>
            </a:rPr>
            <a:t>demand</a:t>
          </a:r>
          <a:r>
            <a:rPr lang="it-IT" sz="1400" i="1" kern="1200" dirty="0">
              <a:latin typeface="+mj-lt"/>
            </a:rPr>
            <a:t> par.</a:t>
          </a:r>
          <a:endParaRPr lang="en-GB" sz="1400" i="1" kern="1200" dirty="0">
            <a:latin typeface="+mj-lt"/>
          </a:endParaRPr>
        </a:p>
      </dsp:txBody>
      <dsp:txXfrm>
        <a:off x="1967552" y="752248"/>
        <a:ext cx="1211899" cy="1952052"/>
      </dsp:txXfrm>
    </dsp:sp>
    <dsp:sp modelId="{3A5B50DF-58F3-4817-82D4-61210119F5C9}">
      <dsp:nvSpPr>
        <dsp:cNvPr id="0" name=""/>
        <dsp:cNvSpPr/>
      </dsp:nvSpPr>
      <dsp:spPr>
        <a:xfrm>
          <a:off x="3341025" y="752248"/>
          <a:ext cx="1626710" cy="1952052"/>
        </a:xfrm>
        <a:prstGeom prst="roundRect">
          <a:avLst>
            <a:gd name="adj" fmla="val 5000"/>
          </a:avLst>
        </a:pr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+mj-lt"/>
            </a:rPr>
            <a:t>VULNERABILITY</a:t>
          </a:r>
          <a:endParaRPr lang="en-GB" sz="1400" b="1" kern="1200" dirty="0">
            <a:latin typeface="+mj-lt"/>
          </a:endParaRPr>
        </a:p>
      </dsp:txBody>
      <dsp:txXfrm rot="16200000">
        <a:off x="2703355" y="1389919"/>
        <a:ext cx="1600682" cy="325342"/>
      </dsp:txXfrm>
    </dsp:sp>
    <dsp:sp modelId="{D7F2BD0D-780A-4BA5-A735-5B7637A86217}">
      <dsp:nvSpPr>
        <dsp:cNvPr id="0" name=""/>
        <dsp:cNvSpPr/>
      </dsp:nvSpPr>
      <dsp:spPr>
        <a:xfrm rot="5400000">
          <a:off x="3239306" y="1918609"/>
          <a:ext cx="215661" cy="183325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98BF0E3-5DAC-4E93-9F1E-168733F5CAAF}">
      <dsp:nvSpPr>
        <dsp:cNvPr id="0" name=""/>
        <dsp:cNvSpPr/>
      </dsp:nvSpPr>
      <dsp:spPr>
        <a:xfrm>
          <a:off x="3637038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Damage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3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damage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measure</a:t>
          </a:r>
          <a:endParaRPr lang="en-GB" sz="1500" i="1" kern="1200" dirty="0">
            <a:latin typeface="+mj-lt"/>
          </a:endParaRPr>
        </a:p>
      </dsp:txBody>
      <dsp:txXfrm>
        <a:off x="3637038" y="752248"/>
        <a:ext cx="1211899" cy="1952052"/>
      </dsp:txXfrm>
    </dsp:sp>
    <dsp:sp modelId="{009D73A3-6F85-4363-B247-3A37A50BAA69}">
      <dsp:nvSpPr>
        <dsp:cNvPr id="0" name=""/>
        <dsp:cNvSpPr/>
      </dsp:nvSpPr>
      <dsp:spPr>
        <a:xfrm>
          <a:off x="5010512" y="752248"/>
          <a:ext cx="1626710" cy="1952052"/>
        </a:xfrm>
        <a:prstGeom prst="roundRect">
          <a:avLst>
            <a:gd name="adj" fmla="val 5000"/>
          </a:avLst>
        </a:pr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1148" rIns="53340" bIns="0" numCol="1" spcCol="1270" anchor="t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>
              <a:latin typeface="+mj-lt"/>
            </a:rPr>
            <a:t>DECISION MAKING</a:t>
          </a:r>
          <a:endParaRPr lang="en-GB" sz="1200" b="1" kern="1200" dirty="0">
            <a:latin typeface="+mj-lt"/>
          </a:endParaRPr>
        </a:p>
      </dsp:txBody>
      <dsp:txXfrm rot="16200000">
        <a:off x="4372841" y="1389919"/>
        <a:ext cx="1600682" cy="325342"/>
      </dsp:txXfrm>
    </dsp:sp>
    <dsp:sp modelId="{EB26B2FC-5AC8-484F-98FF-3EABD85B75F4}">
      <dsp:nvSpPr>
        <dsp:cNvPr id="0" name=""/>
        <dsp:cNvSpPr/>
      </dsp:nvSpPr>
      <dsp:spPr>
        <a:xfrm rot="5400000">
          <a:off x="4908792" y="1918609"/>
          <a:ext cx="215661" cy="183325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2347665F-673A-4616-A2BA-6CF87D243D99}">
      <dsp:nvSpPr>
        <dsp:cNvPr id="0" name=""/>
        <dsp:cNvSpPr/>
      </dsp:nvSpPr>
      <dsp:spPr>
        <a:xfrm>
          <a:off x="5306525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48006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>
              <a:latin typeface="+mj-lt"/>
            </a:rPr>
            <a:t>Loss</a:t>
          </a:r>
          <a:r>
            <a:rPr lang="it-IT" sz="14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decision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variable</a:t>
          </a:r>
          <a:endParaRPr lang="en-GB" sz="1500" i="1" kern="1200" dirty="0">
            <a:latin typeface="+mj-lt"/>
          </a:endParaRPr>
        </a:p>
      </dsp:txBody>
      <dsp:txXfrm>
        <a:off x="5306525" y="752248"/>
        <a:ext cx="1211899" cy="19520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701724-9971-436A-92FB-922ED856220F}">
      <dsp:nvSpPr>
        <dsp:cNvPr id="0" name=""/>
        <dsp:cNvSpPr/>
      </dsp:nvSpPr>
      <dsp:spPr>
        <a:xfrm>
          <a:off x="827256" y="1362700"/>
          <a:ext cx="3396605" cy="2877923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673152-6D26-4A16-8DBF-0AF036E819DE}">
      <dsp:nvSpPr>
        <dsp:cNvPr id="0" name=""/>
        <dsp:cNvSpPr/>
      </dsp:nvSpPr>
      <dsp:spPr>
        <a:xfrm>
          <a:off x="4337080" y="1364947"/>
          <a:ext cx="1977337" cy="20580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Evaluate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the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worst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-case scenario</a:t>
          </a:r>
          <a:endParaRPr lang="en-GB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394994" y="1422861"/>
        <a:ext cx="1861509" cy="1942190"/>
      </dsp:txXfrm>
    </dsp:sp>
    <dsp:sp modelId="{32D62F99-A658-4599-964C-65481241EBA3}">
      <dsp:nvSpPr>
        <dsp:cNvPr id="0" name=""/>
        <dsp:cNvSpPr/>
      </dsp:nvSpPr>
      <dsp:spPr>
        <a:xfrm>
          <a:off x="999934" y="766953"/>
          <a:ext cx="4169967" cy="608401"/>
        </a:xfrm>
        <a:prstGeom prst="rect">
          <a:avLst/>
        </a:prstGeom>
        <a:solidFill>
          <a:srgbClr val="CE0E2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DSHA</a:t>
          </a:r>
          <a:endParaRPr lang="en-GB" sz="2800" kern="1200" dirty="0"/>
        </a:p>
      </dsp:txBody>
      <dsp:txXfrm>
        <a:off x="999934" y="766953"/>
        <a:ext cx="4169967" cy="608401"/>
      </dsp:txXfrm>
    </dsp:sp>
    <dsp:sp modelId="{AFFC236A-87A1-4139-A3E9-28B532D36EF0}">
      <dsp:nvSpPr>
        <dsp:cNvPr id="0" name=""/>
        <dsp:cNvSpPr/>
      </dsp:nvSpPr>
      <dsp:spPr>
        <a:xfrm>
          <a:off x="6836900" y="1463087"/>
          <a:ext cx="3685417" cy="3045573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43EBE3-EDC9-43A4-AD36-2EE8FE23EB8E}">
      <dsp:nvSpPr>
        <dsp:cNvPr id="0" name=""/>
        <dsp:cNvSpPr/>
      </dsp:nvSpPr>
      <dsp:spPr>
        <a:xfrm>
          <a:off x="10214661" y="1435649"/>
          <a:ext cx="1977337" cy="20580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Evaluate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the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exceedance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probability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of a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given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g.m.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IM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threshold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at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given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site and time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interval</a:t>
          </a:r>
          <a:endParaRPr lang="en-GB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272575" y="1493563"/>
        <a:ext cx="1861509" cy="1942190"/>
      </dsp:txXfrm>
    </dsp:sp>
    <dsp:sp modelId="{07949FD3-6E58-4B28-B8A6-9C6898E2AB8B}">
      <dsp:nvSpPr>
        <dsp:cNvPr id="0" name=""/>
        <dsp:cNvSpPr/>
      </dsp:nvSpPr>
      <dsp:spPr>
        <a:xfrm>
          <a:off x="7010955" y="773439"/>
          <a:ext cx="4169967" cy="608401"/>
        </a:xfrm>
        <a:prstGeom prst="rect">
          <a:avLst/>
        </a:prstGeom>
        <a:solidFill>
          <a:srgbClr val="CE0E2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PSHA</a:t>
          </a:r>
          <a:endParaRPr lang="en-GB" sz="2800" kern="1200" dirty="0"/>
        </a:p>
      </dsp:txBody>
      <dsp:txXfrm>
        <a:off x="7010955" y="773439"/>
        <a:ext cx="4169967" cy="60840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D625EF-F9A4-4055-A004-44B7043CB6F6}">
      <dsp:nvSpPr>
        <dsp:cNvPr id="0" name=""/>
        <dsp:cNvSpPr/>
      </dsp:nvSpPr>
      <dsp:spPr>
        <a:xfrm rot="5400000">
          <a:off x="1006549" y="-65216"/>
          <a:ext cx="1053784" cy="1188883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Location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939000" y="2333"/>
        <a:ext cx="1188883" cy="1053784"/>
      </dsp:txXfrm>
    </dsp:sp>
    <dsp:sp modelId="{44983B7D-7C25-4719-8B0D-44A03CFA30F2}">
      <dsp:nvSpPr>
        <dsp:cNvPr id="0" name=""/>
        <dsp:cNvSpPr/>
      </dsp:nvSpPr>
      <dsp:spPr>
        <a:xfrm rot="5400000">
          <a:off x="5506318" y="-2632660"/>
          <a:ext cx="685320" cy="610431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14:m xmlns:a14="http://schemas.microsoft.com/office/drawing/2010/main">
            <m:oMath xmlns:m="http://schemas.openxmlformats.org/officeDocument/2006/math">
              <m:sSub>
                <m:sSubPr>
                  <m:ctrlPr>
                    <a:rPr lang="it-IT" sz="2400" b="0" i="1" kern="1200" smtClean="0">
                      <a:latin typeface="Cambria Math" panose="02040503050406030204" pitchFamily="18" charset="0"/>
                    </a:rPr>
                  </m:ctrlPr>
                </m:sSubPr>
                <m:e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𝑓</m:t>
                  </m:r>
                </m:e>
                <m:sub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𝑅</m:t>
                  </m:r>
                </m:sub>
              </m:sSub>
              <m:d>
                <m:dPr>
                  <m:ctrlPr>
                    <a:rPr lang="it-IT" sz="2400" b="0" i="1" kern="1200" smtClean="0"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𝑟</m:t>
                  </m:r>
                </m:e>
              </m:d>
            </m:oMath>
          </a14:m>
          <a:r>
            <a:rPr lang="it-IT" sz="2400" kern="1200" dirty="0"/>
            <a:t> source site </a:t>
          </a:r>
          <a:r>
            <a:rPr lang="it-IT" sz="2400" kern="1200" dirty="0" err="1"/>
            <a:t>distance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2796824" y="110289"/>
        <a:ext cx="6070855" cy="618410"/>
      </dsp:txXfrm>
    </dsp:sp>
    <dsp:sp modelId="{B7EF5952-E397-42CB-98BD-CE8CB3BB972D}">
      <dsp:nvSpPr>
        <dsp:cNvPr id="0" name=""/>
        <dsp:cNvSpPr/>
      </dsp:nvSpPr>
      <dsp:spPr>
        <a:xfrm rot="5400000">
          <a:off x="1048683" y="802714"/>
          <a:ext cx="1053784" cy="1273152"/>
        </a:xfrm>
        <a:prstGeom prst="chevron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 err="1">
              <a:solidFill>
                <a:schemeClr val="tx1"/>
              </a:solidFill>
            </a:rPr>
            <a:t>Size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938999" y="912398"/>
        <a:ext cx="1273152" cy="1053784"/>
      </dsp:txXfrm>
    </dsp:sp>
    <dsp:sp modelId="{73A123CF-8715-4260-9FC4-5A8BA84251E9}">
      <dsp:nvSpPr>
        <dsp:cNvPr id="0" name=""/>
        <dsp:cNvSpPr/>
      </dsp:nvSpPr>
      <dsp:spPr>
        <a:xfrm rot="5400000">
          <a:off x="5526048" y="-1842314"/>
          <a:ext cx="684959" cy="615859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14:m xmlns:a14="http://schemas.microsoft.com/office/drawing/2010/main">
            <m:oMath xmlns:m="http://schemas.openxmlformats.org/officeDocument/2006/math">
              <m:sSub>
                <m:sSubPr>
                  <m:ctrlPr>
                    <a:rPr lang="it-IT" sz="2400" b="0" i="1" kern="1200" smtClean="0">
                      <a:latin typeface="Cambria Math" panose="02040503050406030204" pitchFamily="18" charset="0"/>
                    </a:rPr>
                  </m:ctrlPr>
                </m:sSubPr>
                <m:e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𝑓</m:t>
                  </m:r>
                </m:e>
                <m:sub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𝑀</m:t>
                  </m:r>
                </m:sub>
              </m:sSub>
              <m:d>
                <m:dPr>
                  <m:ctrlPr>
                    <a:rPr lang="it-IT" sz="2400" b="0" i="1" kern="1200" smtClean="0"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𝑚</m:t>
                  </m:r>
                </m:e>
              </m:d>
            </m:oMath>
          </a14:m>
          <a:r>
            <a:rPr lang="it-IT" sz="2400" kern="1200" dirty="0"/>
            <a:t> </a:t>
          </a:r>
          <a:r>
            <a:rPr lang="it-IT" sz="2400" kern="1200" dirty="0" err="1"/>
            <a:t>magnitude</a:t>
          </a:r>
          <a:r>
            <a:rPr lang="it-IT" sz="2400" kern="1200" dirty="0"/>
            <a:t> </a:t>
          </a:r>
          <a:r>
            <a:rPr lang="it-IT" sz="2400" kern="1200" dirty="0" err="1"/>
            <a:t>distribution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2789233" y="927938"/>
        <a:ext cx="6125154" cy="618085"/>
      </dsp:txXfrm>
    </dsp:sp>
    <dsp:sp modelId="{63AE0DEC-7FE8-40CB-AA22-723889718A29}">
      <dsp:nvSpPr>
        <dsp:cNvPr id="0" name=""/>
        <dsp:cNvSpPr/>
      </dsp:nvSpPr>
      <dsp:spPr>
        <a:xfrm rot="5400000">
          <a:off x="1048683" y="1851878"/>
          <a:ext cx="1053784" cy="1273152"/>
        </a:xfrm>
        <a:prstGeom prst="chevron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GMPE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938999" y="1961562"/>
        <a:ext cx="1273152" cy="1053784"/>
      </dsp:txXfrm>
    </dsp:sp>
    <dsp:sp modelId="{E6B8CBB5-E8EF-4409-9844-FD8B2A62B820}">
      <dsp:nvSpPr>
        <dsp:cNvPr id="0" name=""/>
        <dsp:cNvSpPr/>
      </dsp:nvSpPr>
      <dsp:spPr>
        <a:xfrm rot="5400000">
          <a:off x="5460105" y="-862017"/>
          <a:ext cx="963156" cy="63321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14:m xmlns:a14="http://schemas.microsoft.com/office/drawing/2010/main">
            <m:oMath xmlns:m="http://schemas.openxmlformats.org/officeDocument/2006/math">
              <m:r>
                <a:rPr lang="it-IT" sz="2400" i="1" kern="1200" dirty="0" smtClean="0">
                  <a:latin typeface="Cambria Math" panose="02040503050406030204" pitchFamily="18" charset="0"/>
                </a:rPr>
                <m:t>𝑃</m:t>
              </m:r>
              <m:d>
                <m:dPr>
                  <m:endChr m:val="|"/>
                  <m:ctrlPr>
                    <a:rPr lang="it-IT" sz="2400" i="1" kern="1200" dirty="0"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it-IT" sz="2400" i="1" kern="1200" dirty="0">
                      <a:latin typeface="Cambria Math" panose="02040503050406030204" pitchFamily="18" charset="0"/>
                    </a:rPr>
                    <m:t>𝐼𝑀</m:t>
                  </m:r>
                  <m:r>
                    <a:rPr lang="it-IT" sz="2400" i="1" kern="1200" dirty="0">
                      <a:latin typeface="Cambria Math" panose="02040503050406030204" pitchFamily="18" charset="0"/>
                    </a:rPr>
                    <m:t>&gt;</m:t>
                  </m:r>
                  <m:r>
                    <a:rPr lang="it-IT" sz="2400" i="1" kern="1200" dirty="0">
                      <a:latin typeface="Cambria Math" panose="02040503050406030204" pitchFamily="18" charset="0"/>
                    </a:rPr>
                    <m:t>𝑖𝑚</m:t>
                  </m:r>
                  <m:r>
                    <a:rPr lang="it-IT" sz="2400" i="1" kern="1200" dirty="0">
                      <a:latin typeface="Cambria Math" panose="02040503050406030204" pitchFamily="18" charset="0"/>
                    </a:rPr>
                    <m:t> </m:t>
                  </m:r>
                </m:e>
              </m:d>
              <m:r>
                <a:rPr lang="it-IT" sz="2400" i="1" kern="1200" dirty="0">
                  <a:latin typeface="Cambria Math" panose="02040503050406030204" pitchFamily="18" charset="0"/>
                </a:rPr>
                <m:t>𝑀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=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𝑚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 , 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𝑅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=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𝑟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)</m:t>
              </m:r>
            </m:oMath>
          </a14:m>
          <a:r>
            <a:rPr lang="it-IT" sz="2400" kern="1200" dirty="0"/>
            <a:t> </a:t>
          </a:r>
          <a:r>
            <a:rPr lang="it-IT" sz="2400" kern="1200" dirty="0" err="1"/>
            <a:t>attenuation</a:t>
          </a:r>
          <a:r>
            <a:rPr lang="it-IT" sz="2400" kern="1200" dirty="0"/>
            <a:t> law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2775624" y="1869481"/>
        <a:ext cx="6285103" cy="869122"/>
      </dsp:txXfrm>
    </dsp:sp>
    <dsp:sp modelId="{E4ADF41F-6B7A-4F16-AEC1-56FDCDEEE58E}">
      <dsp:nvSpPr>
        <dsp:cNvPr id="0" name=""/>
        <dsp:cNvSpPr/>
      </dsp:nvSpPr>
      <dsp:spPr>
        <a:xfrm rot="5400000">
          <a:off x="1048683" y="2761944"/>
          <a:ext cx="1053784" cy="1273152"/>
        </a:xfrm>
        <a:prstGeom prst="chevron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Time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938999" y="2871628"/>
        <a:ext cx="1273152" cy="1053784"/>
      </dsp:txXfrm>
    </dsp:sp>
    <dsp:sp modelId="{048C1D6F-D780-4335-8DE8-048738D373DD}">
      <dsp:nvSpPr>
        <dsp:cNvPr id="0" name=""/>
        <dsp:cNvSpPr/>
      </dsp:nvSpPr>
      <dsp:spPr>
        <a:xfrm rot="5400000">
          <a:off x="5597632" y="68501"/>
          <a:ext cx="684959" cy="629121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14:m xmlns:a14="http://schemas.microsoft.com/office/drawing/2010/main">
            <m:oMath xmlns:m="http://schemas.openxmlformats.org/officeDocument/2006/math">
              <m:r>
                <a:rPr lang="it-IT" sz="2400" b="0" i="1" kern="1200" smtClean="0">
                  <a:latin typeface="Cambria Math" panose="02040503050406030204" pitchFamily="18" charset="0"/>
                </a:rPr>
                <m:t>𝑃</m:t>
              </m:r>
              <m:r>
                <a:rPr lang="it-IT" sz="2400" b="0" i="1" kern="1200" smtClean="0">
                  <a:latin typeface="Cambria Math" panose="02040503050406030204" pitchFamily="18" charset="0"/>
                </a:rPr>
                <m:t>=1−</m:t>
              </m:r>
              <m:sSup>
                <m:sSupPr>
                  <m:ctrlPr>
                    <a:rPr lang="it-IT" sz="2400" b="0" i="1" kern="1200" smtClean="0">
                      <a:latin typeface="Cambria Math" panose="02040503050406030204" pitchFamily="18" charset="0"/>
                    </a:rPr>
                  </m:ctrlPr>
                </m:sSupPr>
                <m:e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𝑒</m:t>
                  </m:r>
                </m:e>
                <m:sup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−</m:t>
                  </m:r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𝜆</m:t>
                  </m:r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𝑡</m:t>
                  </m:r>
                </m:sup>
              </m:sSup>
            </m:oMath>
          </a14:m>
          <a:r>
            <a:rPr lang="it-IT" sz="2400" kern="1200" dirty="0"/>
            <a:t> </a:t>
          </a:r>
          <a:r>
            <a:rPr lang="it-IT" sz="2400" kern="1200" dirty="0" err="1"/>
            <a:t>Poisson</a:t>
          </a:r>
          <a:r>
            <a:rPr lang="it-IT" sz="2400" kern="1200" dirty="0"/>
            <a:t> model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2794506" y="2905065"/>
        <a:ext cx="6257776" cy="61808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2CCDC-15FE-4F87-9AD7-A364C99E0710}">
      <dsp:nvSpPr>
        <dsp:cNvPr id="0" name=""/>
        <dsp:cNvSpPr/>
      </dsp:nvSpPr>
      <dsp:spPr>
        <a:xfrm>
          <a:off x="2053" y="752248"/>
          <a:ext cx="1626710" cy="1952052"/>
        </a:xfrm>
        <a:prstGeom prst="roundRect">
          <a:avLst>
            <a:gd name="adj" fmla="val 5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0" tIns="41148" rIns="53340" bIns="0" numCol="1" spcCol="1270" anchor="t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>
              <a:latin typeface="+mj-lt"/>
            </a:rPr>
            <a:t>HAZARD</a:t>
          </a:r>
          <a:endParaRPr lang="en-GB" sz="1200" b="1" kern="1200" dirty="0">
            <a:latin typeface="+mj-lt"/>
          </a:endParaRPr>
        </a:p>
      </dsp:txBody>
      <dsp:txXfrm rot="16200000">
        <a:off x="-635616" y="1389919"/>
        <a:ext cx="1600682" cy="325342"/>
      </dsp:txXfrm>
    </dsp:sp>
    <dsp:sp modelId="{1624C416-ECD0-48BB-BE5D-DA61E1BC514F}">
      <dsp:nvSpPr>
        <dsp:cNvPr id="0" name=""/>
        <dsp:cNvSpPr/>
      </dsp:nvSpPr>
      <dsp:spPr>
        <a:xfrm>
          <a:off x="298066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Hazard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intensity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measure</a:t>
          </a:r>
          <a:endParaRPr lang="it-IT" sz="1500" i="1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 dirty="0">
            <a:latin typeface="+mj-lt"/>
          </a:endParaRPr>
        </a:p>
      </dsp:txBody>
      <dsp:txXfrm>
        <a:off x="298066" y="752248"/>
        <a:ext cx="1211899" cy="1952052"/>
      </dsp:txXfrm>
    </dsp:sp>
    <dsp:sp modelId="{E37B6B4E-6DA6-40B3-B14C-186A4FB77ACE}">
      <dsp:nvSpPr>
        <dsp:cNvPr id="0" name=""/>
        <dsp:cNvSpPr/>
      </dsp:nvSpPr>
      <dsp:spPr>
        <a:xfrm>
          <a:off x="1671539" y="752248"/>
          <a:ext cx="1626710" cy="1952052"/>
        </a:xfrm>
        <a:prstGeom prst="roundRect">
          <a:avLst>
            <a:gd name="adj" fmla="val 5000"/>
          </a:avLst>
        </a:prstGeom>
        <a:noFill/>
        <a:ln w="57150" cap="flat" cmpd="sng" algn="ctr">
          <a:solidFill>
            <a:srgbClr val="A01625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+mj-lt"/>
            </a:rPr>
            <a:t>VULNERABILITY</a:t>
          </a:r>
          <a:endParaRPr lang="en-GB" sz="1400" b="1" kern="1200" dirty="0">
            <a:latin typeface="+mj-lt"/>
          </a:endParaRPr>
        </a:p>
      </dsp:txBody>
      <dsp:txXfrm rot="16200000">
        <a:off x="1033869" y="1389919"/>
        <a:ext cx="1600682" cy="325342"/>
      </dsp:txXfrm>
    </dsp:sp>
    <dsp:sp modelId="{24190709-F953-4D2A-92A0-390E4CCF5C34}">
      <dsp:nvSpPr>
        <dsp:cNvPr id="0" name=""/>
        <dsp:cNvSpPr/>
      </dsp:nvSpPr>
      <dsp:spPr>
        <a:xfrm rot="5400000">
          <a:off x="1569820" y="1918609"/>
          <a:ext cx="215661" cy="183325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4B15768-D213-4B5C-B457-320787035C7D}">
      <dsp:nvSpPr>
        <dsp:cNvPr id="0" name=""/>
        <dsp:cNvSpPr/>
      </dsp:nvSpPr>
      <dsp:spPr>
        <a:xfrm>
          <a:off x="1967552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Vulnerability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2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0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i="1" kern="1200" dirty="0" err="1">
              <a:latin typeface="+mj-lt"/>
            </a:rPr>
            <a:t>engineering</a:t>
          </a:r>
          <a:r>
            <a:rPr lang="it-IT" sz="1400" i="1" kern="1200" dirty="0">
              <a:latin typeface="+mj-lt"/>
            </a:rPr>
            <a:t> </a:t>
          </a:r>
          <a:r>
            <a:rPr lang="it-IT" sz="1400" i="1" kern="1200" dirty="0" err="1">
              <a:latin typeface="+mj-lt"/>
            </a:rPr>
            <a:t>demand</a:t>
          </a:r>
          <a:r>
            <a:rPr lang="it-IT" sz="1400" i="1" kern="1200" dirty="0">
              <a:latin typeface="+mj-lt"/>
            </a:rPr>
            <a:t> par.</a:t>
          </a:r>
          <a:endParaRPr lang="en-GB" sz="1400" i="1" kern="1200" dirty="0">
            <a:latin typeface="+mj-lt"/>
          </a:endParaRPr>
        </a:p>
      </dsp:txBody>
      <dsp:txXfrm>
        <a:off x="1967552" y="752248"/>
        <a:ext cx="1211899" cy="1952052"/>
      </dsp:txXfrm>
    </dsp:sp>
    <dsp:sp modelId="{3A5B50DF-58F3-4817-82D4-61210119F5C9}">
      <dsp:nvSpPr>
        <dsp:cNvPr id="0" name=""/>
        <dsp:cNvSpPr/>
      </dsp:nvSpPr>
      <dsp:spPr>
        <a:xfrm>
          <a:off x="3341025" y="752248"/>
          <a:ext cx="1626710" cy="1952052"/>
        </a:xfrm>
        <a:prstGeom prst="roundRect">
          <a:avLst>
            <a:gd name="adj" fmla="val 5000"/>
          </a:avLst>
        </a:prstGeom>
        <a:noFill/>
        <a:ln w="57150" cap="flat" cmpd="sng" algn="ctr">
          <a:solidFill>
            <a:srgbClr val="A01625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+mj-lt"/>
            </a:rPr>
            <a:t>VULNERABILITY</a:t>
          </a:r>
          <a:endParaRPr lang="en-GB" sz="1400" b="1" kern="1200" dirty="0">
            <a:latin typeface="+mj-lt"/>
          </a:endParaRPr>
        </a:p>
      </dsp:txBody>
      <dsp:txXfrm rot="16200000">
        <a:off x="2703355" y="1389919"/>
        <a:ext cx="1600682" cy="325342"/>
      </dsp:txXfrm>
    </dsp:sp>
    <dsp:sp modelId="{D7F2BD0D-780A-4BA5-A735-5B7637A86217}">
      <dsp:nvSpPr>
        <dsp:cNvPr id="0" name=""/>
        <dsp:cNvSpPr/>
      </dsp:nvSpPr>
      <dsp:spPr>
        <a:xfrm rot="5400000">
          <a:off x="3239306" y="1918609"/>
          <a:ext cx="215661" cy="183325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98BF0E3-5DAC-4E93-9F1E-168733F5CAAF}">
      <dsp:nvSpPr>
        <dsp:cNvPr id="0" name=""/>
        <dsp:cNvSpPr/>
      </dsp:nvSpPr>
      <dsp:spPr>
        <a:xfrm>
          <a:off x="3637038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Damage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3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damage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measure</a:t>
          </a:r>
          <a:endParaRPr lang="en-GB" sz="1500" i="1" kern="1200" dirty="0">
            <a:latin typeface="+mj-lt"/>
          </a:endParaRPr>
        </a:p>
      </dsp:txBody>
      <dsp:txXfrm>
        <a:off x="3637038" y="752248"/>
        <a:ext cx="1211899" cy="1952052"/>
      </dsp:txXfrm>
    </dsp:sp>
    <dsp:sp modelId="{009D73A3-6F85-4363-B247-3A37A50BAA69}">
      <dsp:nvSpPr>
        <dsp:cNvPr id="0" name=""/>
        <dsp:cNvSpPr/>
      </dsp:nvSpPr>
      <dsp:spPr>
        <a:xfrm>
          <a:off x="5010512" y="752248"/>
          <a:ext cx="1626710" cy="1952052"/>
        </a:xfrm>
        <a:prstGeom prst="roundRect">
          <a:avLst>
            <a:gd name="adj" fmla="val 5000"/>
          </a:avLst>
        </a:pr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1148" rIns="53340" bIns="0" numCol="1" spcCol="1270" anchor="t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>
              <a:latin typeface="+mj-lt"/>
            </a:rPr>
            <a:t>DECISION MAKING</a:t>
          </a:r>
          <a:endParaRPr lang="en-GB" sz="1200" b="1" kern="1200" dirty="0">
            <a:latin typeface="+mj-lt"/>
          </a:endParaRPr>
        </a:p>
      </dsp:txBody>
      <dsp:txXfrm rot="16200000">
        <a:off x="4372841" y="1389919"/>
        <a:ext cx="1600682" cy="325342"/>
      </dsp:txXfrm>
    </dsp:sp>
    <dsp:sp modelId="{EB26B2FC-5AC8-484F-98FF-3EABD85B75F4}">
      <dsp:nvSpPr>
        <dsp:cNvPr id="0" name=""/>
        <dsp:cNvSpPr/>
      </dsp:nvSpPr>
      <dsp:spPr>
        <a:xfrm rot="5400000">
          <a:off x="4908792" y="1918609"/>
          <a:ext cx="215661" cy="183325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2347665F-673A-4616-A2BA-6CF87D243D99}">
      <dsp:nvSpPr>
        <dsp:cNvPr id="0" name=""/>
        <dsp:cNvSpPr/>
      </dsp:nvSpPr>
      <dsp:spPr>
        <a:xfrm>
          <a:off x="5306525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48006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>
              <a:latin typeface="+mj-lt"/>
            </a:rPr>
            <a:t>Loss</a:t>
          </a:r>
          <a:r>
            <a:rPr lang="it-IT" sz="14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decision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variable</a:t>
          </a:r>
          <a:endParaRPr lang="en-GB" sz="1500" i="1" kern="1200" dirty="0">
            <a:latin typeface="+mj-lt"/>
          </a:endParaRPr>
        </a:p>
      </dsp:txBody>
      <dsp:txXfrm>
        <a:off x="5306525" y="752248"/>
        <a:ext cx="1211899" cy="1952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TitledPictureBlocks">
  <dgm:title val=""/>
  <dgm:desc val=""/>
  <dgm:catLst>
    <dgm:cat type="picture" pri="10000"/>
    <dgm:cat type="pictureconvert" pri="10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off" val="ctr"/>
          <dgm:param type="grDir" val="tL"/>
        </dgm:alg>
      </dgm:if>
      <dgm:else name="Name2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op="equ"/>
      <dgm:constr type="primFontSz" for="des" forName="ChildText" op="equ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787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ParentText" refType="w" fact="0"/>
              <dgm:constr type="t" for="ch" forName="ParentText" refType="h" fact="0"/>
              <dgm:constr type="w" for="ch" forName="ParentText" refType="w" fact="0.7457"/>
              <dgm:constr type="h" for="ch" forName="ParentText" refType="h" fact="0.15"/>
              <dgm:constr type="l" for="ch" forName="Image" refType="w" fact="0"/>
              <dgm:constr type="t" for="ch" forName="Image" refType="h" fact="0.1661"/>
              <dgm:constr type="w" for="ch" forName="Image" refType="w" fact="0.7457"/>
              <dgm:constr type="h" for="ch" forName="Image" refType="h" fact="0.8711"/>
              <dgm:constr type="l" for="ch" forName="ChildText" refType="w" fact="0.6464"/>
              <dgm:constr type="t" for="ch" forName="ChildText" refType="h" fact="0.288"/>
              <dgm:constr type="w" for="ch" forName="ChildText" refType="w" fact="0.3536"/>
              <dgm:constr type="h" for="ch" forName="ChildText" refType="h" fact="0.5074"/>
            </dgm:constrLst>
          </dgm:if>
          <dgm:else name="Name5">
            <dgm:constrLst>
              <dgm:constr type="l" for="ch" forName="ParentText" refType="w" fact="0.26"/>
              <dgm:constr type="t" for="ch" forName="ParentText" refType="h" fact="0"/>
              <dgm:constr type="w" for="ch" forName="ParentText" refType="w" fact="0.7457"/>
              <dgm:constr type="h" for="ch" forName="ParentText" refType="h" fact="0.15"/>
              <dgm:constr type="l" for="ch" forName="Image" refType="w" fact="0.26"/>
              <dgm:constr type="t" for="ch" forName="Image" refType="h" fact="0.1661"/>
              <dgm:constr type="w" for="ch" forName="Image" refType="w" fact="0.7446"/>
              <dgm:constr type="h" for="ch" forName="Image" refType="h" fact="0.8711"/>
              <dgm:constr type="l" for="ch" forName="ChildText" refType="w" fact="0"/>
              <dgm:constr type="t" for="ch" forName="ChildText" refType="h" fact="0.288"/>
              <dgm:constr type="w" for="ch" forName="ChildText" refType="w" fact="0.3536"/>
              <dgm:constr type="h" for="ch" forName="ChildText" refType="h" fact="0.5074"/>
            </dgm:constrLst>
          </dgm:else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Image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Text" styleLbl="fgAcc1">
          <dgm:varLst>
            <dgm:chMax val="0"/>
            <dgm:chPref val="0"/>
            <dgm:bulletEnabled val="1"/>
          </dgm:varLst>
          <dgm:choose name="Name6">
            <dgm:if name="Name7" axis="des" ptType="node" func="cnt" op="equ" val="1">
              <dgm:alg type="tx">
                <dgm:param type="stBulletLvl" val="2"/>
                <dgm:param type="txAnchorVertCh" val="mid"/>
                <dgm:param type="parTxLTRAlign" val="l"/>
              </dgm:alg>
            </dgm:if>
            <dgm:else name="Name8">
              <dgm:alg type="tx">
                <dgm:param type="stBulletLvl" val="1"/>
                <dgm:param type="txAnchorVertCh" val="mid"/>
              </dgm:alg>
            </dgm:else>
          </dgm:choose>
          <dgm:choose name="Name9">
            <dgm:if name="Name10" axis="ch" ptType="node" func="cnt" op="gte" val="1"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</dgm:if>
            <dgm:else name="Name11"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60.png>
</file>

<file path=ppt/media/image67.png>
</file>

<file path=ppt/media/image670.png>
</file>

<file path=ppt/media/image68.png>
</file>

<file path=ppt/media/image680.png>
</file>

<file path=ppt/media/image69.png>
</file>

<file path=ppt/media/image690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9612B5-F59D-43DE-A775-8F0E8459B8AD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8970F1-6B2F-4AB4-8491-9CFFA8CC2A0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0724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9666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39395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05381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42914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0716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9784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43727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17481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62473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57293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4209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18663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58468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86443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54101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9840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b="0" i="0" smtClean="0">
                    <a:latin typeface="Cambria Math" panose="02040503050406030204" pitchFamily="18" charset="0"/>
                  </a:rPr>
                  <a:t>λ(𝑀&gt;</a:t>
                </a:r>
                <a:r>
                  <a:rPr lang="it-IT" b="0" i="0" smtClean="0">
                    <a:latin typeface="Cambria Math" panose="02040503050406030204" pitchFamily="18" charset="0"/>
                  </a:rPr>
                  <a:t>𝑚_𝑚𝑖𝑛)</a:t>
                </a:r>
                <a:r>
                  <a:rPr lang="it-IT" i="0" dirty="0">
                    <a:latin typeface="Cambria Math" panose="02040503050406030204" pitchFamily="18" charset="0"/>
                  </a:rPr>
                  <a:t>∫_(𝑟_𝑚𝑖𝑛)^(𝑟_𝑚𝑎𝑥)▒∫_(𝑚_𝑚𝑖𝑛)^(𝑚_𝑚𝑎𝑥)▒〖𝑃(𝐼𝑀&gt;𝑖𝑚 ┤|𝑀=𝑚 , 𝑅=𝑟)〗</a:t>
                </a:r>
                <a:r>
                  <a:rPr lang="en-GB" i="0" dirty="0">
                    <a:latin typeface="Cambria Math" panose="02040503050406030204" pitchFamily="18" charset="0"/>
                  </a:rPr>
                  <a:t>  𝑓</a:t>
                </a:r>
                <a:r>
                  <a:rPr lang="it-IT" i="0" dirty="0">
                    <a:latin typeface="Cambria Math" panose="02040503050406030204" pitchFamily="18" charset="0"/>
                  </a:rPr>
                  <a:t>_𝑅^((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(𝑟)</a:t>
                </a:r>
                <a:r>
                  <a:rPr lang="it-IT" i="0" dirty="0">
                    <a:latin typeface="Cambria Math" panose="02040503050406030204" pitchFamily="18" charset="0"/>
                  </a:rPr>
                  <a:t> </a:t>
                </a:r>
                <a:r>
                  <a:rPr lang="en-GB" i="0" dirty="0">
                    <a:latin typeface="Cambria Math" panose="02040503050406030204" pitchFamily="18" charset="0"/>
                  </a:rPr>
                  <a:t>𝑓</a:t>
                </a:r>
                <a:r>
                  <a:rPr lang="it-IT" i="0" dirty="0">
                    <a:latin typeface="Cambria Math" panose="02040503050406030204" pitchFamily="18" charset="0"/>
                  </a:rPr>
                  <a:t>_𝑀^((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(𝑚)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𝑑𝑟𝑑𝑚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55836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b="0" i="0" smtClean="0">
                    <a:latin typeface="Cambria Math" panose="02040503050406030204" pitchFamily="18" charset="0"/>
                  </a:rPr>
                  <a:t>λ(𝑀&gt;</a:t>
                </a:r>
                <a:r>
                  <a:rPr lang="it-IT" b="0" i="0" smtClean="0">
                    <a:latin typeface="Cambria Math" panose="02040503050406030204" pitchFamily="18" charset="0"/>
                  </a:rPr>
                  <a:t>𝑚_𝑚𝑖𝑛)</a:t>
                </a:r>
                <a:r>
                  <a:rPr lang="it-IT" i="0" dirty="0">
                    <a:latin typeface="Cambria Math" panose="02040503050406030204" pitchFamily="18" charset="0"/>
                  </a:rPr>
                  <a:t>∫_(𝑟_𝑚𝑖𝑛)^(𝑟_𝑚𝑎𝑥)▒∫_(𝑚_𝑚𝑖𝑛)^(𝑚_𝑚𝑎𝑥)▒〖𝑃(𝐼𝑀&gt;𝑖𝑚 ┤|𝑀=𝑚 , 𝑅=𝑟)〗</a:t>
                </a:r>
                <a:r>
                  <a:rPr lang="en-GB" i="0" dirty="0">
                    <a:latin typeface="Cambria Math" panose="02040503050406030204" pitchFamily="18" charset="0"/>
                  </a:rPr>
                  <a:t>  𝑓</a:t>
                </a:r>
                <a:r>
                  <a:rPr lang="it-IT" i="0" dirty="0">
                    <a:latin typeface="Cambria Math" panose="02040503050406030204" pitchFamily="18" charset="0"/>
                  </a:rPr>
                  <a:t>_𝑅^((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(𝑟)</a:t>
                </a:r>
                <a:r>
                  <a:rPr lang="it-IT" i="0" dirty="0">
                    <a:latin typeface="Cambria Math" panose="02040503050406030204" pitchFamily="18" charset="0"/>
                  </a:rPr>
                  <a:t> </a:t>
                </a:r>
                <a:r>
                  <a:rPr lang="en-GB" i="0" dirty="0">
                    <a:latin typeface="Cambria Math" panose="02040503050406030204" pitchFamily="18" charset="0"/>
                  </a:rPr>
                  <a:t>𝑓</a:t>
                </a:r>
                <a:r>
                  <a:rPr lang="it-IT" i="0" dirty="0">
                    <a:latin typeface="Cambria Math" panose="02040503050406030204" pitchFamily="18" charset="0"/>
                  </a:rPr>
                  <a:t>_𝑀^((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(𝑚)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𝑑𝑟𝑑𝑚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87510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b="0" i="0" smtClean="0">
                    <a:latin typeface="Cambria Math" panose="02040503050406030204" pitchFamily="18" charset="0"/>
                  </a:rPr>
                  <a:t>λ(𝑀&gt;</a:t>
                </a:r>
                <a:r>
                  <a:rPr lang="it-IT" b="0" i="0" smtClean="0">
                    <a:latin typeface="Cambria Math" panose="02040503050406030204" pitchFamily="18" charset="0"/>
                  </a:rPr>
                  <a:t>𝑚_𝑚𝑖𝑛)</a:t>
                </a:r>
                <a:r>
                  <a:rPr lang="it-IT" i="0" dirty="0">
                    <a:latin typeface="Cambria Math" panose="02040503050406030204" pitchFamily="18" charset="0"/>
                  </a:rPr>
                  <a:t>∫_(𝑟_𝑚𝑖𝑛)^(𝑟_𝑚𝑎𝑥)▒∫_(𝑚_𝑚𝑖𝑛)^(𝑚_𝑚𝑎𝑥)▒〖𝑃(𝐼𝑀&gt;𝑖𝑚 ┤|𝑀=𝑚 , 𝑅=𝑟)〗</a:t>
                </a:r>
                <a:r>
                  <a:rPr lang="en-GB" i="0" dirty="0">
                    <a:latin typeface="Cambria Math" panose="02040503050406030204" pitchFamily="18" charset="0"/>
                  </a:rPr>
                  <a:t>  𝑓</a:t>
                </a:r>
                <a:r>
                  <a:rPr lang="it-IT" i="0" dirty="0">
                    <a:latin typeface="Cambria Math" panose="02040503050406030204" pitchFamily="18" charset="0"/>
                  </a:rPr>
                  <a:t>_𝑅^((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(𝑟)</a:t>
                </a:r>
                <a:r>
                  <a:rPr lang="it-IT" i="0" dirty="0">
                    <a:latin typeface="Cambria Math" panose="02040503050406030204" pitchFamily="18" charset="0"/>
                  </a:rPr>
                  <a:t> </a:t>
                </a:r>
                <a:r>
                  <a:rPr lang="en-GB" i="0" dirty="0">
                    <a:latin typeface="Cambria Math" panose="02040503050406030204" pitchFamily="18" charset="0"/>
                  </a:rPr>
                  <a:t>𝑓</a:t>
                </a:r>
                <a:r>
                  <a:rPr lang="it-IT" i="0" dirty="0">
                    <a:latin typeface="Cambria Math" panose="02040503050406030204" pitchFamily="18" charset="0"/>
                  </a:rPr>
                  <a:t>_𝑀^((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(𝑚)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𝑑𝑟𝑑𝑚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63576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b="0" i="0" smtClean="0">
                    <a:latin typeface="Cambria Math" panose="02040503050406030204" pitchFamily="18" charset="0"/>
                  </a:rPr>
                  <a:t>λ(𝑀&gt;</a:t>
                </a:r>
                <a:r>
                  <a:rPr lang="it-IT" b="0" i="0" smtClean="0">
                    <a:latin typeface="Cambria Math" panose="02040503050406030204" pitchFamily="18" charset="0"/>
                  </a:rPr>
                  <a:t>𝑚_𝑚𝑖𝑛)</a:t>
                </a:r>
                <a:r>
                  <a:rPr lang="it-IT" i="0" dirty="0">
                    <a:latin typeface="Cambria Math" panose="02040503050406030204" pitchFamily="18" charset="0"/>
                  </a:rPr>
                  <a:t>∫_(𝑟_𝑚𝑖𝑛)^(𝑟_𝑚𝑎𝑥)▒∫_(𝑚_𝑚𝑖𝑛)^(𝑚_𝑚𝑎𝑥)▒〖𝑃(𝐼𝑀&gt;𝑖𝑚 ┤|𝑀=𝑚 , 𝑅=𝑟)〗</a:t>
                </a:r>
                <a:r>
                  <a:rPr lang="en-GB" i="0" dirty="0">
                    <a:latin typeface="Cambria Math" panose="02040503050406030204" pitchFamily="18" charset="0"/>
                  </a:rPr>
                  <a:t>  𝑓</a:t>
                </a:r>
                <a:r>
                  <a:rPr lang="it-IT" i="0" dirty="0">
                    <a:latin typeface="Cambria Math" panose="02040503050406030204" pitchFamily="18" charset="0"/>
                  </a:rPr>
                  <a:t>_𝑅^((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(𝑟)</a:t>
                </a:r>
                <a:r>
                  <a:rPr lang="it-IT" i="0" dirty="0">
                    <a:latin typeface="Cambria Math" panose="02040503050406030204" pitchFamily="18" charset="0"/>
                  </a:rPr>
                  <a:t> </a:t>
                </a:r>
                <a:r>
                  <a:rPr lang="en-GB" i="0" dirty="0">
                    <a:latin typeface="Cambria Math" panose="02040503050406030204" pitchFamily="18" charset="0"/>
                  </a:rPr>
                  <a:t>𝑓</a:t>
                </a:r>
                <a:r>
                  <a:rPr lang="it-IT" i="0" dirty="0">
                    <a:latin typeface="Cambria Math" panose="02040503050406030204" pitchFamily="18" charset="0"/>
                  </a:rPr>
                  <a:t>_𝑀^((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(𝑚)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𝑑𝑟𝑑𝑚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80996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b="0" i="0" smtClean="0">
                    <a:latin typeface="Cambria Math" panose="02040503050406030204" pitchFamily="18" charset="0"/>
                  </a:rPr>
                  <a:t>λ(𝑀&gt;</a:t>
                </a:r>
                <a:r>
                  <a:rPr lang="it-IT" b="0" i="0" smtClean="0">
                    <a:latin typeface="Cambria Math" panose="02040503050406030204" pitchFamily="18" charset="0"/>
                  </a:rPr>
                  <a:t>𝑚_𝑚𝑖𝑛)</a:t>
                </a:r>
                <a:r>
                  <a:rPr lang="it-IT" i="0" dirty="0">
                    <a:latin typeface="Cambria Math" panose="02040503050406030204" pitchFamily="18" charset="0"/>
                  </a:rPr>
                  <a:t>∫_(𝑟_𝑚𝑖𝑛)^(𝑟_𝑚𝑎𝑥)▒∫_(𝑚_𝑚𝑖𝑛)^(𝑚_𝑚𝑎𝑥)▒〖𝑃(𝐼𝑀&gt;𝑖𝑚 ┤|𝑀=𝑚 , 𝑅=𝑟)〗</a:t>
                </a:r>
                <a:r>
                  <a:rPr lang="en-GB" i="0" dirty="0">
                    <a:latin typeface="Cambria Math" panose="02040503050406030204" pitchFamily="18" charset="0"/>
                  </a:rPr>
                  <a:t>  𝑓</a:t>
                </a:r>
                <a:r>
                  <a:rPr lang="it-IT" i="0" dirty="0">
                    <a:latin typeface="Cambria Math" panose="02040503050406030204" pitchFamily="18" charset="0"/>
                  </a:rPr>
                  <a:t>_𝑅^((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(𝑟)</a:t>
                </a:r>
                <a:r>
                  <a:rPr lang="it-IT" i="0" dirty="0">
                    <a:latin typeface="Cambria Math" panose="02040503050406030204" pitchFamily="18" charset="0"/>
                  </a:rPr>
                  <a:t> </a:t>
                </a:r>
                <a:r>
                  <a:rPr lang="en-GB" i="0" dirty="0">
                    <a:latin typeface="Cambria Math" panose="02040503050406030204" pitchFamily="18" charset="0"/>
                  </a:rPr>
                  <a:t>𝑓</a:t>
                </a:r>
                <a:r>
                  <a:rPr lang="it-IT" i="0" dirty="0">
                    <a:latin typeface="Cambria Math" panose="02040503050406030204" pitchFamily="18" charset="0"/>
                  </a:rPr>
                  <a:t>_𝑀^((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(𝑚)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𝑑𝑟𝑑𝑚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92323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9037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584493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90318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73930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90828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86473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410965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972145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930433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31148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50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190012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defTabSz="990600" eaLnBrk="1" hangingPunct="1">
                  <a:spcBef>
                    <a:spcPct val="0"/>
                  </a:spcBef>
                </a:pPr>
                <a:r>
                  <a:rPr lang="it-IT" altLang="it-IT" sz="1200" dirty="0"/>
                  <a:t>Le strutture, progettate secondo criteri e norme antisismiche, sono state modellate dettagliatamente prima in </a:t>
                </a:r>
                <a:r>
                  <a:rPr lang="it-IT" altLang="it-IT" sz="1200" dirty="0" err="1"/>
                  <a:t>OpenSees</a:t>
                </a:r>
                <a:r>
                  <a:rPr lang="it-IT" altLang="it-IT" sz="1200" dirty="0"/>
                  <a:t>, software opensource sviluppato a Berkeley per l’analisi strutturale e geotecnica agli elementi finiti. Il modello, sviluppato in un precedente lavoro di tesi magistrale degli ingegneri </a:t>
                </a:r>
                <a:r>
                  <a:rPr lang="it-IT" altLang="it-IT" sz="1200" dirty="0" err="1"/>
                  <a:t>Fassin</a:t>
                </a:r>
                <a:r>
                  <a:rPr lang="it-IT" altLang="it-IT" sz="1200" dirty="0"/>
                  <a:t> ed Eccher,  è stato realizzato mediante l’utilizzo di elementi elastici lineari </a:t>
                </a:r>
                <a:r>
                  <a:rPr lang="it-IT" altLang="it-IT" sz="1200" dirty="0" err="1"/>
                  <a:t>BeamColumn</a:t>
                </a:r>
                <a:r>
                  <a:rPr lang="it-IT" altLang="it-IT" sz="1200" dirty="0"/>
                  <a:t>, concentrando invece le non linearità meccaniche nelle c.p., considerando un modello </a:t>
                </a:r>
                <a:r>
                  <a:rPr lang="it-IT" altLang="it-IT" sz="1200" dirty="0" err="1"/>
                  <a:t>isteretico</a:t>
                </a:r>
                <a:r>
                  <a:rPr lang="it-IT" altLang="it-IT" sz="1200" dirty="0"/>
                  <a:t> di BW e fenomenologico di </a:t>
                </a:r>
                <a:r>
                  <a:rPr lang="it-IT" altLang="it-IT" sz="1200" dirty="0" err="1"/>
                  <a:t>pinching</a:t>
                </a:r>
                <a:r>
                  <a:rPr lang="it-IT" altLang="it-IT" sz="1200" dirty="0"/>
                  <a:t> calibrato sperimentalmente sui dettagli costruttivi dei giunti, oggetto di altri lavori di tesi. Sono state inoltre considerate le non linearità geometriche mediante gli effetti P-Delta.</a:t>
                </a:r>
              </a:p>
              <a:p>
                <a:pPr defTabSz="990600" eaLnBrk="1" hangingPunct="1">
                  <a:spcBef>
                    <a:spcPct val="0"/>
                  </a:spcBef>
                </a:pPr>
                <a:endParaRPr lang="it-IT" altLang="it-IT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b="0" i="0" smtClean="0">
                    <a:latin typeface="Cambria Math" panose="02040503050406030204" pitchFamily="18" charset="0"/>
                  </a:rPr>
                  <a:t>λ(𝑀&gt;</a:t>
                </a:r>
                <a:r>
                  <a:rPr lang="it-IT" b="0" i="0" smtClean="0">
                    <a:latin typeface="Cambria Math" panose="02040503050406030204" pitchFamily="18" charset="0"/>
                  </a:rPr>
                  <a:t>𝑚_𝑚𝑖𝑛)</a:t>
                </a:r>
                <a:r>
                  <a:rPr lang="it-IT" i="0" dirty="0">
                    <a:latin typeface="Cambria Math" panose="02040503050406030204" pitchFamily="18" charset="0"/>
                  </a:rPr>
                  <a:t>∫_(𝑟_𝑚𝑖𝑛)^(𝑟_𝑚𝑎𝑥)▒∫_(𝑚_𝑚𝑖𝑛)^(𝑚_𝑚𝑎𝑥)▒〖𝑃(𝐼𝑀&gt;𝑖𝑚 ┤|𝑀=𝑚 , 𝑅=𝑟)〗</a:t>
                </a:r>
                <a:r>
                  <a:rPr lang="en-GB" i="0" dirty="0">
                    <a:latin typeface="Cambria Math" panose="02040503050406030204" pitchFamily="18" charset="0"/>
                  </a:rPr>
                  <a:t>  𝑓</a:t>
                </a:r>
                <a:r>
                  <a:rPr lang="it-IT" i="0" dirty="0">
                    <a:latin typeface="Cambria Math" panose="02040503050406030204" pitchFamily="18" charset="0"/>
                  </a:rPr>
                  <a:t>_𝑅^((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(𝑟)</a:t>
                </a:r>
                <a:r>
                  <a:rPr lang="it-IT" i="0" dirty="0">
                    <a:latin typeface="Cambria Math" panose="02040503050406030204" pitchFamily="18" charset="0"/>
                  </a:rPr>
                  <a:t> </a:t>
                </a:r>
                <a:r>
                  <a:rPr lang="en-GB" i="0" dirty="0">
                    <a:latin typeface="Cambria Math" panose="02040503050406030204" pitchFamily="18" charset="0"/>
                  </a:rPr>
                  <a:t>𝑓</a:t>
                </a:r>
                <a:r>
                  <a:rPr lang="it-IT" i="0" dirty="0">
                    <a:latin typeface="Cambria Math" panose="02040503050406030204" pitchFamily="18" charset="0"/>
                  </a:rPr>
                  <a:t>_𝑀^((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(𝑚)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𝑑𝑟𝑑𝑚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54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3695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938402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600" eaLnBrk="1" hangingPunct="1">
              <a:spcBef>
                <a:spcPct val="0"/>
              </a:spcBef>
            </a:pPr>
            <a:r>
              <a:rPr lang="it-IT" altLang="it-IT" sz="1200" dirty="0"/>
              <a:t>Viste però le numerose analisi e simulazioni richieste per la stesura del modello probabilistico, è stato necessario passare da una struttura complessa ad una MDOF più semplice per motivi di onere computazionale e tempi di analisi impiegati. Si è svolta pertanto una procedura di calibrazione volta alla corrispondenza di periodi principali, modi di vibrare e comportamento dissipativo.</a:t>
            </a:r>
          </a:p>
          <a:p>
            <a:pPr defTabSz="990600" eaLnBrk="1" hangingPunct="1">
              <a:spcBef>
                <a:spcPct val="0"/>
              </a:spcBef>
            </a:pPr>
            <a:endParaRPr lang="it-IT" alt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55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563504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altLang="it-IT" sz="1200" dirty="0"/>
              <a:t>In particolare nella condensazione della struttura al modello in ML si è prestata specifica attenzione al comportamento </a:t>
            </a:r>
            <a:r>
              <a:rPr lang="it-IT" altLang="it-IT" sz="1200" dirty="0" err="1"/>
              <a:t>isteretico</a:t>
            </a:r>
            <a:r>
              <a:rPr lang="it-IT" altLang="it-IT" sz="1200" dirty="0"/>
              <a:t>, sviluppando un apposito modello di </a:t>
            </a:r>
            <a:r>
              <a:rPr lang="it-IT" altLang="it-IT" sz="1200" dirty="0" err="1"/>
              <a:t>Bouc-Wen</a:t>
            </a:r>
            <a:r>
              <a:rPr lang="it-IT" altLang="it-IT" sz="1200" dirty="0"/>
              <a:t> per tenere in conto della risposta in campo non lineare associata al degrado in termini di resistenza e rigidezza della struttura.</a:t>
            </a:r>
          </a:p>
          <a:p>
            <a:r>
              <a:rPr lang="it-IT" altLang="it-IT" sz="1200" dirty="0"/>
              <a:t>Peculiarità del modello </a:t>
            </a:r>
            <a:r>
              <a:rPr lang="it-IT" altLang="it-IT" sz="1200" dirty="0" err="1"/>
              <a:t>isteretico</a:t>
            </a:r>
            <a:r>
              <a:rPr lang="it-IT" altLang="it-IT" sz="1200" dirty="0"/>
              <a:t> risiede nel definire la Fs forza di richiamo come il contributo di due termini in parallelo: il primo rappresentante un contributo elastico, il secondo il contributo dissipativo.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56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05394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64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8469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3404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0306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55553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63769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647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_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immagine 3">
            <a:extLst>
              <a:ext uri="{FF2B5EF4-FFF2-40B4-BE49-F238E27FC236}">
                <a16:creationId xmlns:a16="http://schemas.microsoft.com/office/drawing/2014/main" id="{A367F15A-D10B-41B8-AB31-D8DF68EB42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727199"/>
            <a:ext cx="12192000" cy="1980000"/>
          </a:xfrm>
          <a:prstGeom prst="rect">
            <a:avLst/>
          </a:prstGeom>
        </p:spPr>
        <p:txBody>
          <a:bodyPr anchor="ctr" anchorCtr="1"/>
          <a:lstStyle>
            <a:lvl1pPr marL="0" indent="0">
              <a:buFontTx/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5" name="Segnaposto testo 4">
            <a:extLst>
              <a:ext uri="{FF2B5EF4-FFF2-40B4-BE49-F238E27FC236}">
                <a16:creationId xmlns:a16="http://schemas.microsoft.com/office/drawing/2014/main" id="{4F586515-88ED-46D4-9BC0-AFD737E0F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4468960"/>
            <a:ext cx="8769926" cy="671208"/>
          </a:xfrm>
          <a:prstGeom prst="rect">
            <a:avLst/>
          </a:prstGeom>
          <a:noFill/>
          <a:ln>
            <a:noFill/>
          </a:ln>
        </p:spPr>
        <p:txBody>
          <a:bodyPr anchor="b" anchorCtr="0"/>
          <a:lstStyle>
            <a:lvl1pPr marL="722313" indent="0">
              <a:buNone/>
              <a:defRPr sz="3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6" name="Segnaposto testo 4">
            <a:extLst>
              <a:ext uri="{FF2B5EF4-FFF2-40B4-BE49-F238E27FC236}">
                <a16:creationId xmlns:a16="http://schemas.microsoft.com/office/drawing/2014/main" id="{FC3821EF-61E1-4916-A7B9-DDAE3D8CF9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" y="5140168"/>
            <a:ext cx="8769927" cy="743175"/>
          </a:xfrm>
          <a:prstGeom prst="rect">
            <a:avLst/>
          </a:prstGeom>
          <a:noFill/>
          <a:ln>
            <a:noFill/>
          </a:ln>
        </p:spPr>
        <p:txBody>
          <a:bodyPr anchor="t" anchorCtr="0"/>
          <a:lstStyle>
            <a:lvl1pPr marL="722313" indent="0">
              <a:buNone/>
              <a:defRPr sz="2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7" name="Segnaposto testo 4">
            <a:extLst>
              <a:ext uri="{FF2B5EF4-FFF2-40B4-BE49-F238E27FC236}">
                <a16:creationId xmlns:a16="http://schemas.microsoft.com/office/drawing/2014/main" id="{0FDE8EB7-C599-47B4-A7A0-68997C834D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883342"/>
            <a:ext cx="8769926" cy="317335"/>
          </a:xfrm>
          <a:prstGeom prst="rect">
            <a:avLst/>
          </a:prstGeom>
          <a:noFill/>
          <a:ln>
            <a:noFill/>
          </a:ln>
        </p:spPr>
        <p:txBody>
          <a:bodyPr anchor="b" anchorCtr="0"/>
          <a:lstStyle>
            <a:lvl1pPr marL="722313" indent="0">
              <a:buNone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8" name="Segnaposto testo 4">
            <a:extLst>
              <a:ext uri="{FF2B5EF4-FFF2-40B4-BE49-F238E27FC236}">
                <a16:creationId xmlns:a16="http://schemas.microsoft.com/office/drawing/2014/main" id="{00D955BD-FA77-451F-BE06-81732AF161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0" y="6200678"/>
            <a:ext cx="8769926" cy="351277"/>
          </a:xfrm>
          <a:prstGeom prst="rect">
            <a:avLst/>
          </a:prstGeom>
          <a:noFill/>
          <a:ln>
            <a:noFill/>
          </a:ln>
        </p:spPr>
        <p:txBody>
          <a:bodyPr anchor="b" anchorCtr="0"/>
          <a:lstStyle>
            <a:lvl1pPr marL="722313" indent="0" algn="l">
              <a:buNone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B5D96226-EFFB-417E-A26A-D8B77D5FC11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35551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_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egnaposto immagine 31">
            <a:extLst>
              <a:ext uri="{FF2B5EF4-FFF2-40B4-BE49-F238E27FC236}">
                <a16:creationId xmlns:a16="http://schemas.microsoft.com/office/drawing/2014/main" id="{888B7E7B-1B08-4648-98F5-4372C01029F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727200"/>
            <a:ext cx="12192000" cy="5130800"/>
          </a:xfrm>
          <a:prstGeom prst="rect">
            <a:avLst/>
          </a:prstGeom>
        </p:spPr>
        <p:txBody>
          <a:bodyPr anchor="t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33" name="Segnaposto testo 4">
            <a:extLst>
              <a:ext uri="{FF2B5EF4-FFF2-40B4-BE49-F238E27FC236}">
                <a16:creationId xmlns:a16="http://schemas.microsoft.com/office/drawing/2014/main" id="{89AD63E1-E5C3-4749-85B9-551631C6B6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4468960"/>
            <a:ext cx="8769926" cy="671208"/>
          </a:xfrm>
          <a:prstGeom prst="rect">
            <a:avLst/>
          </a:prstGeom>
          <a:solidFill>
            <a:srgbClr val="CE0E2D">
              <a:alpha val="70000"/>
            </a:srgbClr>
          </a:solidFill>
          <a:ln>
            <a:noFill/>
          </a:ln>
        </p:spPr>
        <p:txBody>
          <a:bodyPr anchor="b" anchorCtr="0"/>
          <a:lstStyle>
            <a:lvl1pPr marL="722313" indent="0">
              <a:buNone/>
              <a:defRPr sz="3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4" name="Segnaposto testo 4">
            <a:extLst>
              <a:ext uri="{FF2B5EF4-FFF2-40B4-BE49-F238E27FC236}">
                <a16:creationId xmlns:a16="http://schemas.microsoft.com/office/drawing/2014/main" id="{8643E9ED-337B-4FCC-8B7E-6AD3D8CDCB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" y="5140168"/>
            <a:ext cx="8769927" cy="743175"/>
          </a:xfrm>
          <a:prstGeom prst="rect">
            <a:avLst/>
          </a:prstGeom>
          <a:solidFill>
            <a:srgbClr val="CE0E2D">
              <a:alpha val="70000"/>
            </a:srgbClr>
          </a:solidFill>
          <a:ln>
            <a:noFill/>
          </a:ln>
        </p:spPr>
        <p:txBody>
          <a:bodyPr anchor="t" anchorCtr="0"/>
          <a:lstStyle>
            <a:lvl1pPr marL="722313" indent="0">
              <a:buNone/>
              <a:defRPr sz="2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5" name="Segnaposto testo 4">
            <a:extLst>
              <a:ext uri="{FF2B5EF4-FFF2-40B4-BE49-F238E27FC236}">
                <a16:creationId xmlns:a16="http://schemas.microsoft.com/office/drawing/2014/main" id="{DD58755C-0059-4B7B-AC71-E26130A410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883342"/>
            <a:ext cx="8769926" cy="317335"/>
          </a:xfrm>
          <a:prstGeom prst="rect">
            <a:avLst/>
          </a:prstGeom>
          <a:solidFill>
            <a:srgbClr val="CE0E2D">
              <a:alpha val="70000"/>
            </a:srgbClr>
          </a:solidFill>
          <a:ln>
            <a:noFill/>
          </a:ln>
        </p:spPr>
        <p:txBody>
          <a:bodyPr anchor="b" anchorCtr="0"/>
          <a:lstStyle>
            <a:lvl1pPr marL="722313" indent="0">
              <a:buNone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6" name="Segnaposto testo 4">
            <a:extLst>
              <a:ext uri="{FF2B5EF4-FFF2-40B4-BE49-F238E27FC236}">
                <a16:creationId xmlns:a16="http://schemas.microsoft.com/office/drawing/2014/main" id="{C52EAE49-330F-415C-A953-5F57BEC356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200678"/>
            <a:ext cx="8769926" cy="351277"/>
          </a:xfrm>
          <a:prstGeom prst="rect">
            <a:avLst/>
          </a:prstGeom>
          <a:solidFill>
            <a:srgbClr val="CE0E2D">
              <a:alpha val="70000"/>
            </a:srgbClr>
          </a:solidFill>
          <a:ln>
            <a:noFill/>
          </a:ln>
        </p:spPr>
        <p:txBody>
          <a:bodyPr anchor="b" anchorCtr="0"/>
          <a:lstStyle>
            <a:lvl1pPr marL="722313" indent="0" algn="l">
              <a:buNone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402A2925-8C13-4173-A157-859B105DA3F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3430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1_fotograf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76C24CD-A996-4E49-95DC-85887AFC85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C3D653B7-53E5-40D2-843D-64DCF3E99F9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1122" y="2052638"/>
            <a:ext cx="6746875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CA7386DB-F485-4A44-A65A-6EDCE82765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23" y="2663825"/>
            <a:ext cx="6746875" cy="3889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B82E578-81FE-486F-A334-006EE4F34D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24536" y="2052638"/>
            <a:ext cx="3600450" cy="4500561"/>
          </a:xfrm>
          <a:prstGeom prst="rect">
            <a:avLst/>
          </a:prstGeom>
        </p:spPr>
        <p:txBody>
          <a:bodyPr anchor="ctr" anchorCtr="1"/>
          <a:lstStyle>
            <a:lvl1pPr marL="0" indent="0" algn="ctr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2901E55B-38D5-4D09-98FE-3E20068316E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324986" y="6492875"/>
            <a:ext cx="867014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97281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2_fotografi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7">
            <a:extLst>
              <a:ext uri="{FF2B5EF4-FFF2-40B4-BE49-F238E27FC236}">
                <a16:creationId xmlns:a16="http://schemas.microsoft.com/office/drawing/2014/main" id="{E22B3179-D3E5-4FA8-AAB3-4FD95E172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1123" y="2052638"/>
            <a:ext cx="6746875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8" name="Segnaposto testo 9">
            <a:extLst>
              <a:ext uri="{FF2B5EF4-FFF2-40B4-BE49-F238E27FC236}">
                <a16:creationId xmlns:a16="http://schemas.microsoft.com/office/drawing/2014/main" id="{7ACA2446-3414-4B38-A976-502CC5FE10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24" y="2663825"/>
            <a:ext cx="6746875" cy="3889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953FB859-57EF-4D71-9ECC-E9B4576191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24536" y="2052638"/>
            <a:ext cx="3600450" cy="2159000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1" name="Segnaposto immagine 9">
            <a:extLst>
              <a:ext uri="{FF2B5EF4-FFF2-40B4-BE49-F238E27FC236}">
                <a16:creationId xmlns:a16="http://schemas.microsoft.com/office/drawing/2014/main" id="{3CAB93C5-9538-4B05-899E-8FF73A0DE8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24536" y="4394200"/>
            <a:ext cx="3600450" cy="2159000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9" name="Segnaposto testo 5">
            <a:extLst>
              <a:ext uri="{FF2B5EF4-FFF2-40B4-BE49-F238E27FC236}">
                <a16:creationId xmlns:a16="http://schemas.microsoft.com/office/drawing/2014/main" id="{7260E311-D420-4598-B8DE-CF6F14768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0BAEB745-F95E-4D37-9B80-E9970B1FC03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324986" y="6553200"/>
            <a:ext cx="867014" cy="304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02430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3_fotografi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E821231F-60F9-4C30-BAFA-C4B6FCE6E7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1121" y="2052638"/>
            <a:ext cx="8015608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9" name="Segnaposto testo 9">
            <a:extLst>
              <a:ext uri="{FF2B5EF4-FFF2-40B4-BE49-F238E27FC236}">
                <a16:creationId xmlns:a16="http://schemas.microsoft.com/office/drawing/2014/main" id="{D36B0302-E885-4637-8D1A-B723026CD2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23" y="2663825"/>
            <a:ext cx="8015608" cy="3889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7F831A6-3CB7-4905-877C-DD92B6E1C2F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85011" y="2052638"/>
            <a:ext cx="2339975" cy="1438275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0" name="Segnaposto immagine 2">
            <a:extLst>
              <a:ext uri="{FF2B5EF4-FFF2-40B4-BE49-F238E27FC236}">
                <a16:creationId xmlns:a16="http://schemas.microsoft.com/office/drawing/2014/main" id="{8E80AB39-3B52-4C77-9B5A-713F16B9F1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5010" y="5111750"/>
            <a:ext cx="2339975" cy="1438275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1" name="Segnaposto immagine 2">
            <a:extLst>
              <a:ext uri="{FF2B5EF4-FFF2-40B4-BE49-F238E27FC236}">
                <a16:creationId xmlns:a16="http://schemas.microsoft.com/office/drawing/2014/main" id="{515AAABD-A5E9-403A-B769-1AC69CA97A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985010" y="3582194"/>
            <a:ext cx="2339975" cy="1438275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2" name="Segnaposto testo 5">
            <a:extLst>
              <a:ext uri="{FF2B5EF4-FFF2-40B4-BE49-F238E27FC236}">
                <a16:creationId xmlns:a16="http://schemas.microsoft.com/office/drawing/2014/main" id="{F365FE00-095C-4612-BA61-5EA737AEBF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27504BC3-12C7-4794-A494-91D110C42BD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324986" y="6492875"/>
            <a:ext cx="867014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3730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con_filigran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testo 7">
            <a:extLst>
              <a:ext uri="{FF2B5EF4-FFF2-40B4-BE49-F238E27FC236}">
                <a16:creationId xmlns:a16="http://schemas.microsoft.com/office/drawing/2014/main" id="{C96E3B1E-F351-480A-8023-CAA36E4705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1119" y="2052638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testo 9">
            <a:extLst>
              <a:ext uri="{FF2B5EF4-FFF2-40B4-BE49-F238E27FC236}">
                <a16:creationId xmlns:a16="http://schemas.microsoft.com/office/drawing/2014/main" id="{1D1BA64B-3824-4CCD-9C59-8A2272AE8D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21" y="2663825"/>
            <a:ext cx="10583861" cy="3889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8" name="Segnaposto testo 5">
            <a:extLst>
              <a:ext uri="{FF2B5EF4-FFF2-40B4-BE49-F238E27FC236}">
                <a16:creationId xmlns:a16="http://schemas.microsoft.com/office/drawing/2014/main" id="{37467AFB-4C0A-4161-AA57-B74FF80C7F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2F2B5A6-A9B7-4F9A-9DA6-8CB6AECFDAC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24986" y="6492875"/>
            <a:ext cx="867014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0423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senza_fotograf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7">
            <a:extLst>
              <a:ext uri="{FF2B5EF4-FFF2-40B4-BE49-F238E27FC236}">
                <a16:creationId xmlns:a16="http://schemas.microsoft.com/office/drawing/2014/main" id="{48B5030C-2E21-492F-91CA-9FBD5E21C7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1119" y="2052638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8" name="Segnaposto testo 9">
            <a:extLst>
              <a:ext uri="{FF2B5EF4-FFF2-40B4-BE49-F238E27FC236}">
                <a16:creationId xmlns:a16="http://schemas.microsoft.com/office/drawing/2014/main" id="{7C4F1306-F248-41DA-9945-E84C3CC44D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22" y="2663825"/>
            <a:ext cx="10583860" cy="3889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470F01B-BDF9-4A6A-B8A5-C868ACCDE6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9ACB18DC-FD31-46B8-A3A0-26F55F19BA2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24986" y="6492875"/>
            <a:ext cx="867014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67887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vuot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60F1F266-6017-4ECD-9DB0-839DFFC029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24986" y="6492875"/>
            <a:ext cx="867014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29292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1">
            <a:extLst>
              <a:ext uri="{FF2B5EF4-FFF2-40B4-BE49-F238E27FC236}">
                <a16:creationId xmlns:a16="http://schemas.microsoft.com/office/drawing/2014/main" id="{674FBB5E-1F1B-4ABA-8317-9D4A5430D4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24986" y="6553200"/>
            <a:ext cx="867014" cy="304800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6630F611-3D78-4E98-9E4C-D430BBAA5F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197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</p:sldLayoutIdLst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kia13nn/ISPS.git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mailto:chiara.nardin@unitn.it?subject=SPIF%20Presentation%20-%20Ph.D.%20Candidate%20Nardin" TargetMode="External"/><Relationship Id="rId3" Type="http://schemas.openxmlformats.org/officeDocument/2006/relationships/diagramData" Target="../diagrams/data5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egacy.ingv.it/roma/attivita/pererischio/macrosismica/Seismic/seismic.html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hyperlink" Target="http://zonesismiche.mi.ingv.it/" TargetMode="External"/><Relationship Id="rId10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7" Type="http://schemas.openxmlformats.org/officeDocument/2006/relationships/hyperlink" Target="https://github.com/kia13nn/ISPS.gi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esse1-gis.mi.ingv.it/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hyperlink" Target="http://zonesismiche.mi.ingv.it/" TargetMode="Externa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://zonesismiche.mi.ingv.it/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chiara.nardin@unitn.it?subject=SPIF%20Presentation%20-%20Ph.D.%20Candidate%20Nardin" TargetMode="Externa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kia13nn/ISPS.git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3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58.png"/><Relationship Id="rId7" Type="http://schemas.openxmlformats.org/officeDocument/2006/relationships/image" Target="../media/image4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chiara.nardin@unitn.it?subject=SPIF%20Presentation%20-%20Ph.D.%20Candidate%20Nardin" TargetMode="Externa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6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.xml"/><Relationship Id="rId13" Type="http://schemas.openxmlformats.org/officeDocument/2006/relationships/image" Target="../media/image4.png"/><Relationship Id="rId3" Type="http://schemas.openxmlformats.org/officeDocument/2006/relationships/diagramData" Target="../diagrams/data6.xml"/><Relationship Id="rId7" Type="http://schemas.microsoft.com/office/2007/relationships/diagramDrawing" Target="../diagrams/drawing4.xml"/><Relationship Id="rId12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4.xml"/><Relationship Id="rId1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.xml"/><Relationship Id="rId13" Type="http://schemas.openxmlformats.org/officeDocument/2006/relationships/hyperlink" Target="mailto:chiara.nardin@unitn.it?subject=SPIF%20Presentation%20-%20Ph.D.%20Candidate%20Nardin" TargetMode="External"/><Relationship Id="rId3" Type="http://schemas.openxmlformats.org/officeDocument/2006/relationships/diagramData" Target="../diagrams/data8.xml"/><Relationship Id="rId7" Type="http://schemas.microsoft.com/office/2007/relationships/diagramDrawing" Target="../diagrams/drawing5.xml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5.xml"/><Relationship Id="rId11" Type="http://schemas.openxmlformats.org/officeDocument/2006/relationships/image" Target="../media/image22.png"/><Relationship Id="rId5" Type="http://schemas.openxmlformats.org/officeDocument/2006/relationships/diagramQuickStyle" Target="../diagrams/quickStyle5.xml"/><Relationship Id="rId15" Type="http://schemas.openxmlformats.org/officeDocument/2006/relationships/image" Target="../media/image5.png"/><Relationship Id="rId10" Type="http://schemas.openxmlformats.org/officeDocument/2006/relationships/image" Target="../media/image21.png"/><Relationship Id="rId4" Type="http://schemas.openxmlformats.org/officeDocument/2006/relationships/diagramLayout" Target="../diagrams/layout5.xml"/><Relationship Id="rId9" Type="http://schemas.openxmlformats.org/officeDocument/2006/relationships/image" Target="../media/image20.png"/><Relationship Id="rId14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65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66.png"/><Relationship Id="rId9" Type="http://schemas.openxmlformats.org/officeDocument/2006/relationships/image" Target="../media/image68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69.png"/><Relationship Id="rId7" Type="http://schemas.openxmlformats.org/officeDocument/2006/relationships/image" Target="../media/image6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13" Type="http://schemas.openxmlformats.org/officeDocument/2006/relationships/image" Target="../media/image79.png"/><Relationship Id="rId3" Type="http://schemas.openxmlformats.org/officeDocument/2006/relationships/hyperlink" Target="mailto:chiara.nardin@unitn.it?subject=SPIF%20Presentation%20-%20Ph.D.%20Candidate%20Nardin" TargetMode="External"/><Relationship Id="rId7" Type="http://schemas.openxmlformats.org/officeDocument/2006/relationships/image" Target="../media/image73.png"/><Relationship Id="rId12" Type="http://schemas.openxmlformats.org/officeDocument/2006/relationships/image" Target="../media/image7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2.png"/><Relationship Id="rId11" Type="http://schemas.openxmlformats.org/officeDocument/2006/relationships/image" Target="../media/image77.png"/><Relationship Id="rId5" Type="http://schemas.openxmlformats.org/officeDocument/2006/relationships/image" Target="../media/image5.png"/><Relationship Id="rId10" Type="http://schemas.openxmlformats.org/officeDocument/2006/relationships/image" Target="../media/image76.png"/><Relationship Id="rId4" Type="http://schemas.openxmlformats.org/officeDocument/2006/relationships/image" Target="../media/image4.png"/><Relationship Id="rId9" Type="http://schemas.openxmlformats.org/officeDocument/2006/relationships/image" Target="../media/image75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png"/><Relationship Id="rId3" Type="http://schemas.openxmlformats.org/officeDocument/2006/relationships/hyperlink" Target="mailto:chiara.nardin@unitn.it?subject=SPIF%20Presentation%20-%20Ph.D.%20Candidate%20Nardin" TargetMode="External"/><Relationship Id="rId7" Type="http://schemas.openxmlformats.org/officeDocument/2006/relationships/image" Target="../media/image7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0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2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3" Type="http://schemas.openxmlformats.org/officeDocument/2006/relationships/hyperlink" Target="mailto:chiara.nardin@unitn.it?subject=SPIF%20Presentation%20-%20Ph.D.%20Candidate%20Nardin" TargetMode="External"/><Relationship Id="rId7" Type="http://schemas.openxmlformats.org/officeDocument/2006/relationships/image" Target="../media/image8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3.png"/><Relationship Id="rId5" Type="http://schemas.openxmlformats.org/officeDocument/2006/relationships/image" Target="../media/image5.png"/><Relationship Id="rId10" Type="http://schemas.openxmlformats.org/officeDocument/2006/relationships/image" Target="../media/image87.png"/><Relationship Id="rId4" Type="http://schemas.openxmlformats.org/officeDocument/2006/relationships/image" Target="../media/image4.png"/><Relationship Id="rId9" Type="http://schemas.openxmlformats.org/officeDocument/2006/relationships/image" Target="../media/image8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hyperlink" Target="mailto:chiara.nardin@unitn.it?subject=SPIF%20Presentation%20-%20Ph.D.%20Candidate%20Nardin" TargetMode="External"/><Relationship Id="rId5" Type="http://schemas.openxmlformats.org/officeDocument/2006/relationships/image" Target="../media/image5.png"/><Relationship Id="rId10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chiara.nardin@unitn.it?subject=SPIF%20Presentation%20-%20Ph.D.%20Candidate%20Nardin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8.png"/><Relationship Id="rId5" Type="http://schemas.openxmlformats.org/officeDocument/2006/relationships/image" Target="../media/image89.png"/><Relationship Id="rId4" Type="http://schemas.openxmlformats.org/officeDocument/2006/relationships/image" Target="../media/image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1.png"/><Relationship Id="rId2" Type="http://schemas.openxmlformats.org/officeDocument/2006/relationships/hyperlink" Target="mailto:chiara.nardin@unitn.it?subject=SPIF%20Presentation%20-%20Ph.D.%20Candidate%20Nardin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0.png"/><Relationship Id="rId5" Type="http://schemas.openxmlformats.org/officeDocument/2006/relationships/image" Target="../media/image88.png"/><Relationship Id="rId4" Type="http://schemas.openxmlformats.org/officeDocument/2006/relationships/image" Target="../media/image5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3" Type="http://schemas.openxmlformats.org/officeDocument/2006/relationships/hyperlink" Target="mailto:chiara.nardin@unitn.it?subject=SPIF%20Presentation%20-%20Ph.D.%20Candidate%20Nardin" TargetMode="External"/><Relationship Id="rId7" Type="http://schemas.openxmlformats.org/officeDocument/2006/relationships/image" Target="../media/image93.png"/><Relationship Id="rId12" Type="http://schemas.openxmlformats.org/officeDocument/2006/relationships/image" Target="../media/image9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2.png"/><Relationship Id="rId11" Type="http://schemas.openxmlformats.org/officeDocument/2006/relationships/image" Target="../media/image97.png"/><Relationship Id="rId5" Type="http://schemas.openxmlformats.org/officeDocument/2006/relationships/image" Target="../media/image5.png"/><Relationship Id="rId10" Type="http://schemas.openxmlformats.org/officeDocument/2006/relationships/image" Target="../media/image96.png"/><Relationship Id="rId4" Type="http://schemas.openxmlformats.org/officeDocument/2006/relationships/image" Target="../media/image4.png"/><Relationship Id="rId9" Type="http://schemas.openxmlformats.org/officeDocument/2006/relationships/image" Target="../media/image95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png"/><Relationship Id="rId3" Type="http://schemas.openxmlformats.org/officeDocument/2006/relationships/hyperlink" Target="mailto:chiara.nardin@unitn.it?subject=SPIF%20Presentation%20-%20Ph.D.%20Candidate%20Nardin" TargetMode="External"/><Relationship Id="rId7" Type="http://schemas.openxmlformats.org/officeDocument/2006/relationships/image" Target="../media/image10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0.png"/><Relationship Id="rId11" Type="http://schemas.openxmlformats.org/officeDocument/2006/relationships/image" Target="../media/image105.png"/><Relationship Id="rId5" Type="http://schemas.openxmlformats.org/officeDocument/2006/relationships/image" Target="../media/image5.png"/><Relationship Id="rId10" Type="http://schemas.openxmlformats.org/officeDocument/2006/relationships/image" Target="../media/image104.png"/><Relationship Id="rId4" Type="http://schemas.openxmlformats.org/officeDocument/2006/relationships/image" Target="../media/image4.png"/><Relationship Id="rId9" Type="http://schemas.openxmlformats.org/officeDocument/2006/relationships/image" Target="../media/image10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8.png"/><Relationship Id="rId2" Type="http://schemas.openxmlformats.org/officeDocument/2006/relationships/hyperlink" Target="mailto:chiara.nardin@unitn.it?subject=SPIF%20Presentation%20-%20Ph.D.%20Candidate%20Nardin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7.png"/><Relationship Id="rId5" Type="http://schemas.openxmlformats.org/officeDocument/2006/relationships/image" Target="../media/image106.png"/><Relationship Id="rId4" Type="http://schemas.openxmlformats.org/officeDocument/2006/relationships/image" Target="../media/image5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chiara.nardin@unitn.it?subject=SPIF%20Presentation%20-%20Ph.D.%20Candidate%20Nardin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1.png"/><Relationship Id="rId2" Type="http://schemas.openxmlformats.org/officeDocument/2006/relationships/hyperlink" Target="mailto:chiara.nardin@unitn.it?subject=SPIF%20Presentation%20-%20Ph.D.%20Candidate%20Nardin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0.png"/><Relationship Id="rId5" Type="http://schemas.openxmlformats.org/officeDocument/2006/relationships/image" Target="../media/image109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chiara.nardin@unitn.it?subject=SPIF%20Presentation%20-%20Ph.D.%20Candidate%20Nardin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chiara.nardin@unitn.it?subject=SPIF%20Presentation%20-%20Ph.D.%20Candidate%20Nardin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4.png"/><Relationship Id="rId2" Type="http://schemas.openxmlformats.org/officeDocument/2006/relationships/hyperlink" Target="mailto:chiara.nardin@unitn.it?subject=SPIF%20Presentation%20-%20Ph.D.%20Candidate%20Nardin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3.png"/><Relationship Id="rId5" Type="http://schemas.openxmlformats.org/officeDocument/2006/relationships/image" Target="../media/image112.png"/><Relationship Id="rId4" Type="http://schemas.openxmlformats.org/officeDocument/2006/relationships/image" Target="../media/image5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chiara.nardin@unitn.it?subject=SPIF%20Presentation%20-%20Ph.D.%20Candidate%20Nardin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5.png"/><Relationship Id="rId4" Type="http://schemas.openxmlformats.org/officeDocument/2006/relationships/image" Target="../media/image5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hyperlink" Target="http://zonesismiche.mi.ingv.it/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17.png"/><Relationship Id="rId18" Type="http://schemas.openxmlformats.org/officeDocument/2006/relationships/hyperlink" Target="mailto:chiara.nardin@unitn.it?subject=SPIF%20Presentation%20-%20Ph.D.%20Candidate%20Nardin" TargetMode="Externa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6.png"/><Relationship Id="rId1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4.png"/><Relationship Id="rId20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19.png"/><Relationship Id="rId10" Type="http://schemas.openxmlformats.org/officeDocument/2006/relationships/diagramQuickStyle" Target="../diagrams/quickStyle1.xml"/><Relationship Id="rId19" Type="http://schemas.openxmlformats.org/officeDocument/2006/relationships/image" Target="../media/image13.png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1.xml"/><Relationship Id="rId1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image" Target="../media/image21.png"/><Relationship Id="rId18" Type="http://schemas.openxmlformats.org/officeDocument/2006/relationships/image" Target="../media/image5.png"/><Relationship Id="rId3" Type="http://schemas.openxmlformats.org/officeDocument/2006/relationships/diagramData" Target="../diagrams/data3.xml"/><Relationship Id="rId7" Type="http://schemas.microsoft.com/office/2007/relationships/diagramDrawing" Target="../diagrams/drawing2.xml"/><Relationship Id="rId12" Type="http://schemas.openxmlformats.org/officeDocument/2006/relationships/image" Target="../media/image20.png"/><Relationship Id="rId1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6" Type="http://schemas.openxmlformats.org/officeDocument/2006/relationships/hyperlink" Target="mailto:chiara.nardin@unitn.it?subject=SPIF%20Presentation%20-%20Ph.D.%20Candidate%20Nardin" TargetMode="Externa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5" Type="http://schemas.openxmlformats.org/officeDocument/2006/relationships/image" Target="../media/image23.png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2.xml"/><Relationship Id="rId1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4E164-1C1C-4FDE-A02B-DE237D667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554233"/>
            <a:ext cx="12192000" cy="1585935"/>
          </a:xfrm>
        </p:spPr>
        <p:txBody>
          <a:bodyPr/>
          <a:lstStyle/>
          <a:p>
            <a:r>
              <a:rPr lang="en-US" dirty="0">
                <a:latin typeface="Adobe Caslon Pro"/>
              </a:rPr>
              <a:t>Probabilistic </a:t>
            </a:r>
          </a:p>
          <a:p>
            <a:r>
              <a:rPr lang="en-US" dirty="0">
                <a:latin typeface="Adobe Caslon Pro"/>
              </a:rPr>
              <a:t>Seismic Hazard &amp; Fragility Analysis</a:t>
            </a:r>
            <a:endParaRPr lang="it-IT" dirty="0">
              <a:latin typeface="Adobe Caslon Pro"/>
            </a:endParaRP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B89D19-5D0C-423A-AF3A-CB70302F9E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>
                <a:latin typeface="Adobe Caslon Pro"/>
              </a:rPr>
              <a:t>Hands-on: </a:t>
            </a:r>
            <a:r>
              <a:rPr lang="en-US" i="1" dirty="0" err="1">
                <a:latin typeface="Adobe Caslon Pro"/>
              </a:rPr>
              <a:t>Matlab</a:t>
            </a:r>
            <a:r>
              <a:rPr lang="en-US" i="1" dirty="0">
                <a:latin typeface="Adobe Caslon Pro"/>
              </a:rPr>
              <a:t> Tutorials</a:t>
            </a:r>
            <a:endParaRPr lang="it-IT" i="1" dirty="0">
              <a:latin typeface="Adobe Caslon Pro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5549800-D392-4DE4-A4C5-219D7613A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Ph.D</a:t>
            </a:r>
            <a:r>
              <a:rPr lang="it-IT" dirty="0">
                <a:latin typeface="Adobe Caslon Pro"/>
              </a:rPr>
              <a:t>. </a:t>
            </a:r>
            <a:r>
              <a:rPr lang="it-IT" dirty="0" err="1">
                <a:latin typeface="Adobe Caslon Pro"/>
              </a:rPr>
              <a:t>Student</a:t>
            </a:r>
            <a:r>
              <a:rPr lang="it-IT" dirty="0">
                <a:latin typeface="Adobe Caslon Pro"/>
              </a:rPr>
              <a:t> Chiara Nardin – </a:t>
            </a:r>
            <a:r>
              <a:rPr lang="it-IT" dirty="0" err="1">
                <a:latin typeface="Adobe Caslon Pro"/>
              </a:rPr>
              <a:t>M.Sc</a:t>
            </a:r>
            <a:r>
              <a:rPr lang="it-IT" dirty="0">
                <a:latin typeface="Adobe Caslon Pro"/>
              </a:rPr>
              <a:t>., Eng. in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Engineering</a:t>
            </a:r>
            <a:endParaRPr lang="it-IT" dirty="0">
              <a:latin typeface="Adobe Caslon Pr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9482770-66EA-4421-9562-682964F229B9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EA00F96-08EE-41F2-86A3-E5606E2B118A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8C412B7B-6B64-4585-A720-7ADA9B3DBC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B637DC48-948B-41B6-8DD5-9591E59CF4E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0" name="Picture 2" descr="ITN Inspire Logo">
                <a:extLst>
                  <a:ext uri="{FF2B5EF4-FFF2-40B4-BE49-F238E27FC236}">
                    <a16:creationId xmlns:a16="http://schemas.microsoft.com/office/drawing/2014/main" id="{8AA2D55D-5BA2-43DB-B40C-2EF2E0F656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BD31C4AB-A9E8-4AB7-AE00-8A6E4CE623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30F7FE23-B873-46AB-96D6-4D44E79C1D9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0" y="6200678"/>
            <a:ext cx="8769926" cy="351277"/>
          </a:xfrm>
        </p:spPr>
        <p:txBody>
          <a:bodyPr/>
          <a:lstStyle/>
          <a:p>
            <a:r>
              <a:rPr lang="it-IT" dirty="0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https://github.com/kia13nn/ISPS.git</a:t>
            </a:r>
            <a:endParaRPr lang="it-IT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671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a 6"/>
          <p:cNvGraphicFramePr/>
          <p:nvPr>
            <p:extLst>
              <p:ext uri="{D42A27DB-BD31-4B8C-83A1-F6EECF244321}">
                <p14:modId xmlns:p14="http://schemas.microsoft.com/office/powerpoint/2010/main" val="1509840189"/>
              </p:ext>
            </p:extLst>
          </p:nvPr>
        </p:nvGraphicFramePr>
        <p:xfrm>
          <a:off x="-274319" y="1765935"/>
          <a:ext cx="12191999" cy="515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Seismic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Hazard</a:t>
            </a:r>
            <a:r>
              <a:rPr lang="it-IT" dirty="0">
                <a:latin typeface="Adobe Caslon Pro"/>
              </a:rPr>
              <a:t> Analysis – DSHA vs PSHA</a:t>
            </a:r>
            <a:endParaRPr lang="en-GB" dirty="0">
              <a:latin typeface="Adobe Caslon Pro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10</a:t>
            </a:fld>
            <a:endParaRPr lang="it-IT" dirty="0">
              <a:latin typeface="Adobe Caslon Pro"/>
            </a:endParaRPr>
          </a:p>
        </p:txBody>
      </p:sp>
      <p:sp>
        <p:nvSpPr>
          <p:cNvPr id="35" name="CasellaDiTesto 34"/>
          <p:cNvSpPr txBox="1"/>
          <p:nvPr/>
        </p:nvSpPr>
        <p:spPr>
          <a:xfrm>
            <a:off x="2941320" y="6367660"/>
            <a:ext cx="8375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>
                <a:latin typeface="Adobe Caslon Pro"/>
              </a:rPr>
              <a:t>Four steps of a DSHA and PSHA analyses - Kramer, 1996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EDE3198-7C5D-48C3-8745-3C5B072EE3F5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8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7818C127-5221-4293-A872-8919EF8AFE53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0430C489-2791-499C-BADB-8689AA4854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4" name="Gruppo 13">
              <a:extLst>
                <a:ext uri="{FF2B5EF4-FFF2-40B4-BE49-F238E27FC236}">
                  <a16:creationId xmlns:a16="http://schemas.microsoft.com/office/drawing/2014/main" id="{B602C51B-FB19-40FB-85AE-BC4D151D99C2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5" name="Picture 2" descr="ITN Inspire Logo">
                <a:extLst>
                  <a:ext uri="{FF2B5EF4-FFF2-40B4-BE49-F238E27FC236}">
                    <a16:creationId xmlns:a16="http://schemas.microsoft.com/office/drawing/2014/main" id="{2E2B3323-C454-4064-AF1F-CC71CEF6F7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C8999EEE-60A7-494F-92EE-ED7F6DBBAE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9" name="Tabella 6">
            <a:extLst>
              <a:ext uri="{FF2B5EF4-FFF2-40B4-BE49-F238E27FC236}">
                <a16:creationId xmlns:a16="http://schemas.microsoft.com/office/drawing/2014/main" id="{CC49912D-1377-4367-9238-CAA2F0F895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0008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90F5-758E-483D-99F8-6CFBB1F785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PSHA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4AC3F1D6-611C-42C9-BB0A-E1A36B8091E2}"/>
                  </a:ext>
                </a:extLst>
              </p:cNvPr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83863" cy="3889375"/>
              </a:xfrm>
            </p:spPr>
            <p:txBody>
              <a:bodyPr/>
              <a:lstStyle/>
              <a:p>
                <a:r>
                  <a:rPr lang="en-GB" dirty="0">
                    <a:latin typeface="Adobe Caslon Pro"/>
                  </a:rPr>
                  <a:t>Probabilistic Seismic Hazard Analysis (PSHA) evaluates the exceedance (or occurrence) probability of a given ground motion intensity measure threshold at given site and time interval.</a:t>
                </a:r>
              </a:p>
              <a:p>
                <a:r>
                  <a:rPr lang="en-GB" dirty="0">
                    <a:latin typeface="Adobe Caslon Pro"/>
                  </a:rPr>
                  <a:t>PSHA provides a framework in which uncertainties, typically include magnitude size, earthquake location, soil condition, and rate of occurrence of earthquakes, are quantified.</a:t>
                </a:r>
              </a:p>
              <a:p>
                <a:r>
                  <a:rPr lang="en-GB" dirty="0">
                    <a:latin typeface="Adobe Caslon Pro"/>
                  </a:rPr>
                  <a:t>The calculation of seismic hazard is based on the Total Probability Theorem*</a:t>
                </a:r>
              </a:p>
              <a:p>
                <a:endParaRPr lang="en-GB" sz="100" dirty="0">
                  <a:latin typeface="Adobe Caslon Pro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𝐼𝑀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&gt;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𝐼𝑀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𝑖𝑚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sSubSup>
                            <m:sSub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𝑑𝑟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𝑑𝑚</m:t>
                          </m:r>
                        </m:e>
                      </m:nary>
                    </m:oMath>
                  </m:oMathPara>
                </a14:m>
                <a:endParaRPr lang="it-IT" dirty="0">
                  <a:latin typeface="Adobe Caslon Pro"/>
                </a:endParaRPr>
              </a:p>
              <a:p>
                <a:r>
                  <a:rPr lang="en-GB" i="1" dirty="0">
                    <a:latin typeface="Adobe Caslon Pro"/>
                  </a:rPr>
                  <a:t>&lt;&lt; the probability that a fixed value of ground motion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 dirty="0" err="1">
                        <a:latin typeface="Cambria Math" panose="02040503050406030204" pitchFamily="18" charset="0"/>
                      </a:rPr>
                      <m:t>𝑖𝑚</m:t>
                    </m:r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i="1" dirty="0">
                    <a:latin typeface="Adobe Caslon Pro"/>
                  </a:rPr>
                  <a:t>is exceeded at a given site, given the occurrence of random earthquake from the seismic source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i="1" dirty="0">
                    <a:latin typeface="Adobe Caslon Pro"/>
                  </a:rPr>
                  <a:t> &gt;&gt;</a:t>
                </a:r>
                <a:endParaRPr lang="it-IT" i="1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4AC3F1D6-611C-42C9-BB0A-E1A36B8091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83863" cy="3889375"/>
              </a:xfrm>
              <a:blipFill>
                <a:blip r:embed="rId3"/>
                <a:stretch>
                  <a:fillRect l="-518" t="-1567" b="-6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11</a:t>
            </a:fld>
            <a:endParaRPr lang="it-IT" dirty="0">
              <a:latin typeface="Adobe Caslon Pro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941320" y="6253361"/>
            <a:ext cx="8375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>
                <a:latin typeface="Adobe Caslon Pro"/>
              </a:rPr>
              <a:t>*see Notes at the end of Presentation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2941320" y="4381916"/>
            <a:ext cx="8375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i="1" dirty="0">
                <a:latin typeface="Adobe Caslon Pro"/>
              </a:rPr>
              <a:t>(1)</a:t>
            </a:r>
            <a:endParaRPr lang="en-GB" sz="1600" i="1" dirty="0">
              <a:latin typeface="Adobe Caslon Pro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2FF99E3-6E0A-4DC7-917D-F9FC4701DC0A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D0EC0B25-10E7-443A-934B-6331637CEA1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A0AA5F4E-1F4E-42FC-8817-7849874D11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4" name="Gruppo 13">
              <a:extLst>
                <a:ext uri="{FF2B5EF4-FFF2-40B4-BE49-F238E27FC236}">
                  <a16:creationId xmlns:a16="http://schemas.microsoft.com/office/drawing/2014/main" id="{50390B69-BA0A-4435-B9DE-7D7617F60334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5" name="Picture 2" descr="ITN Inspire Logo">
                <a:extLst>
                  <a:ext uri="{FF2B5EF4-FFF2-40B4-BE49-F238E27FC236}">
                    <a16:creationId xmlns:a16="http://schemas.microsoft.com/office/drawing/2014/main" id="{03C44ADC-ED05-4374-8484-E776BF422F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78552348-5943-43DA-83DA-3A86799C3BA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7" name="Tabella 6">
            <a:extLst>
              <a:ext uri="{FF2B5EF4-FFF2-40B4-BE49-F238E27FC236}">
                <a16:creationId xmlns:a16="http://schemas.microsoft.com/office/drawing/2014/main" id="{7420CBCA-9463-40B4-BD7F-7238A03160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9827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90F5-758E-483D-99F8-6CFBB1F785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PSHA - </a:t>
            </a:r>
            <a:r>
              <a:rPr lang="it-IT" dirty="0" err="1">
                <a:latin typeface="Adobe Caslon Pro"/>
              </a:rPr>
              <a:t>Steps</a:t>
            </a:r>
            <a:endParaRPr lang="it-IT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4AC3F1D6-611C-42C9-BB0A-E1A36B8091E2}"/>
                  </a:ext>
                </a:extLst>
              </p:cNvPr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5393459" cy="3889375"/>
              </a:xfrm>
            </p:spPr>
            <p:txBody>
              <a:bodyPr/>
              <a:lstStyle/>
              <a:p>
                <a:r>
                  <a:rPr lang="it-IT" dirty="0">
                    <a:latin typeface="Adobe Caslon Pro"/>
                  </a:rPr>
                  <a:t>i. </a:t>
                </a:r>
                <a:r>
                  <a:rPr lang="it-IT" b="1" dirty="0">
                    <a:latin typeface="Adobe Caslon Pro"/>
                  </a:rPr>
                  <a:t>Source </a:t>
                </a:r>
                <a:r>
                  <a:rPr lang="it-IT" b="1" dirty="0" err="1">
                    <a:latin typeface="Adobe Caslon Pro"/>
                  </a:rPr>
                  <a:t>Characterization</a:t>
                </a:r>
                <a:r>
                  <a:rPr lang="it-IT" dirty="0">
                    <a:latin typeface="Adobe Caslon Pro"/>
                  </a:rPr>
                  <a:t>: </a:t>
                </a:r>
                <a:r>
                  <a:rPr lang="en-GB" dirty="0">
                    <a:latin typeface="Adobe Caslon Pro"/>
                  </a:rPr>
                  <a:t>Identification and classification of the Ns source </a:t>
                </a:r>
                <a:r>
                  <a:rPr lang="en-GB" dirty="0">
                    <a:latin typeface="Adobe Caslon Pro"/>
                    <a:sym typeface="Wingdings" panose="05000000000000000000" pitchFamily="2" charset="2"/>
                  </a:rPr>
                  <a:t> </a:t>
                </a:r>
                <a:r>
                  <a:rPr lang="en-GB" dirty="0">
                    <a:latin typeface="Adobe Caslon Pro"/>
                  </a:rPr>
                  <a:t>Definition of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endParaRPr lang="it-IT" dirty="0">
                  <a:latin typeface="Adobe Caslon Pro"/>
                </a:endParaRPr>
              </a:p>
              <a:p>
                <a:r>
                  <a:rPr lang="it-IT" dirty="0">
                    <a:latin typeface="Adobe Caslon Pro"/>
                  </a:rPr>
                  <a:t>ii. </a:t>
                </a:r>
                <a:r>
                  <a:rPr lang="it-IT" b="1" dirty="0" err="1">
                    <a:latin typeface="Adobe Caslon Pro"/>
                  </a:rPr>
                  <a:t>Earthquake</a:t>
                </a:r>
                <a:r>
                  <a:rPr lang="it-IT" b="1" dirty="0">
                    <a:latin typeface="Adobe Caslon Pro"/>
                  </a:rPr>
                  <a:t> </a:t>
                </a:r>
                <a:r>
                  <a:rPr lang="it-IT" b="1" dirty="0" err="1">
                    <a:latin typeface="Adobe Caslon Pro"/>
                  </a:rPr>
                  <a:t>Size</a:t>
                </a:r>
                <a:r>
                  <a:rPr lang="it-IT" dirty="0">
                    <a:latin typeface="Adobe Caslon Pro"/>
                  </a:rPr>
                  <a:t>: for </a:t>
                </a:r>
                <a:r>
                  <a:rPr lang="it-IT" dirty="0" err="1">
                    <a:latin typeface="Adobe Caslon Pro"/>
                  </a:rPr>
                  <a:t>each</a:t>
                </a:r>
                <a:r>
                  <a:rPr lang="it-IT" dirty="0">
                    <a:latin typeface="Adobe Caslon Pro"/>
                  </a:rPr>
                  <a:t> source </a:t>
                </a:r>
                <a:r>
                  <a:rPr lang="it-IT" dirty="0" err="1">
                    <a:latin typeface="Adobe Caslon Pro"/>
                  </a:rPr>
                  <a:t>based</a:t>
                </a:r>
                <a:r>
                  <a:rPr lang="it-IT" dirty="0">
                    <a:latin typeface="Adobe Caslon Pro"/>
                  </a:rPr>
                  <a:t> on </a:t>
                </a:r>
                <a:r>
                  <a:rPr lang="it-IT" dirty="0" err="1">
                    <a:latin typeface="Adobe Caslon Pro"/>
                  </a:rPr>
                  <a:t>magnitude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recurrence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relationship</a:t>
                </a:r>
                <a:r>
                  <a:rPr lang="it-IT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endParaRPr lang="it-IT" dirty="0">
                  <a:latin typeface="Adobe Caslon Pro"/>
                </a:endParaRPr>
              </a:p>
              <a:p>
                <a:r>
                  <a:rPr lang="it-IT" dirty="0">
                    <a:latin typeface="Adobe Caslon Pro"/>
                  </a:rPr>
                  <a:t>iii. </a:t>
                </a:r>
                <a:r>
                  <a:rPr lang="it-IT" b="1" dirty="0">
                    <a:latin typeface="Adobe Caslon Pro"/>
                  </a:rPr>
                  <a:t>Ground Motion </a:t>
                </a:r>
                <a:r>
                  <a:rPr lang="it-IT" b="1" dirty="0" err="1">
                    <a:latin typeface="Adobe Caslon Pro"/>
                  </a:rPr>
                  <a:t>Estimation</a:t>
                </a:r>
                <a:r>
                  <a:rPr lang="it-IT" dirty="0">
                    <a:latin typeface="Adobe Caslon Pro"/>
                  </a:rPr>
                  <a:t>: </a:t>
                </a:r>
                <a:r>
                  <a:rPr lang="en-GB" dirty="0">
                    <a:latin typeface="Adobe Caslon Pro"/>
                  </a:rPr>
                  <a:t>empirical regression models named ground motion prediction equations (GMPE) </a:t>
                </a:r>
                <a:r>
                  <a:rPr lang="en-GB" dirty="0">
                    <a:latin typeface="Adobe Caslon Pro"/>
                    <a:sym typeface="Wingdings" panose="05000000000000000000" pitchFamily="2" charset="2"/>
                  </a:rPr>
                  <a:t> Definition of</a:t>
                </a:r>
                <a14:m>
                  <m:oMath xmlns:m="http://schemas.openxmlformats.org/officeDocument/2006/math">
                    <m:r>
                      <a:rPr lang="it-IT" b="0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𝐼𝑀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>
                  <a:latin typeface="Adobe Caslon Pro"/>
                </a:endParaRPr>
              </a:p>
              <a:p>
                <a:r>
                  <a:rPr lang="it-IT" dirty="0">
                    <a:latin typeface="Adobe Caslon Pro"/>
                  </a:rPr>
                  <a:t>iv. </a:t>
                </a:r>
                <a:r>
                  <a:rPr lang="it-IT" b="1" dirty="0" err="1">
                    <a:latin typeface="Adobe Caslon Pro"/>
                  </a:rPr>
                  <a:t>Hazard</a:t>
                </a:r>
                <a:r>
                  <a:rPr lang="it-IT" b="1" dirty="0">
                    <a:latin typeface="Adobe Caslon Pro"/>
                  </a:rPr>
                  <a:t> </a:t>
                </a:r>
                <a:r>
                  <a:rPr lang="it-IT" b="1" dirty="0" err="1">
                    <a:latin typeface="Adobe Caslon Pro"/>
                  </a:rPr>
                  <a:t>Computation</a:t>
                </a:r>
                <a:r>
                  <a:rPr lang="it-IT" dirty="0">
                    <a:latin typeface="Adobe Caslon Pro"/>
                  </a:rPr>
                  <a:t>: </a:t>
                </a:r>
                <a:r>
                  <a:rPr lang="it-IT" dirty="0" err="1">
                    <a:latin typeface="Adobe Caslon Pro"/>
                  </a:rPr>
                  <a:t>solution</a:t>
                </a:r>
                <a:r>
                  <a:rPr lang="it-IT" dirty="0">
                    <a:latin typeface="Adobe Caslon Pro"/>
                  </a:rPr>
                  <a:t> of the </a:t>
                </a:r>
                <a:r>
                  <a:rPr lang="it-IT" dirty="0" err="1">
                    <a:latin typeface="Adobe Caslon Pro"/>
                  </a:rPr>
                  <a:t>integral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i="1" dirty="0">
                    <a:latin typeface="Adobe Caslon Pro"/>
                  </a:rPr>
                  <a:t>(1)</a:t>
                </a:r>
                <a:r>
                  <a:rPr lang="it-IT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∀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endParaRPr lang="it-IT" dirty="0">
                  <a:latin typeface="Adobe Caslon Pro"/>
                </a:endParaRPr>
              </a:p>
              <a:p>
                <a:endParaRPr lang="it-IT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4AC3F1D6-611C-42C9-BB0A-E1A36B8091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5393459" cy="3889375"/>
              </a:xfrm>
              <a:blipFill>
                <a:blip r:embed="rId3"/>
                <a:stretch>
                  <a:fillRect l="-1018" t="-15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12</a:t>
            </a:fld>
            <a:endParaRPr lang="it-IT" dirty="0">
              <a:latin typeface="Adobe Caslon Pro"/>
            </a:endParaRPr>
          </a:p>
        </p:txBody>
      </p:sp>
      <p:pic>
        <p:nvPicPr>
          <p:cNvPr id="9" name="Segnaposto immagine 6"/>
          <p:cNvPicPr>
            <a:picLocks noChangeAspect="1"/>
          </p:cNvPicPr>
          <p:nvPr/>
        </p:nvPicPr>
        <p:blipFill rotWithShape="1">
          <a:blip r:embed="rId4"/>
          <a:srcRect l="1849" r="2064"/>
          <a:stretch/>
        </p:blipFill>
        <p:spPr>
          <a:xfrm>
            <a:off x="6346785" y="1992314"/>
            <a:ext cx="5845215" cy="450056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5C49ADA-22ED-4094-BAAB-E6F23237DA7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A3671F9D-C641-4C34-B16F-4E9A27028357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6416B497-024F-43EF-8673-0D302D9441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20095FEF-5C3D-4834-B9F6-A5D87736EC0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4" name="Picture 2" descr="ITN Inspire Logo">
                <a:extLst>
                  <a:ext uri="{FF2B5EF4-FFF2-40B4-BE49-F238E27FC236}">
                    <a16:creationId xmlns:a16="http://schemas.microsoft.com/office/drawing/2014/main" id="{B7E2AEC6-E534-42D1-BCF7-4CED6B3005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" name="Picture 2" descr="ITN Inspire Logo">
                <a:extLst>
                  <a:ext uri="{FF2B5EF4-FFF2-40B4-BE49-F238E27FC236}">
                    <a16:creationId xmlns:a16="http://schemas.microsoft.com/office/drawing/2014/main" id="{75CA1696-7B21-4413-8908-5C37109650D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6" name="Tabella 6">
            <a:extLst>
              <a:ext uri="{FF2B5EF4-FFF2-40B4-BE49-F238E27FC236}">
                <a16:creationId xmlns:a16="http://schemas.microsoft.com/office/drawing/2014/main" id="{49C02F2F-68CC-413D-AE30-F5F4177E90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837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1581" y="3652637"/>
            <a:ext cx="3485940" cy="2872751"/>
          </a:xfrm>
          <a:prstGeom prst="rect">
            <a:avLst/>
          </a:prstGeom>
        </p:spPr>
      </p:pic>
      <p:pic>
        <p:nvPicPr>
          <p:cNvPr id="15" name="Immagin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9192" y="3964607"/>
            <a:ext cx="2840291" cy="2333830"/>
          </a:xfrm>
          <a:prstGeom prst="rect">
            <a:avLst/>
          </a:prstGeom>
        </p:spPr>
      </p:pic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PSHA – </a:t>
            </a:r>
            <a:r>
              <a:rPr lang="it-IT" dirty="0" err="1">
                <a:latin typeface="Adobe Caslon Pro"/>
              </a:rPr>
              <a:t>Assumptions</a:t>
            </a:r>
            <a:r>
              <a:rPr lang="it-IT" dirty="0">
                <a:latin typeface="Adobe Caslon Pro"/>
              </a:rPr>
              <a:t>:</a:t>
            </a:r>
            <a:endParaRPr lang="en-GB" dirty="0">
              <a:latin typeface="Adobe Caslon Pro"/>
            </a:endParaRPr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41123" y="2663825"/>
            <a:ext cx="10474745" cy="2047071"/>
          </a:xfrm>
        </p:spPr>
        <p:txBody>
          <a:bodyPr/>
          <a:lstStyle/>
          <a:p>
            <a:r>
              <a:rPr lang="it-IT" dirty="0" err="1">
                <a:latin typeface="Adobe Caslon Pro"/>
              </a:rPr>
              <a:t>Eq</a:t>
            </a:r>
            <a:r>
              <a:rPr lang="it-IT" dirty="0">
                <a:latin typeface="Adobe Caslon Pro"/>
              </a:rPr>
              <a:t>. </a:t>
            </a:r>
            <a:r>
              <a:rPr lang="it-IT" i="1" dirty="0">
                <a:latin typeface="Adobe Caslon Pro"/>
              </a:rPr>
              <a:t>(1) </a:t>
            </a:r>
            <a:r>
              <a:rPr lang="it-IT" dirty="0" err="1">
                <a:latin typeface="Adobe Caslon Pro"/>
              </a:rPr>
              <a:t>is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based</a:t>
            </a:r>
            <a:r>
              <a:rPr lang="it-IT" dirty="0">
                <a:latin typeface="Adobe Caslon Pro"/>
              </a:rPr>
              <a:t> on the </a:t>
            </a:r>
            <a:r>
              <a:rPr lang="it-IT" dirty="0" err="1">
                <a:latin typeface="Adobe Caslon Pro"/>
              </a:rPr>
              <a:t>following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assumptions</a:t>
            </a:r>
            <a:r>
              <a:rPr lang="it-IT" dirty="0">
                <a:latin typeface="Adobe Caslon Pro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 err="1">
                <a:latin typeface="Adobe Caslon Pro"/>
              </a:rPr>
              <a:t>Earthquakes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form</a:t>
            </a:r>
            <a:r>
              <a:rPr lang="it-IT" i="1" dirty="0">
                <a:latin typeface="Adobe Caslon Pro"/>
              </a:rPr>
              <a:t> a </a:t>
            </a:r>
            <a:r>
              <a:rPr lang="it-IT" i="1" dirty="0" err="1">
                <a:latin typeface="Adobe Caslon Pro"/>
              </a:rPr>
              <a:t>stochastic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process</a:t>
            </a:r>
            <a:r>
              <a:rPr lang="it-IT" i="1" dirty="0">
                <a:latin typeface="Adobe Caslon Pro"/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 err="1">
                <a:latin typeface="Adobe Caslon Pro"/>
              </a:rPr>
              <a:t>Earthquakes</a:t>
            </a:r>
            <a:r>
              <a:rPr lang="it-IT" i="1" dirty="0">
                <a:latin typeface="Adobe Caslon Pro"/>
              </a:rPr>
              <a:t> can be </a:t>
            </a:r>
            <a:r>
              <a:rPr lang="it-IT" i="1" dirty="0" err="1">
                <a:latin typeface="Adobe Caslon Pro"/>
              </a:rPr>
              <a:t>considered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instantaneous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events</a:t>
            </a:r>
            <a:r>
              <a:rPr lang="it-IT" i="1" dirty="0">
                <a:latin typeface="Adobe Caslon Pro"/>
              </a:rPr>
              <a:t> and </a:t>
            </a:r>
            <a:r>
              <a:rPr lang="it-IT" i="1" dirty="0" err="1">
                <a:latin typeface="Adobe Caslon Pro"/>
              </a:rPr>
              <a:t>memory-less</a:t>
            </a:r>
            <a:endParaRPr lang="en-GB" i="1" dirty="0">
              <a:latin typeface="Adobe Caslon Pro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13</a:t>
            </a:fld>
            <a:endParaRPr lang="it-IT" dirty="0">
              <a:latin typeface="Adobe Caslon Pro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741122" y="4150546"/>
            <a:ext cx="37852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dobe Caslon Pro"/>
                <a:cs typeface="Arial" panose="020B0604020202020204" pitchFamily="34" charset="0"/>
              </a:rPr>
              <a:t>the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occurrence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of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earthquakes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can be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defined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as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Homogeneus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Poisson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Process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(</a:t>
            </a:r>
            <a:r>
              <a:rPr lang="it-IT" b="1" dirty="0">
                <a:latin typeface="Adobe Caslon Pro"/>
                <a:cs typeface="Arial" panose="020B0604020202020204" pitchFamily="34" charset="0"/>
              </a:rPr>
              <a:t>HPP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)</a:t>
            </a:r>
            <a:endParaRPr lang="en-GB" dirty="0">
              <a:latin typeface="Adobe Caslon Pro"/>
              <a:cs typeface="Arial" panose="020B0604020202020204" pitchFamily="34" charset="0"/>
            </a:endParaRPr>
          </a:p>
        </p:txBody>
      </p:sp>
      <p:cxnSp>
        <p:nvCxnSpPr>
          <p:cNvPr id="9" name="Connettore 2 8"/>
          <p:cNvCxnSpPr>
            <a:stCxn id="4" idx="1"/>
            <a:endCxn id="8" idx="1"/>
          </p:cNvCxnSpPr>
          <p:nvPr/>
        </p:nvCxnSpPr>
        <p:spPr>
          <a:xfrm flipH="1">
            <a:off x="741122" y="3687361"/>
            <a:ext cx="1" cy="924850"/>
          </a:xfrm>
          <a:prstGeom prst="straightConnector1">
            <a:avLst/>
          </a:prstGeom>
          <a:ln w="41275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/>
          <p:cNvSpPr txBox="1"/>
          <p:nvPr/>
        </p:nvSpPr>
        <p:spPr>
          <a:xfrm>
            <a:off x="4181120" y="4149786"/>
            <a:ext cx="3785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Adobe Caslon Pro"/>
                <a:cs typeface="Arial" panose="020B0604020202020204" pitchFamily="34" charset="0"/>
              </a:rPr>
              <a:t>PDF</a:t>
            </a:r>
            <a:endParaRPr lang="en-GB" sz="1600" dirty="0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20" name="CasellaDiTesto 19"/>
          <p:cNvSpPr txBox="1"/>
          <p:nvPr/>
        </p:nvSpPr>
        <p:spPr>
          <a:xfrm>
            <a:off x="7488477" y="4192929"/>
            <a:ext cx="3785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Adobe Caslon Pro"/>
                <a:cs typeface="Arial" panose="020B0604020202020204" pitchFamily="34" charset="0"/>
              </a:rPr>
              <a:t>CDF</a:t>
            </a:r>
            <a:endParaRPr lang="en-GB" sz="1600" dirty="0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21" name="CasellaDiTesto 20"/>
          <p:cNvSpPr txBox="1"/>
          <p:nvPr/>
        </p:nvSpPr>
        <p:spPr>
          <a:xfrm>
            <a:off x="586969" y="5529888"/>
            <a:ext cx="3785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latin typeface="Adobe Caslon Pro"/>
                <a:cs typeface="Arial" panose="020B0604020202020204" pitchFamily="34" charset="0"/>
              </a:rPr>
              <a:t>exponential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distribution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of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earthquake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recurrence</a:t>
            </a:r>
            <a:endParaRPr lang="en-GB" dirty="0">
              <a:latin typeface="Adobe Caslon Pro"/>
              <a:cs typeface="Arial" panose="020B0604020202020204" pitchFamily="34" charset="0"/>
            </a:endParaRPr>
          </a:p>
        </p:txBody>
      </p:sp>
      <p:cxnSp>
        <p:nvCxnSpPr>
          <p:cNvPr id="22" name="Connettore 2 21"/>
          <p:cNvCxnSpPr/>
          <p:nvPr/>
        </p:nvCxnSpPr>
        <p:spPr>
          <a:xfrm>
            <a:off x="2479617" y="5089012"/>
            <a:ext cx="0" cy="362664"/>
          </a:xfrm>
          <a:prstGeom prst="straightConnector1">
            <a:avLst/>
          </a:prstGeom>
          <a:ln w="41275">
            <a:solidFill>
              <a:srgbClr val="A01625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332D090-68BA-4C70-AC2E-797604015A42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A7FFE231-84D6-4074-81B1-B39BD579C86A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3" name="Immagine 22">
              <a:extLst>
                <a:ext uri="{FF2B5EF4-FFF2-40B4-BE49-F238E27FC236}">
                  <a16:creationId xmlns:a16="http://schemas.microsoft.com/office/drawing/2014/main" id="{F75DA87A-8C9A-42D7-897C-7FD8D618CD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4" name="Gruppo 23">
              <a:extLst>
                <a:ext uri="{FF2B5EF4-FFF2-40B4-BE49-F238E27FC236}">
                  <a16:creationId xmlns:a16="http://schemas.microsoft.com/office/drawing/2014/main" id="{DD954F14-E149-4ABD-8264-6F2AC181A3F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5" name="Picture 2" descr="ITN Inspire Logo">
                <a:extLst>
                  <a:ext uri="{FF2B5EF4-FFF2-40B4-BE49-F238E27FC236}">
                    <a16:creationId xmlns:a16="http://schemas.microsoft.com/office/drawing/2014/main" id="{999A3EA4-58EE-48AD-B930-654C28720C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6" name="Picture 2" descr="ITN Inspire Logo">
                <a:extLst>
                  <a:ext uri="{FF2B5EF4-FFF2-40B4-BE49-F238E27FC236}">
                    <a16:creationId xmlns:a16="http://schemas.microsoft.com/office/drawing/2014/main" id="{ED6956B9-C984-43CE-AD6F-8DD5024BE1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27" name="Tabella 6">
            <a:extLst>
              <a:ext uri="{FF2B5EF4-FFF2-40B4-BE49-F238E27FC236}">
                <a16:creationId xmlns:a16="http://schemas.microsoft.com/office/drawing/2014/main" id="{4AF6A2A3-6CC0-405B-8B08-8047AA54D3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7072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0614" y="4314121"/>
            <a:ext cx="2565254" cy="2063532"/>
          </a:xfrm>
          <a:prstGeom prst="rect">
            <a:avLst/>
          </a:prstGeom>
        </p:spPr>
      </p:pic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PSHA – </a:t>
            </a:r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1: </a:t>
            </a:r>
            <a:r>
              <a:rPr lang="it-IT" dirty="0" err="1">
                <a:latin typeface="Adobe Caslon Pro"/>
              </a:rPr>
              <a:t>Earthquake</a:t>
            </a:r>
            <a:r>
              <a:rPr lang="it-IT" dirty="0">
                <a:latin typeface="Adobe Caslon Pro"/>
              </a:rPr>
              <a:t> source </a:t>
            </a:r>
            <a:r>
              <a:rPr lang="it-IT" dirty="0" err="1">
                <a:latin typeface="Adobe Caslon Pro"/>
              </a:rPr>
              <a:t>characterization</a:t>
            </a:r>
            <a:endParaRPr lang="en-GB" dirty="0">
              <a:latin typeface="Adobe Caslon Pro"/>
            </a:endParaRPr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41123" y="2663825"/>
            <a:ext cx="10474745" cy="2047071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Goal: </a:t>
            </a:r>
            <a:r>
              <a:rPr lang="it-IT" b="1" dirty="0">
                <a:latin typeface="Adobe Caslon Pro"/>
              </a:rPr>
              <a:t>to </a:t>
            </a:r>
            <a:r>
              <a:rPr lang="it-IT" b="1" dirty="0" err="1">
                <a:latin typeface="Adobe Caslon Pro"/>
              </a:rPr>
              <a:t>identify</a:t>
            </a:r>
            <a:endParaRPr lang="it-IT" dirty="0">
              <a:latin typeface="Adobe Caslon Pr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latin typeface="Adobe Caslon Pro"/>
              </a:rPr>
              <a:t>Fault </a:t>
            </a:r>
            <a:r>
              <a:rPr lang="it-IT" i="1" dirty="0" err="1">
                <a:latin typeface="Adobe Caslon Pro"/>
              </a:rPr>
              <a:t>sources</a:t>
            </a:r>
            <a:r>
              <a:rPr lang="it-IT" i="1" dirty="0">
                <a:latin typeface="Adobe Caslon Pro"/>
              </a:rPr>
              <a:t>: </a:t>
            </a:r>
            <a:r>
              <a:rPr lang="it-IT" dirty="0" err="1">
                <a:latin typeface="Adobe Caslon Pro"/>
              </a:rPr>
              <a:t>individual</a:t>
            </a:r>
            <a:r>
              <a:rPr lang="it-IT" dirty="0">
                <a:latin typeface="Adobe Caslon Pro"/>
              </a:rPr>
              <a:t> or multiple </a:t>
            </a:r>
            <a:r>
              <a:rPr lang="it-IT" dirty="0" err="1">
                <a:latin typeface="Adobe Caslon Pro"/>
              </a:rPr>
              <a:t>identified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faults</a:t>
            </a:r>
            <a:endParaRPr lang="it-IT" i="1" dirty="0">
              <a:latin typeface="Adobe Caslon Pr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latin typeface="Adobe Caslon Pro"/>
              </a:rPr>
              <a:t>Area </a:t>
            </a:r>
            <a:r>
              <a:rPr lang="it-IT" i="1" dirty="0" err="1">
                <a:latin typeface="Adobe Caslon Pro"/>
              </a:rPr>
              <a:t>sources</a:t>
            </a:r>
            <a:r>
              <a:rPr lang="it-IT" i="1" dirty="0">
                <a:latin typeface="Adobe Caslon Pro"/>
              </a:rPr>
              <a:t>: </a:t>
            </a:r>
            <a:r>
              <a:rPr lang="it-IT" dirty="0" err="1">
                <a:latin typeface="Adobe Caslon Pro"/>
              </a:rPr>
              <a:t>defined</a:t>
            </a:r>
            <a:r>
              <a:rPr lang="it-IT" dirty="0">
                <a:latin typeface="Adobe Caslon Pro"/>
              </a:rPr>
              <a:t> by </a:t>
            </a:r>
            <a:r>
              <a:rPr lang="it-IT" dirty="0" err="1">
                <a:latin typeface="Adobe Caslon Pro"/>
              </a:rPr>
              <a:t>polygons</a:t>
            </a:r>
            <a:r>
              <a:rPr lang="it-IT" dirty="0">
                <a:latin typeface="Adobe Caslon Pro"/>
              </a:rPr>
              <a:t> in </a:t>
            </a:r>
            <a:r>
              <a:rPr lang="it-IT" dirty="0" err="1">
                <a:latin typeface="Adobe Caslon Pro"/>
              </a:rPr>
              <a:t>which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seismicity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is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assumed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uniform</a:t>
            </a:r>
            <a:r>
              <a:rPr lang="it-IT" dirty="0">
                <a:latin typeface="Adobe Caslon Pro"/>
              </a:rPr>
              <a:t> </a:t>
            </a:r>
          </a:p>
          <a:p>
            <a:r>
              <a:rPr lang="it-IT" dirty="0">
                <a:latin typeface="Adobe Caslon Pro"/>
              </a:rPr>
              <a:t>(</a:t>
            </a:r>
            <a:r>
              <a:rPr lang="it-IT" dirty="0" err="1">
                <a:latin typeface="Adobe Caslon Pro"/>
              </a:rPr>
              <a:t>Identification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based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upon</a:t>
            </a:r>
            <a:r>
              <a:rPr lang="it-IT" dirty="0">
                <a:latin typeface="Adobe Caslon Pro"/>
              </a:rPr>
              <a:t> the </a:t>
            </a:r>
            <a:r>
              <a:rPr lang="it-IT" dirty="0" err="1">
                <a:latin typeface="Adobe Caslon Pro"/>
              </a:rPr>
              <a:t>interpretation</a:t>
            </a:r>
            <a:r>
              <a:rPr lang="it-IT" dirty="0">
                <a:latin typeface="Adobe Caslon Pro"/>
              </a:rPr>
              <a:t> of </a:t>
            </a:r>
            <a:r>
              <a:rPr lang="it-IT" dirty="0" err="1">
                <a:latin typeface="Adobe Caslon Pro"/>
              </a:rPr>
              <a:t>geological</a:t>
            </a:r>
            <a:r>
              <a:rPr lang="it-IT" dirty="0">
                <a:latin typeface="Adobe Caslon Pro"/>
              </a:rPr>
              <a:t>, </a:t>
            </a:r>
            <a:r>
              <a:rPr lang="it-IT" dirty="0" err="1">
                <a:latin typeface="Adobe Caslon Pro"/>
              </a:rPr>
              <a:t>geophysical</a:t>
            </a:r>
            <a:r>
              <a:rPr lang="it-IT" dirty="0">
                <a:latin typeface="Adobe Caslon Pro"/>
              </a:rPr>
              <a:t> and </a:t>
            </a:r>
            <a:r>
              <a:rPr lang="it-IT" dirty="0" err="1">
                <a:latin typeface="Adobe Caslon Pro"/>
              </a:rPr>
              <a:t>seismological</a:t>
            </a:r>
            <a:r>
              <a:rPr lang="it-IT" dirty="0">
                <a:latin typeface="Adobe Caslon Pro"/>
              </a:rPr>
              <a:t> – </a:t>
            </a:r>
            <a:r>
              <a:rPr lang="it-IT" dirty="0" err="1">
                <a:latin typeface="Adobe Caslon Pro"/>
              </a:rPr>
              <a:t>historical</a:t>
            </a:r>
            <a:r>
              <a:rPr lang="it-IT" dirty="0">
                <a:latin typeface="Adobe Caslon Pro"/>
              </a:rPr>
              <a:t> data)</a:t>
            </a:r>
          </a:p>
          <a:p>
            <a:r>
              <a:rPr lang="it-IT" dirty="0">
                <a:latin typeface="Adobe Caslon Pro"/>
              </a:rPr>
              <a:t>and </a:t>
            </a:r>
            <a:r>
              <a:rPr lang="it-IT" b="1" dirty="0">
                <a:latin typeface="Adobe Caslon Pro"/>
              </a:rPr>
              <a:t>to </a:t>
            </a:r>
            <a:r>
              <a:rPr lang="it-IT" b="1" dirty="0" err="1">
                <a:latin typeface="Adobe Caslon Pro"/>
              </a:rPr>
              <a:t>characterize</a:t>
            </a:r>
            <a:r>
              <a:rPr lang="it-IT" b="1" dirty="0">
                <a:latin typeface="Adobe Caslon Pro"/>
              </a:rPr>
              <a:t> </a:t>
            </a:r>
            <a:r>
              <a:rPr lang="it-IT" b="1" dirty="0" err="1">
                <a:latin typeface="Adobe Caslon Pro"/>
              </a:rPr>
              <a:t>seismic</a:t>
            </a:r>
            <a:r>
              <a:rPr lang="it-IT" b="1" dirty="0">
                <a:latin typeface="Adobe Caslon Pro"/>
              </a:rPr>
              <a:t> </a:t>
            </a:r>
            <a:r>
              <a:rPr lang="it-IT" b="1" dirty="0" err="1">
                <a:latin typeface="Adobe Caslon Pro"/>
              </a:rPr>
              <a:t>sources</a:t>
            </a:r>
            <a:endParaRPr lang="it-IT" b="1" dirty="0">
              <a:latin typeface="Adobe Caslon Pr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latin typeface="Adobe Caslon Pro"/>
              </a:rPr>
              <a:t>Point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latin typeface="Adobe Caslon Pro"/>
              </a:rPr>
              <a:t>Linear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latin typeface="Adobe Caslon Pro"/>
              </a:rPr>
              <a:t>Area source</a:t>
            </a:r>
          </a:p>
          <a:p>
            <a:r>
              <a:rPr lang="it-IT" dirty="0">
                <a:latin typeface="Adobe Caslon Pro"/>
              </a:rPr>
              <a:t>(the </a:t>
            </a:r>
            <a:r>
              <a:rPr lang="it-IT" dirty="0" err="1">
                <a:latin typeface="Adobe Caslon Pro"/>
              </a:rPr>
              <a:t>geometry</a:t>
            </a:r>
            <a:r>
              <a:rPr lang="it-IT" dirty="0">
                <a:latin typeface="Adobe Caslon Pro"/>
              </a:rPr>
              <a:t> of the source </a:t>
            </a:r>
            <a:r>
              <a:rPr lang="it-IT" dirty="0" err="1">
                <a:latin typeface="Adobe Caslon Pro"/>
              </a:rPr>
              <a:t>is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used</a:t>
            </a:r>
            <a:r>
              <a:rPr lang="it-IT" dirty="0">
                <a:latin typeface="Adobe Caslon Pro"/>
              </a:rPr>
              <a:t> to </a:t>
            </a:r>
            <a:r>
              <a:rPr lang="it-IT" dirty="0" err="1">
                <a:latin typeface="Adobe Caslon Pro"/>
              </a:rPr>
              <a:t>identify</a:t>
            </a:r>
            <a:r>
              <a:rPr lang="it-IT" dirty="0">
                <a:latin typeface="Adobe Caslon Pro"/>
              </a:rPr>
              <a:t> the </a:t>
            </a:r>
            <a:r>
              <a:rPr lang="it-IT" dirty="0" err="1">
                <a:latin typeface="Adobe Caslon Pro"/>
              </a:rPr>
              <a:t>probability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distribution</a:t>
            </a:r>
            <a:r>
              <a:rPr lang="it-IT" dirty="0">
                <a:latin typeface="Adobe Caslon Pro"/>
              </a:rPr>
              <a:t> of source-to-site </a:t>
            </a:r>
            <a:r>
              <a:rPr lang="it-IT" dirty="0" err="1">
                <a:latin typeface="Adobe Caslon Pro"/>
              </a:rPr>
              <a:t>distances</a:t>
            </a:r>
            <a:r>
              <a:rPr lang="it-IT" dirty="0">
                <a:latin typeface="Adobe Caslon Pro"/>
              </a:rPr>
              <a:t>)</a:t>
            </a:r>
          </a:p>
          <a:p>
            <a:endParaRPr lang="it-IT" b="1" dirty="0">
              <a:latin typeface="Adobe Caslon Pro"/>
            </a:endParaRPr>
          </a:p>
          <a:p>
            <a:endParaRPr lang="en-GB" dirty="0">
              <a:latin typeface="Adobe Caslon Pro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14</a:t>
            </a:fld>
            <a:endParaRPr lang="it-IT" dirty="0">
              <a:latin typeface="Adobe Caslon Pro"/>
            </a:endParaRPr>
          </a:p>
        </p:txBody>
      </p:sp>
      <p:sp>
        <p:nvSpPr>
          <p:cNvPr id="16" name="Segnaposto testo 2"/>
          <p:cNvSpPr txBox="1">
            <a:spLocks/>
          </p:cNvSpPr>
          <p:nvPr/>
        </p:nvSpPr>
        <p:spPr>
          <a:xfrm rot="16200000">
            <a:off x="-307623" y="3274660"/>
            <a:ext cx="1650296" cy="428625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latin typeface="Adobe Caslon Pro"/>
              </a:rPr>
              <a:t>SOURCES</a:t>
            </a:r>
            <a:endParaRPr lang="en-GB" dirty="0">
              <a:latin typeface="Adobe Caslon Pro"/>
            </a:endParaRPr>
          </a:p>
        </p:txBody>
      </p:sp>
      <p:sp>
        <p:nvSpPr>
          <p:cNvPr id="23" name="Segnaposto testo 2"/>
          <p:cNvSpPr txBox="1">
            <a:spLocks/>
          </p:cNvSpPr>
          <p:nvPr/>
        </p:nvSpPr>
        <p:spPr>
          <a:xfrm rot="16200000">
            <a:off x="-378690" y="5267126"/>
            <a:ext cx="1792429" cy="428625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latin typeface="Adobe Caslon Pro"/>
              </a:rPr>
              <a:t>DISTANCES</a:t>
            </a:r>
            <a:endParaRPr lang="en-GB" dirty="0">
              <a:latin typeface="Adobe Caslon Pro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E64DBB9-E263-444C-889A-2E26702D1C4E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A35FC982-1441-45BA-826C-81A97E56884D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C30F3C72-1C0B-420B-ABBB-1E050228F9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9B39F284-285B-47B3-9A31-D857022CC0BE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7" name="Picture 2" descr="ITN Inspire Logo">
                <a:extLst>
                  <a:ext uri="{FF2B5EF4-FFF2-40B4-BE49-F238E27FC236}">
                    <a16:creationId xmlns:a16="http://schemas.microsoft.com/office/drawing/2014/main" id="{7E51A072-57C4-4A16-B7C5-7E3AE87A79F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202D4A8F-FD14-4D2E-8D95-707CD980B7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9" name="Tabella 6">
            <a:extLst>
              <a:ext uri="{FF2B5EF4-FFF2-40B4-BE49-F238E27FC236}">
                <a16:creationId xmlns:a16="http://schemas.microsoft.com/office/drawing/2014/main" id="{90BBF7D3-2182-4F1B-940D-893CF41B20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5753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PSHA – </a:t>
            </a:r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2: </a:t>
            </a:r>
            <a:r>
              <a:rPr lang="it-IT" dirty="0" err="1">
                <a:latin typeface="Adobe Caslon Pro"/>
              </a:rPr>
              <a:t>Earthquake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size</a:t>
            </a:r>
            <a:r>
              <a:rPr lang="it-IT" dirty="0">
                <a:latin typeface="Adobe Caslon Pro"/>
              </a:rPr>
              <a:t> (</a:t>
            </a:r>
            <a:r>
              <a:rPr lang="it-IT" dirty="0" err="1">
                <a:latin typeface="Adobe Caslon Pro"/>
              </a:rPr>
              <a:t>Recurrence</a:t>
            </a:r>
            <a:r>
              <a:rPr lang="it-IT" dirty="0">
                <a:latin typeface="Adobe Caslon Pro"/>
              </a:rPr>
              <a:t> law)</a:t>
            </a:r>
            <a:endParaRPr lang="en-GB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</p:spPr>
            <p:txBody>
              <a:bodyPr numCol="4"/>
              <a:lstStyle/>
              <a:p>
                <a:r>
                  <a:rPr lang="it-IT" dirty="0">
                    <a:latin typeface="Adobe Caslon Pro"/>
                  </a:rPr>
                  <a:t>Goal: </a:t>
                </a:r>
                <a:r>
                  <a:rPr lang="it-IT" b="1" dirty="0">
                    <a:latin typeface="Adobe Caslon Pro"/>
                  </a:rPr>
                  <a:t>to </a:t>
                </a:r>
                <a:r>
                  <a:rPr lang="it-IT" b="1" dirty="0" err="1">
                    <a:latin typeface="Adobe Caslon Pro"/>
                  </a:rPr>
                  <a:t>define</a:t>
                </a:r>
                <a:r>
                  <a:rPr lang="it-IT" b="1" dirty="0">
                    <a:latin typeface="Adobe Caslon Pro"/>
                  </a:rPr>
                  <a:t> </a:t>
                </a:r>
                <a:r>
                  <a:rPr lang="it-IT" b="1" dirty="0" err="1">
                    <a:latin typeface="Adobe Caslon Pro"/>
                  </a:rPr>
                  <a:t>distribution</a:t>
                </a:r>
                <a:r>
                  <a:rPr lang="it-IT" b="1" dirty="0">
                    <a:latin typeface="Adobe Caslon Pro"/>
                  </a:rPr>
                  <a:t> of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endParaRPr lang="it-IT" dirty="0">
                  <a:latin typeface="Adobe Caslon Pro"/>
                </a:endParaRPr>
              </a:p>
              <a:p>
                <a:r>
                  <a:rPr lang="en-GB" i="1" dirty="0">
                    <a:latin typeface="Adobe Caslon Pro"/>
                  </a:rPr>
                  <a:t>the chance of an earthquake of a given size occurring anywhere inside the source during a specified period of time</a:t>
                </a:r>
              </a:p>
              <a:p>
                <a:endParaRPr lang="it-IT" i="1" dirty="0">
                  <a:latin typeface="Adobe Caslon Pro"/>
                </a:endParaRPr>
              </a:p>
              <a:p>
                <a:r>
                  <a:rPr lang="en-GB" dirty="0">
                    <a:latin typeface="Adobe Caslon Pro"/>
                  </a:rPr>
                  <a:t>The Gutenberg-Richter law (G-R law) expresses the relationship between the magnitude and rate of cumulative number of earthquakes in any given region:</a:t>
                </a:r>
              </a:p>
              <a:p>
                <a:endParaRPr lang="en-GB" sz="600" dirty="0">
                  <a:latin typeface="Adobe Caslon Pro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it-IT" dirty="0">
                  <a:latin typeface="Adobe Caslon Pro"/>
                </a:endParaRPr>
              </a:p>
              <a:p>
                <a:endParaRPr lang="en-GB" sz="600" dirty="0">
                  <a:latin typeface="Adobe Caslon Pro"/>
                </a:endParaRP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>
                    <a:latin typeface="Adobe Caslon Pro"/>
                  </a:rPr>
                  <a:t>logarithm base 10 of the mean annual rate of exceedance of magnitude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dirty="0">
                    <a:latin typeface="Adobe Caslon Pro"/>
                  </a:rPr>
                  <a:t>,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>
                    <a:latin typeface="Adobe Caslon Pro"/>
                  </a:rPr>
                  <a:t>overall rate of earthquakes of the source and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GB" dirty="0">
                    <a:latin typeface="Adobe Caslon Pro"/>
                  </a:rPr>
                  <a:t> relative ratio of small vs large magnitudes</a:t>
                </a:r>
              </a:p>
              <a:p>
                <a:endParaRPr lang="en-GB" dirty="0">
                  <a:latin typeface="Adobe Caslon Pro"/>
                </a:endParaRPr>
              </a:p>
              <a:p>
                <a:endParaRPr lang="it-IT" dirty="0">
                  <a:latin typeface="Adobe Caslon Pro"/>
                </a:endParaRPr>
              </a:p>
              <a:p>
                <a:endParaRPr lang="en-GB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  <a:blipFill>
                <a:blip r:embed="rId2"/>
                <a:stretch>
                  <a:fillRect l="-524" t="-595" b="-6607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15</a:t>
            </a:fld>
            <a:endParaRPr lang="it-IT" dirty="0">
              <a:latin typeface="Adobe Caslon Pro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DDF9148-692F-4A46-95D2-5750149CCC25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2E514087-BB26-4EBD-A34D-AF02BADB3139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44B5395F-AEDA-4C49-B444-DF07F85245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2" name="Gruppo 11">
              <a:extLst>
                <a:ext uri="{FF2B5EF4-FFF2-40B4-BE49-F238E27FC236}">
                  <a16:creationId xmlns:a16="http://schemas.microsoft.com/office/drawing/2014/main" id="{886D4A26-A0BC-4AE1-9C6C-59A4C8C3220F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D3D77F13-8FBA-47E9-A144-19FD43B1B72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" name="Picture 2" descr="ITN Inspire Logo">
                <a:extLst>
                  <a:ext uri="{FF2B5EF4-FFF2-40B4-BE49-F238E27FC236}">
                    <a16:creationId xmlns:a16="http://schemas.microsoft.com/office/drawing/2014/main" id="{34FBF412-E816-4E2B-BC1B-995FCDC857B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5" name="Tabella 6">
            <a:extLst>
              <a:ext uri="{FF2B5EF4-FFF2-40B4-BE49-F238E27FC236}">
                <a16:creationId xmlns:a16="http://schemas.microsoft.com/office/drawing/2014/main" id="{06C2F305-0827-4247-913B-26DEF180ED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2575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2" y="2052638"/>
            <a:ext cx="10011759" cy="611187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PSHA – </a:t>
            </a:r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2: </a:t>
            </a:r>
            <a:r>
              <a:rPr lang="it-IT" dirty="0" err="1">
                <a:latin typeface="Adobe Caslon Pro"/>
              </a:rPr>
              <a:t>Earthquake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size</a:t>
            </a:r>
            <a:r>
              <a:rPr lang="it-IT" dirty="0">
                <a:latin typeface="Adobe Caslon Pro"/>
              </a:rPr>
              <a:t> (</a:t>
            </a:r>
            <a:r>
              <a:rPr lang="it-IT" dirty="0" err="1">
                <a:latin typeface="Adobe Caslon Pro"/>
              </a:rPr>
              <a:t>Recurrence</a:t>
            </a:r>
            <a:r>
              <a:rPr lang="it-IT" dirty="0">
                <a:latin typeface="Adobe Caslon Pro"/>
              </a:rPr>
              <a:t> law)</a:t>
            </a:r>
            <a:endParaRPr lang="en-GB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</p:spPr>
            <p:txBody>
              <a:bodyPr numCol="1"/>
              <a:lstStyle/>
              <a:p>
                <a:r>
                  <a:rPr lang="it-IT" dirty="0">
                    <a:latin typeface="Adobe Caslon Pro"/>
                  </a:rPr>
                  <a:t>Observations: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−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GB" dirty="0">
                    <a:latin typeface="Adobe Caslon Pro"/>
                  </a:rPr>
                  <a:t> linked to the minimum magnitude capable of causing damages and to physically capability of seismic zone to generate magnitude with these values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>
                    <a:latin typeface="Adobe Caslon Pro"/>
                  </a:rPr>
                  <a:t>G-R law </a:t>
                </a:r>
                <a:r>
                  <a:rPr lang="it-IT" i="1" dirty="0" err="1">
                    <a:latin typeface="Adobe Caslon Pro"/>
                  </a:rPr>
                  <a:t>bounded</a:t>
                </a:r>
                <a:endParaRPr lang="it-IT" i="1" dirty="0">
                  <a:latin typeface="Adobe Caslon Pro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err="1">
                    <a:latin typeface="Adobe Caslon Pro"/>
                  </a:rPr>
                  <a:t>given</a:t>
                </a:r>
                <a:r>
                  <a:rPr lang="it-IT" dirty="0">
                    <a:latin typeface="Adobe Caslon Pro"/>
                  </a:rPr>
                  <a:t> a </a:t>
                </a:r>
                <a:r>
                  <a:rPr lang="it-IT" dirty="0" err="1">
                    <a:latin typeface="Adobe Caslon Pro"/>
                  </a:rPr>
                  <a:t>seismic</a:t>
                </a:r>
                <a:r>
                  <a:rPr lang="it-IT" dirty="0">
                    <a:latin typeface="Adobe Caslon Pro"/>
                  </a:rPr>
                  <a:t> source,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parameters</a:t>
                </a:r>
                <a:r>
                  <a:rPr lang="it-IT" dirty="0">
                    <a:latin typeface="Adobe Caslon Pro"/>
                  </a:rPr>
                  <a:t> are </a:t>
                </a:r>
                <a:r>
                  <a:rPr lang="it-IT" dirty="0" err="1">
                    <a:latin typeface="Adobe Caslon Pro"/>
                  </a:rPr>
                  <a:t>estimated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through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statistical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analysis</a:t>
                </a:r>
                <a:r>
                  <a:rPr lang="it-IT" dirty="0">
                    <a:latin typeface="Adobe Caslon Pro"/>
                  </a:rPr>
                  <a:t> of </a:t>
                </a:r>
                <a:r>
                  <a:rPr lang="it-IT" dirty="0" err="1">
                    <a:latin typeface="Adobe Caslon Pro"/>
                  </a:rPr>
                  <a:t>historical</a:t>
                </a:r>
                <a:r>
                  <a:rPr lang="it-IT" dirty="0">
                    <a:latin typeface="Adobe Caslon Pro"/>
                  </a:rPr>
                  <a:t> data with </a:t>
                </a:r>
                <a:r>
                  <a:rPr lang="it-IT" dirty="0" err="1">
                    <a:latin typeface="Adobe Caslon Pro"/>
                  </a:rPr>
                  <a:t>constraints</a:t>
                </a:r>
                <a:r>
                  <a:rPr lang="it-IT" dirty="0">
                    <a:latin typeface="Adobe Caslon Pro"/>
                  </a:rPr>
                  <a:t> from </a:t>
                </a:r>
                <a:r>
                  <a:rPr lang="it-IT" dirty="0" err="1">
                    <a:latin typeface="Adobe Caslon Pro"/>
                  </a:rPr>
                  <a:t>geological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evidence</a:t>
                </a:r>
                <a:endParaRPr lang="it-IT" dirty="0">
                  <a:latin typeface="Adobe Caslon Pro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err="1">
                    <a:latin typeface="Adobe Caslon Pro"/>
                  </a:rPr>
                  <a:t>paramount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aspect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regarding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completeness</a:t>
                </a:r>
                <a:r>
                  <a:rPr lang="it-IT" dirty="0">
                    <a:latin typeface="Adobe Caslon Pro"/>
                  </a:rPr>
                  <a:t> and </a:t>
                </a:r>
                <a:r>
                  <a:rPr lang="it-IT" dirty="0" err="1">
                    <a:latin typeface="Adobe Caslon Pro"/>
                  </a:rPr>
                  <a:t>undistortion</a:t>
                </a:r>
                <a:r>
                  <a:rPr lang="it-IT" dirty="0">
                    <a:latin typeface="Adobe Caslon Pro"/>
                  </a:rPr>
                  <a:t> of the </a:t>
                </a:r>
                <a:r>
                  <a:rPr lang="it-IT" dirty="0" err="1">
                    <a:latin typeface="Adobe Caslon Pro"/>
                  </a:rPr>
                  <a:t>reference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catalogue</a:t>
                </a:r>
                <a:r>
                  <a:rPr lang="it-IT" dirty="0">
                    <a:latin typeface="Adobe Caslon Pro"/>
                  </a:rPr>
                  <a:t> in </a:t>
                </a:r>
                <a:r>
                  <a:rPr lang="it-IT" dirty="0" err="1">
                    <a:latin typeface="Adobe Caslon Pro"/>
                  </a:rPr>
                  <a:t>terms</a:t>
                </a:r>
                <a:r>
                  <a:rPr lang="it-IT" dirty="0">
                    <a:latin typeface="Adobe Caslon Pro"/>
                  </a:rPr>
                  <a:t> of </a:t>
                </a:r>
                <a:r>
                  <a:rPr lang="it-IT" dirty="0" err="1">
                    <a:latin typeface="Adobe Caslon Pro"/>
                  </a:rPr>
                  <a:t>intensity</a:t>
                </a:r>
                <a:r>
                  <a:rPr lang="it-IT" dirty="0">
                    <a:latin typeface="Adobe Caslon Pro"/>
                  </a:rPr>
                  <a:t>/</a:t>
                </a:r>
                <a:r>
                  <a:rPr lang="it-IT" dirty="0" err="1">
                    <a:latin typeface="Adobe Caslon Pro"/>
                  </a:rPr>
                  <a:t>magnitude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range</a:t>
                </a:r>
                <a:r>
                  <a:rPr lang="it-IT" dirty="0">
                    <a:latin typeface="Adobe Caslon Pro"/>
                  </a:rPr>
                  <a:t> and time </a:t>
                </a:r>
                <a:r>
                  <a:rPr lang="it-IT" dirty="0" err="1">
                    <a:latin typeface="Adobe Caslon Pro"/>
                  </a:rPr>
                  <a:t>intervals</a:t>
                </a:r>
                <a:r>
                  <a:rPr lang="it-IT" dirty="0">
                    <a:latin typeface="Adobe Caslon Pro"/>
                  </a:rPr>
                  <a:t> </a:t>
                </a:r>
                <a:endParaRPr lang="en-GB" dirty="0">
                  <a:latin typeface="Adobe Caslon Pro"/>
                </a:endParaRPr>
              </a:p>
              <a:p>
                <a:endParaRPr lang="en-GB" sz="600" dirty="0">
                  <a:latin typeface="Adobe Caslon Pro"/>
                </a:endParaRPr>
              </a:p>
              <a:p>
                <a:endParaRPr lang="it-IT" dirty="0">
                  <a:latin typeface="Adobe Caslon Pro"/>
                </a:endParaRPr>
              </a:p>
              <a:p>
                <a:endParaRPr lang="en-GB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  <a:blipFill>
                <a:blip r:embed="rId2"/>
                <a:stretch>
                  <a:fillRect l="-524" t="-2976" b="-3035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16</a:t>
            </a:fld>
            <a:endParaRPr lang="it-IT" dirty="0">
              <a:latin typeface="Adobe Caslon Pro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406D0A6-BB95-48F0-88DC-0DB97BFE9913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45804E3B-93AA-48C6-AA3B-51B67122ACF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7273F0D1-837B-447D-976E-57658B43B0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2" name="Gruppo 11">
              <a:extLst>
                <a:ext uri="{FF2B5EF4-FFF2-40B4-BE49-F238E27FC236}">
                  <a16:creationId xmlns:a16="http://schemas.microsoft.com/office/drawing/2014/main" id="{F98E574A-0FAF-4D4B-BAE2-7146288C87F4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A7B94380-7E79-4DB5-8B31-F95A684AD37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" name="Picture 2" descr="ITN Inspire Logo">
                <a:extLst>
                  <a:ext uri="{FF2B5EF4-FFF2-40B4-BE49-F238E27FC236}">
                    <a16:creationId xmlns:a16="http://schemas.microsoft.com/office/drawing/2014/main" id="{C42CA4B4-3071-4025-9759-7CF7A4BBBF9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5" name="Tabella 6">
            <a:extLst>
              <a:ext uri="{FF2B5EF4-FFF2-40B4-BE49-F238E27FC236}">
                <a16:creationId xmlns:a16="http://schemas.microsoft.com/office/drawing/2014/main" id="{34497325-7C48-4CBE-83FE-72D6157C5F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8429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PSHA – </a:t>
            </a:r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2: </a:t>
            </a:r>
            <a:r>
              <a:rPr lang="it-IT" dirty="0" err="1">
                <a:latin typeface="Adobe Caslon Pro"/>
              </a:rPr>
              <a:t>Earthquake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size</a:t>
            </a:r>
            <a:r>
              <a:rPr lang="it-IT" dirty="0">
                <a:latin typeface="Adobe Caslon Pro"/>
              </a:rPr>
              <a:t> (</a:t>
            </a:r>
            <a:r>
              <a:rPr lang="it-IT" dirty="0" err="1">
                <a:latin typeface="Adobe Caslon Pro"/>
              </a:rPr>
              <a:t>Recurrence</a:t>
            </a:r>
            <a:r>
              <a:rPr lang="it-IT" dirty="0">
                <a:latin typeface="Adobe Caslon Pro"/>
              </a:rPr>
              <a:t> law)</a:t>
            </a:r>
            <a:endParaRPr lang="en-GB" dirty="0">
              <a:latin typeface="Adobe Caslon Pro"/>
            </a:endParaRPr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41123" y="2663825"/>
            <a:ext cx="10474745" cy="2047071"/>
          </a:xfrm>
        </p:spPr>
        <p:txBody>
          <a:bodyPr numCol="1"/>
          <a:lstStyle/>
          <a:p>
            <a:r>
              <a:rPr lang="it-IT" dirty="0" err="1">
                <a:latin typeface="Adobe Caslon Pro"/>
              </a:rPr>
              <a:t>Observations</a:t>
            </a:r>
            <a:r>
              <a:rPr lang="it-IT" dirty="0">
                <a:latin typeface="Adobe Caslon Pro"/>
              </a:rPr>
              <a:t>: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17</a:t>
            </a:fld>
            <a:endParaRPr lang="it-IT" dirty="0">
              <a:latin typeface="Adobe Caslon Pro"/>
            </a:endParaRPr>
          </a:p>
        </p:txBody>
      </p:sp>
      <p:pic>
        <p:nvPicPr>
          <p:cNvPr id="1026" name="Picture 2" descr="http://legacy.ingv.it/roma/attivita/pererischio/macrosismica/Seismic/gutri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988" y="2575165"/>
            <a:ext cx="5677300" cy="410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/>
          <p:cNvSpPr txBox="1"/>
          <p:nvPr/>
        </p:nvSpPr>
        <p:spPr>
          <a:xfrm>
            <a:off x="-2058943" y="6521548"/>
            <a:ext cx="8375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>
                <a:latin typeface="Adobe Caslon Pro"/>
                <a:hlinkClick r:id="rId3"/>
              </a:rPr>
              <a:t>http://legacy.ingv.it/roma/attivita/pererischio/macrosismica/Seismic/seismic.html</a:t>
            </a:r>
            <a:endParaRPr lang="en-GB" sz="1400" i="1" dirty="0">
              <a:latin typeface="Adobe Caslon Pro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04" y="2663825"/>
            <a:ext cx="4819650" cy="3457575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26A8091-4CBC-409B-A485-86413207AB1E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EA0F8C5B-164D-4D01-86F3-DE11574E166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0419D4F-4834-47BB-AD24-04C05A92E1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3404B7E4-602C-455D-808D-6A3098C00949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80802D21-C836-4A6C-9489-E33609BD83A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Picture 2" descr="ITN Inspire Logo">
                <a:extLst>
                  <a:ext uri="{FF2B5EF4-FFF2-40B4-BE49-F238E27FC236}">
                    <a16:creationId xmlns:a16="http://schemas.microsoft.com/office/drawing/2014/main" id="{35A87F3B-DB45-4B95-83DE-A5DD837ABD9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8" name="Tabella 6">
            <a:extLst>
              <a:ext uri="{FF2B5EF4-FFF2-40B4-BE49-F238E27FC236}">
                <a16:creationId xmlns:a16="http://schemas.microsoft.com/office/drawing/2014/main" id="{36948FC2-7F72-4747-BC58-FF4140ABE8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9486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2" y="2052638"/>
            <a:ext cx="10011759" cy="611187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PSHA – </a:t>
            </a:r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3: Ground </a:t>
            </a:r>
            <a:r>
              <a:rPr lang="it-IT" dirty="0" err="1">
                <a:latin typeface="Adobe Caslon Pro"/>
              </a:rPr>
              <a:t>motion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predictive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equations</a:t>
            </a:r>
            <a:r>
              <a:rPr lang="it-IT" dirty="0">
                <a:latin typeface="Adobe Caslon Pro"/>
              </a:rPr>
              <a:t> (GMPE)</a:t>
            </a:r>
            <a:endParaRPr lang="en-GB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</p:spPr>
            <p:txBody>
              <a:bodyPr numCol="1"/>
              <a:lstStyle/>
              <a:p>
                <a:r>
                  <a:rPr lang="it-IT" dirty="0">
                    <a:latin typeface="Adobe Caslon Pro"/>
                  </a:rPr>
                  <a:t>Goal: </a:t>
                </a:r>
                <a:r>
                  <a:rPr lang="it-IT" b="1" dirty="0">
                    <a:latin typeface="Adobe Caslon Pro"/>
                  </a:rPr>
                  <a:t>estimate </a:t>
                </a:r>
                <a:r>
                  <a:rPr lang="it-IT" b="1" dirty="0" err="1">
                    <a:latin typeface="Adobe Caslon Pro"/>
                  </a:rPr>
                  <a:t>ground</a:t>
                </a:r>
                <a:r>
                  <a:rPr lang="it-IT" b="1" dirty="0">
                    <a:latin typeface="Adobe Caslon Pro"/>
                  </a:rPr>
                  <a:t> </a:t>
                </a:r>
                <a:r>
                  <a:rPr lang="it-IT" b="1" dirty="0" err="1">
                    <a:latin typeface="Adobe Caslon Pro"/>
                  </a:rPr>
                  <a:t>motion</a:t>
                </a:r>
                <a:r>
                  <a:rPr lang="it-IT" b="1" dirty="0">
                    <a:latin typeface="Adobe Caslon Pro"/>
                  </a:rPr>
                  <a:t> </a:t>
                </a:r>
                <a:r>
                  <a:rPr lang="it-IT" b="1" dirty="0" err="1">
                    <a:latin typeface="Adobe Caslon Pro"/>
                  </a:rPr>
                  <a:t>at</a:t>
                </a:r>
                <a:r>
                  <a:rPr lang="it-IT" b="1" dirty="0">
                    <a:latin typeface="Adobe Caslon Pro"/>
                  </a:rPr>
                  <a:t> the site</a:t>
                </a:r>
                <a:endParaRPr lang="it-IT" dirty="0">
                  <a:latin typeface="Adobe Caslon Pro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b="0" dirty="0" err="1">
                    <a:latin typeface="Adobe Caslon Pro"/>
                  </a:rPr>
                  <a:t>Identify</a:t>
                </a:r>
                <a:r>
                  <a:rPr lang="it-IT" b="0" dirty="0">
                    <a:latin typeface="Adobe Caslon Pro"/>
                  </a:rPr>
                  <a:t> the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>
                    <a:latin typeface="Adobe Caslon Pro"/>
                  </a:rPr>
                  <a:t>of  interest for the situation and purposes;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err="1">
                    <a:latin typeface="Adobe Caslon Pro"/>
                  </a:rPr>
                  <a:t>Estimation</a:t>
                </a:r>
                <a:r>
                  <a:rPr lang="it-IT" dirty="0">
                    <a:latin typeface="Adobe Caslon Pro"/>
                  </a:rPr>
                  <a:t> of the PDF of the </a:t>
                </a:r>
                <a:r>
                  <a:rPr lang="it-IT" dirty="0" err="1">
                    <a:latin typeface="Adobe Caslon Pro"/>
                  </a:rPr>
                  <a:t>selected</a:t>
                </a:r>
                <a:r>
                  <a:rPr lang="it-IT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>
                    <a:latin typeface="Adobe Caslon Pro"/>
                  </a:rPr>
                  <a:t>by </a:t>
                </a:r>
                <a:r>
                  <a:rPr lang="it-IT" dirty="0" err="1">
                    <a:latin typeface="Adobe Caslon Pro"/>
                  </a:rPr>
                  <a:t>referring</a:t>
                </a:r>
                <a:r>
                  <a:rPr lang="it-IT" dirty="0">
                    <a:latin typeface="Adobe Caslon Pro"/>
                  </a:rPr>
                  <a:t> to </a:t>
                </a:r>
                <a:r>
                  <a:rPr lang="it-IT" dirty="0" err="1">
                    <a:latin typeface="Adobe Caslon Pro"/>
                  </a:rPr>
                  <a:t>predictor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variables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such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as</a:t>
                </a:r>
                <a:r>
                  <a:rPr lang="it-IT" dirty="0">
                    <a:latin typeface="Adobe Caslon Pro"/>
                  </a:rPr>
                  <a:t> the </a:t>
                </a:r>
                <a:r>
                  <a:rPr lang="it-IT" dirty="0" err="1">
                    <a:latin typeface="Adobe Caslon Pro"/>
                  </a:rPr>
                  <a:t>earthquake</a:t>
                </a:r>
                <a:r>
                  <a:rPr lang="it-IT" dirty="0">
                    <a:latin typeface="Adobe Caslon Pro"/>
                  </a:rPr>
                  <a:t> source </a:t>
                </a:r>
                <a:r>
                  <a:rPr lang="it-IT" dirty="0" err="1">
                    <a:latin typeface="Adobe Caslon Pro"/>
                  </a:rPr>
                  <a:t>properties</a:t>
                </a:r>
                <a:r>
                  <a:rPr lang="it-IT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 …</m:t>
                        </m:r>
                      </m:e>
                    </m:d>
                  </m:oMath>
                </a14:m>
                <a:endParaRPr lang="it-IT" dirty="0">
                  <a:latin typeface="Adobe Caslon Pro"/>
                </a:endParaRPr>
              </a:p>
              <a:p>
                <a:r>
                  <a:rPr lang="en-GB" dirty="0">
                    <a:latin typeface="Adobe Caslon Pro"/>
                  </a:rPr>
                  <a:t>GMPEs are usually adopted to evaluate the probability that a particular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𝐼𝑀</m:t>
                    </m:r>
                  </m:oMath>
                </a14:m>
                <a:r>
                  <a:rPr lang="en-GB" dirty="0">
                    <a:latin typeface="Adobe Caslon Pro"/>
                  </a:rPr>
                  <a:t> exceeds a certain value,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𝑖𝑚</m:t>
                    </m:r>
                  </m:oMath>
                </a14:m>
                <a:r>
                  <a:rPr lang="en-GB" dirty="0">
                    <a:latin typeface="Adobe Caslon Pro"/>
                  </a:rPr>
                  <a:t>, for a given earthquake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dirty="0">
                    <a:latin typeface="Adobe Caslon Pro"/>
                  </a:rPr>
                  <a:t>, occurring at a given distance,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en-GB" dirty="0">
                  <a:latin typeface="Adobe Caslon Pro"/>
                </a:endParaRPr>
              </a:p>
              <a:p>
                <a:endParaRPr lang="it-IT" dirty="0">
                  <a:latin typeface="Adobe Caslon Pro"/>
                </a:endParaRPr>
              </a:p>
              <a:p>
                <a:endParaRPr lang="en-GB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  <a:blipFill>
                <a:blip r:embed="rId2"/>
                <a:stretch>
                  <a:fillRect l="-524" t="-2976" b="-29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18</a:t>
            </a:fld>
            <a:endParaRPr lang="it-IT" dirty="0">
              <a:latin typeface="Adobe Caslon Pro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8157" y="4392125"/>
            <a:ext cx="2815149" cy="2362835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741122" y="7223442"/>
            <a:ext cx="8375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Adobe Caslon Pro"/>
              </a:rPr>
              <a:t>Schematic illustration of conditional probability of exceeding a particular value of a</a:t>
            </a:r>
          </a:p>
          <a:p>
            <a:r>
              <a:rPr lang="en-GB" sz="1400" dirty="0">
                <a:latin typeface="Adobe Caslon Pro"/>
              </a:rPr>
              <a:t>ground motion parameter for a given magnitude and distance.</a:t>
            </a:r>
            <a:endParaRPr lang="en-GB" sz="1400" i="1" dirty="0">
              <a:latin typeface="Adobe Caslon Pro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DD494B9-99D0-480F-8553-AAE6749A606E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3A935706-47F9-48C4-A4FD-8932D2E8DBFD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3F9E6568-C383-4436-AB70-B1840D7E97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4" name="Gruppo 13">
              <a:extLst>
                <a:ext uri="{FF2B5EF4-FFF2-40B4-BE49-F238E27FC236}">
                  <a16:creationId xmlns:a16="http://schemas.microsoft.com/office/drawing/2014/main" id="{E67077B7-7F95-4806-8633-DC49771D0BAE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5" name="Picture 2" descr="ITN Inspire Logo">
                <a:extLst>
                  <a:ext uri="{FF2B5EF4-FFF2-40B4-BE49-F238E27FC236}">
                    <a16:creationId xmlns:a16="http://schemas.microsoft.com/office/drawing/2014/main" id="{BF21A809-E5E8-4538-AE23-DEA9AE93613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6FC3A356-9252-4052-BA9D-7802AD0E45B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7" name="Tabella 6">
            <a:extLst>
              <a:ext uri="{FF2B5EF4-FFF2-40B4-BE49-F238E27FC236}">
                <a16:creationId xmlns:a16="http://schemas.microsoft.com/office/drawing/2014/main" id="{5E1F45AB-AC73-4E19-BB87-6DB7545DA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9561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2" y="2052638"/>
            <a:ext cx="10011759" cy="611187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PSHA – </a:t>
            </a:r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3: Ground </a:t>
            </a:r>
            <a:r>
              <a:rPr lang="it-IT" dirty="0" err="1">
                <a:latin typeface="Adobe Caslon Pro"/>
              </a:rPr>
              <a:t>motion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predictive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equations</a:t>
            </a:r>
            <a:r>
              <a:rPr lang="it-IT" dirty="0">
                <a:latin typeface="Adobe Caslon Pro"/>
              </a:rPr>
              <a:t> (GMPE)</a:t>
            </a:r>
            <a:endParaRPr lang="en-GB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76165" cy="1838727"/>
              </a:xfrm>
            </p:spPr>
            <p:txBody>
              <a:bodyPr numCol="1"/>
              <a:lstStyle/>
              <a:p>
                <a:r>
                  <a:rPr lang="en-GB" dirty="0">
                    <a:latin typeface="Adobe Caslon Pro"/>
                  </a:rPr>
                  <a:t>In probabilistic terms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begChr m:val="["/>
                          <m:endChr m:val="]"/>
                          <m:ctrlPr>
                            <a:rPr lang="en-GB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 smtClean="0">
                              <a:latin typeface="Cambria Math" panose="02040503050406030204" pitchFamily="18" charset="0"/>
                            </a:rPr>
                            <m:t>𝐼𝑀</m:t>
                          </m:r>
                          <m:r>
                            <a:rPr lang="en-GB" i="1" dirty="0" smtClean="0">
                              <a:latin typeface="Cambria Math" panose="02040503050406030204" pitchFamily="18" charset="0"/>
                            </a:rPr>
                            <m:t> &gt; </m:t>
                          </m:r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𝑖𝑚</m:t>
                          </m:r>
                        </m:e>
                        <m:e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 = </m:t>
                          </m:r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 = </m:t>
                          </m:r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>
                          <a:latin typeface="Cambria Math" panose="02040503050406030204" pitchFamily="18" charset="0"/>
                        </a:rPr>
                        <m:t>= 1 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𝐼𝑀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𝑅𝑀</m:t>
                          </m:r>
                        </m:sub>
                      </m:sSub>
                      <m:r>
                        <a:rPr lang="en-GB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𝑖𝑚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dirty="0">
                  <a:latin typeface="Adobe Caslon Pro"/>
                </a:endParaRPr>
              </a:p>
              <a:p>
                <a:r>
                  <a:rPr lang="it-IT" dirty="0" err="1">
                    <a:latin typeface="Adobe Caslon Pro"/>
                  </a:rPr>
                  <a:t>Usually</a:t>
                </a:r>
                <a:r>
                  <a:rPr lang="it-IT" dirty="0">
                    <a:latin typeface="Adobe Caslon Pro"/>
                  </a:rPr>
                  <a:t>, </a:t>
                </a:r>
                <a:r>
                  <a:rPr lang="en-GB" dirty="0">
                    <a:latin typeface="Adobe Caslon Pro"/>
                  </a:rPr>
                  <a:t>the conditional distribution of the ground motion intensity measure, i.e.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GB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i="1" dirty="0" err="1">
                        <a:latin typeface="Cambria Math" panose="02040503050406030204" pitchFamily="18" charset="0"/>
                      </a:rPr>
                      <m:t>𝑖𝑚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GB" i="1" dirty="0" err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GB" i="1" dirty="0" err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GB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>
                    <a:latin typeface="Adobe Caslon Pro"/>
                  </a:rPr>
                  <a:t> is assumed log normal.</a:t>
                </a:r>
              </a:p>
              <a:p>
                <a:endParaRPr lang="it-IT" dirty="0">
                  <a:latin typeface="Adobe Caslon Pro"/>
                </a:endParaRPr>
              </a:p>
              <a:p>
                <a:r>
                  <a:rPr lang="it-IT" dirty="0" err="1">
                    <a:latin typeface="Adobe Caslon Pro"/>
                  </a:rPr>
                  <a:t>Observations</a:t>
                </a:r>
                <a:r>
                  <a:rPr lang="it-IT" dirty="0">
                    <a:latin typeface="Adobe Caslon Pro"/>
                  </a:rPr>
                  <a:t>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latin typeface="Adobe Caslon Pro"/>
                  </a:rPr>
                  <a:t>GMPEs are developed independently for each region;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latin typeface="Adobe Caslon Pro"/>
                  </a:rPr>
                  <a:t>Faulting mechanism, effects of local site conditions are of </a:t>
                </a:r>
              </a:p>
              <a:p>
                <a:r>
                  <a:rPr lang="en-GB" dirty="0">
                    <a:latin typeface="Adobe Caslon Pro"/>
                  </a:rPr>
                  <a:t>paramount importance</a:t>
                </a:r>
                <a:endParaRPr lang="it-IT" dirty="0">
                  <a:latin typeface="Adobe Caslon Pro"/>
                </a:endParaRPr>
              </a:p>
              <a:p>
                <a:endParaRPr lang="en-GB" dirty="0">
                  <a:latin typeface="Adobe Caslon Pro"/>
                </a:endParaRPr>
              </a:p>
              <a:p>
                <a:endParaRPr lang="it-IT" dirty="0">
                  <a:latin typeface="Adobe Caslon Pro"/>
                </a:endParaRPr>
              </a:p>
              <a:p>
                <a:endParaRPr lang="en-GB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76165" cy="1838727"/>
              </a:xfrm>
              <a:blipFill>
                <a:blip r:embed="rId2"/>
                <a:stretch>
                  <a:fillRect l="-519" t="-3311" b="-7351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19</a:t>
            </a:fld>
            <a:endParaRPr lang="it-IT" dirty="0">
              <a:latin typeface="Adobe Caslon Pro"/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3715" y="3861785"/>
            <a:ext cx="3882970" cy="2920596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1036320" y="6000770"/>
            <a:ext cx="6997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>
                <a:latin typeface="Adobe Caslon Pro"/>
                <a:cs typeface="Arial" panose="020B0604020202020204" pitchFamily="34" charset="0"/>
              </a:rPr>
              <a:t>Schematic illustration of conditional probability of exceeding a particular value of a</a:t>
            </a:r>
          </a:p>
          <a:p>
            <a:pPr algn="r"/>
            <a:r>
              <a:rPr lang="en-GB" sz="1400" i="1" dirty="0">
                <a:latin typeface="Adobe Caslon Pro"/>
                <a:cs typeface="Arial" panose="020B0604020202020204" pitchFamily="34" charset="0"/>
              </a:rPr>
              <a:t>ground motion parameter for a given magnitude and distance.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0072A78-4107-45B1-BAD3-38F5100FB67A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A5ACA109-71D3-4B17-9BEB-F3956BB4C971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1E83DAA8-32A6-491B-9F55-134F2DA00C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4" name="Gruppo 13">
              <a:extLst>
                <a:ext uri="{FF2B5EF4-FFF2-40B4-BE49-F238E27FC236}">
                  <a16:creationId xmlns:a16="http://schemas.microsoft.com/office/drawing/2014/main" id="{6DCAF697-3D25-4F39-BC3D-1104E68C161E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5" name="Picture 2" descr="ITN Inspire Logo">
                <a:extLst>
                  <a:ext uri="{FF2B5EF4-FFF2-40B4-BE49-F238E27FC236}">
                    <a16:creationId xmlns:a16="http://schemas.microsoft.com/office/drawing/2014/main" id="{7860D8E6-5A0B-4647-96C6-8EEC04791A9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6A5AC063-D542-4AEE-AB94-CA23B86A98D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7" name="Tabella 6">
            <a:extLst>
              <a:ext uri="{FF2B5EF4-FFF2-40B4-BE49-F238E27FC236}">
                <a16:creationId xmlns:a16="http://schemas.microsoft.com/office/drawing/2014/main" id="{228ED4FF-F4B9-42D1-B576-99F41F6452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447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/>
          <p:cNvPicPr>
            <a:picLocks noChangeAspect="1"/>
          </p:cNvPicPr>
          <p:nvPr/>
        </p:nvPicPr>
        <p:blipFill rotWithShape="1">
          <a:blip r:embed="rId3"/>
          <a:srcRect t="6191" r="18981"/>
          <a:stretch/>
        </p:blipFill>
        <p:spPr>
          <a:xfrm>
            <a:off x="5923814" y="2052638"/>
            <a:ext cx="2134803" cy="2150208"/>
          </a:xfrm>
          <a:prstGeom prst="rect">
            <a:avLst/>
          </a:prstGeom>
          <a:solidFill>
            <a:srgbClr val="000000">
              <a:shade val="95000"/>
            </a:srgbClr>
          </a:solidFill>
          <a:ln w="38100" cap="sq">
            <a:solidFill>
              <a:srgbClr val="A01625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Course </a:t>
            </a:r>
            <a:r>
              <a:rPr lang="it-IT" dirty="0" err="1">
                <a:latin typeface="Adobe Caslon Pro"/>
              </a:rPr>
              <a:t>outline</a:t>
            </a:r>
            <a:r>
              <a:rPr lang="it-IT" dirty="0">
                <a:latin typeface="Adobe Caslon Pro"/>
              </a:rPr>
              <a:t>:</a:t>
            </a:r>
            <a:endParaRPr lang="en-GB" dirty="0">
              <a:latin typeface="Adobe Caslon Pro"/>
            </a:endParaRPr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>
                <a:latin typeface="Adobe Caslon Pro"/>
              </a:rPr>
              <a:t>Introduction</a:t>
            </a:r>
            <a:endParaRPr lang="it-IT" dirty="0">
              <a:latin typeface="Adobe Caslon Pro"/>
            </a:endParaRPr>
          </a:p>
          <a:p>
            <a:pPr marL="1085850" lvl="1" indent="-400050">
              <a:buFont typeface="+mj-lt"/>
              <a:buAutoNum type="romanLcPeriod"/>
            </a:pPr>
            <a:r>
              <a:rPr lang="it-IT" sz="1800" dirty="0">
                <a:latin typeface="Adobe Caslon Pro"/>
                <a:cs typeface="Arial" panose="020B0604020202020204" pitchFamily="34" charset="0"/>
              </a:rPr>
              <a:t>PBEE 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overview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 </a:t>
            </a:r>
          </a:p>
          <a:p>
            <a:pPr marL="1085850" lvl="1" indent="-400050">
              <a:buFont typeface="+mj-lt"/>
              <a:buAutoNum type="romanLcPeriod"/>
            </a:pPr>
            <a:r>
              <a:rPr lang="it-IT" sz="1800" dirty="0">
                <a:latin typeface="Adobe Caslon Pro"/>
                <a:cs typeface="Arial" panose="020B0604020202020204" pitchFamily="34" charset="0"/>
              </a:rPr>
              <a:t>the PEER-PBEE framework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>
                <a:latin typeface="Adobe Caslon Pro"/>
              </a:rPr>
              <a:t>Probabilistic</a:t>
            </a:r>
            <a:r>
              <a:rPr lang="it-IT" dirty="0">
                <a:latin typeface="Adobe Caslon Pro"/>
              </a:rPr>
              <a:t>  </a:t>
            </a:r>
            <a:r>
              <a:rPr lang="it-IT" dirty="0" err="1">
                <a:latin typeface="Adobe Caslon Pro"/>
              </a:rPr>
              <a:t>Seismic</a:t>
            </a:r>
            <a:r>
              <a:rPr lang="it-IT" dirty="0">
                <a:latin typeface="Adobe Caslon Pro"/>
              </a:rPr>
              <a:t> Hazard Model</a:t>
            </a:r>
            <a:endParaRPr lang="it-IT" sz="1800" dirty="0">
              <a:latin typeface="Adobe Caslon Pro"/>
            </a:endParaRP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>
                <a:latin typeface="Adobe Caslon Pro"/>
                <a:cs typeface="Arial" panose="020B0604020202020204" pitchFamily="34" charset="0"/>
              </a:rPr>
              <a:t>Concept and 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Formulation</a:t>
            </a:r>
            <a:endParaRPr lang="it-IT" sz="1800" dirty="0">
              <a:latin typeface="Adobe Caslon Pro"/>
              <a:cs typeface="Arial" panose="020B0604020202020204" pitchFamily="34" charset="0"/>
            </a:endParaRP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>
                <a:latin typeface="Adobe Caslon Pro"/>
                <a:cs typeface="Arial" panose="020B0604020202020204" pitchFamily="34" charset="0"/>
              </a:rPr>
              <a:t>Hazard 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Computation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 (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MatLab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)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>
                <a:latin typeface="Adobe Caslon Pro"/>
              </a:rPr>
              <a:t>Vulnerability</a:t>
            </a:r>
            <a:r>
              <a:rPr lang="it-IT" dirty="0">
                <a:latin typeface="Adobe Caslon Pro"/>
              </a:rPr>
              <a:t> and </a:t>
            </a:r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Analysis</a:t>
            </a:r>
            <a:endParaRPr lang="it-IT" sz="1800" dirty="0">
              <a:latin typeface="Adobe Caslon Pro"/>
            </a:endParaRP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>
                <a:latin typeface="Adobe Caslon Pro"/>
                <a:cs typeface="Arial" panose="020B0604020202020204" pitchFamily="34" charset="0"/>
              </a:rPr>
              <a:t>Concept and 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Formulation</a:t>
            </a:r>
            <a:endParaRPr lang="it-IT" sz="1800" dirty="0">
              <a:latin typeface="Adobe Caslon Pro"/>
              <a:cs typeface="Arial" panose="020B0604020202020204" pitchFamily="34" charset="0"/>
            </a:endParaRP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Fragility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Computation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 (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MatLab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)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>
                <a:latin typeface="Adobe Caslon Pro"/>
              </a:rPr>
              <a:t>References</a:t>
            </a:r>
            <a:endParaRPr lang="it-IT" dirty="0">
              <a:latin typeface="Adobe Caslon Pro"/>
            </a:endParaRPr>
          </a:p>
        </p:txBody>
      </p:sp>
      <p:pic>
        <p:nvPicPr>
          <p:cNvPr id="9" name="Segnaposto immagine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23965" t="15438" r="44678" b="1319"/>
          <a:stretch/>
        </p:blipFill>
        <p:spPr>
          <a:xfrm>
            <a:off x="8195706" y="1819959"/>
            <a:ext cx="3129280" cy="4490719"/>
          </a:xfrm>
          <a:prstGeom prst="rect">
            <a:avLst/>
          </a:prstGeom>
          <a:solidFill>
            <a:srgbClr val="000000">
              <a:shade val="95000"/>
            </a:srgbClr>
          </a:solidFill>
          <a:ln w="38100" cap="sq">
            <a:noFill/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2</a:t>
            </a:fld>
            <a:endParaRPr lang="it-IT" dirty="0">
              <a:latin typeface="Adobe Caslon Pro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344012" y="6481973"/>
            <a:ext cx="4124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>
                <a:latin typeface="Adobe Caslon Pro"/>
                <a:hlinkClick r:id="rId5"/>
              </a:rPr>
              <a:t>http://zonesismiche.mi.ingv.it/</a:t>
            </a:r>
            <a:endParaRPr lang="en-GB" sz="1400" i="1" dirty="0">
              <a:latin typeface="Adobe Caslon Pro"/>
            </a:endParaRPr>
          </a:p>
        </p:txBody>
      </p:sp>
      <p:grpSp>
        <p:nvGrpSpPr>
          <p:cNvPr id="17" name="Gruppo 16"/>
          <p:cNvGrpSpPr/>
          <p:nvPr/>
        </p:nvGrpSpPr>
        <p:grpSpPr>
          <a:xfrm>
            <a:off x="7025360" y="-2191653"/>
            <a:ext cx="2283789" cy="1767998"/>
            <a:chOff x="5877838" y="4391392"/>
            <a:chExt cx="2283789" cy="1767998"/>
          </a:xfrm>
        </p:grpSpPr>
        <p:pic>
          <p:nvPicPr>
            <p:cNvPr id="8" name="Immagine 7"/>
            <p:cNvPicPr>
              <a:picLocks noChangeAspect="1"/>
            </p:cNvPicPr>
            <p:nvPr/>
          </p:nvPicPr>
          <p:blipFill rotWithShape="1">
            <a:blip r:embed="rId6"/>
            <a:srcRect l="1187" t="5781" r="5896" b="8527"/>
            <a:stretch/>
          </p:blipFill>
          <p:spPr>
            <a:xfrm>
              <a:off x="5911917" y="4417158"/>
              <a:ext cx="2249710" cy="1742232"/>
            </a:xfrm>
            <a:prstGeom prst="rect">
              <a:avLst/>
            </a:prstGeom>
          </p:spPr>
        </p:pic>
        <p:sp>
          <p:nvSpPr>
            <p:cNvPr id="16" name="Rettangolo 15"/>
            <p:cNvSpPr/>
            <p:nvPr/>
          </p:nvSpPr>
          <p:spPr>
            <a:xfrm>
              <a:off x="5877838" y="4391392"/>
              <a:ext cx="433806" cy="191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dobe Caslon Pro"/>
              </a:endParaRPr>
            </a:p>
          </p:txBody>
        </p:sp>
      </p:grpSp>
      <p:sp>
        <p:nvSpPr>
          <p:cNvPr id="18" name="Ovale 17"/>
          <p:cNvSpPr/>
          <p:nvPr/>
        </p:nvSpPr>
        <p:spPr>
          <a:xfrm>
            <a:off x="9672834" y="4135120"/>
            <a:ext cx="534050" cy="558138"/>
          </a:xfrm>
          <a:prstGeom prst="ellipse">
            <a:avLst/>
          </a:prstGeom>
          <a:noFill/>
          <a:ln w="3810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dobe Caslon Pro"/>
            </a:endParaRPr>
          </a:p>
        </p:txBody>
      </p:sp>
      <p:cxnSp>
        <p:nvCxnSpPr>
          <p:cNvPr id="19" name="Connettore 2 18" title="Standard Normal CDF"/>
          <p:cNvCxnSpPr>
            <a:cxnSpLocks/>
          </p:cNvCxnSpPr>
          <p:nvPr/>
        </p:nvCxnSpPr>
        <p:spPr>
          <a:xfrm flipH="1" flipV="1">
            <a:off x="8195706" y="3606800"/>
            <a:ext cx="1406374" cy="807389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/>
          <p:cNvCxnSpPr>
            <a:stCxn id="18" idx="2"/>
          </p:cNvCxnSpPr>
          <p:nvPr/>
        </p:nvCxnSpPr>
        <p:spPr>
          <a:xfrm>
            <a:off x="9672834" y="4414189"/>
            <a:ext cx="914400" cy="75217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ella 6">
            <a:extLst>
              <a:ext uri="{FF2B5EF4-FFF2-40B4-BE49-F238E27FC236}">
                <a16:creationId xmlns:a16="http://schemas.microsoft.com/office/drawing/2014/main" id="{4E2983C5-5298-4039-8AE4-A9BA96F3EF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857599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b="1" i="0" u="none" kern="1200" dirty="0">
                        <a:solidFill>
                          <a:schemeClr val="bg1"/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  <p:pic>
        <p:nvPicPr>
          <p:cNvPr id="20" name="Immagine 19">
            <a:extLst>
              <a:ext uri="{FF2B5EF4-FFF2-40B4-BE49-F238E27FC236}">
                <a16:creationId xmlns:a16="http://schemas.microsoft.com/office/drawing/2014/main" id="{AB5E1973-6E4C-4BEC-8C2B-B934AEDA2B8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284" t="1728" r="5287"/>
          <a:stretch/>
        </p:blipFill>
        <p:spPr>
          <a:xfrm>
            <a:off x="5923814" y="4374141"/>
            <a:ext cx="2041626" cy="1881442"/>
          </a:xfrm>
          <a:prstGeom prst="rect">
            <a:avLst/>
          </a:prstGeom>
          <a:solidFill>
            <a:srgbClr val="000000">
              <a:shade val="95000"/>
            </a:srgbClr>
          </a:solidFill>
          <a:ln w="38100" cap="sq">
            <a:solidFill>
              <a:srgbClr val="A01625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cxnSp>
        <p:nvCxnSpPr>
          <p:cNvPr id="25" name="Connettore 2 24" title="Standard Normal CDF">
            <a:extLst>
              <a:ext uri="{FF2B5EF4-FFF2-40B4-BE49-F238E27FC236}">
                <a16:creationId xmlns:a16="http://schemas.microsoft.com/office/drawing/2014/main" id="{D63B303E-9AE1-4C90-8E24-8358B96DF693}"/>
              </a:ext>
            </a:extLst>
          </p:cNvPr>
          <p:cNvCxnSpPr>
            <a:cxnSpLocks/>
          </p:cNvCxnSpPr>
          <p:nvPr/>
        </p:nvCxnSpPr>
        <p:spPr>
          <a:xfrm flipV="1">
            <a:off x="7631643" y="3970447"/>
            <a:ext cx="0" cy="807388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TN Inspire Logo">
            <a:extLst>
              <a:ext uri="{FF2B5EF4-FFF2-40B4-BE49-F238E27FC236}">
                <a16:creationId xmlns:a16="http://schemas.microsoft.com/office/drawing/2014/main" id="{4D030ECF-B11C-44C6-A4AF-3D2F811D8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1351" y="302371"/>
            <a:ext cx="1799272" cy="581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uppo 27">
            <a:extLst>
              <a:ext uri="{FF2B5EF4-FFF2-40B4-BE49-F238E27FC236}">
                <a16:creationId xmlns:a16="http://schemas.microsoft.com/office/drawing/2014/main" id="{B622D837-5877-4084-B587-113240DC2C9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9" name="Immagine 28">
              <a:extLst>
                <a:ext uri="{FF2B5EF4-FFF2-40B4-BE49-F238E27FC236}">
                  <a16:creationId xmlns:a16="http://schemas.microsoft.com/office/drawing/2014/main" id="{1F292E8E-DC6A-435A-8855-A83A9B725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F07FE44B-2657-4BD2-A704-913BA47E0C7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31" name="Picture 2" descr="ITN Inspire Logo">
                <a:extLst>
                  <a:ext uri="{FF2B5EF4-FFF2-40B4-BE49-F238E27FC236}">
                    <a16:creationId xmlns:a16="http://schemas.microsoft.com/office/drawing/2014/main" id="{0EDF2DBF-A132-43C6-B07D-7207748753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ITN Inspire Logo">
                <a:extLst>
                  <a:ext uri="{FF2B5EF4-FFF2-40B4-BE49-F238E27FC236}">
                    <a16:creationId xmlns:a16="http://schemas.microsoft.com/office/drawing/2014/main" id="{DECC09B9-ACB8-4E23-888D-73F5CA1E46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39023696-3356-4DE9-A99A-E913FC5FA91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10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2667404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2" y="2052638"/>
            <a:ext cx="10011759" cy="611187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PSHA – </a:t>
            </a:r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4: </a:t>
            </a:r>
            <a:r>
              <a:rPr lang="it-IT" dirty="0" err="1">
                <a:latin typeface="Adobe Caslon Pro"/>
              </a:rPr>
              <a:t>Hazard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Computation</a:t>
            </a:r>
            <a:endParaRPr lang="en-GB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76165" cy="1838727"/>
              </a:xfrm>
            </p:spPr>
            <p:txBody>
              <a:bodyPr numCol="1"/>
              <a:lstStyle/>
              <a:p>
                <a:r>
                  <a:rPr lang="en-GB" dirty="0">
                    <a:latin typeface="Adobe Caslon Pro"/>
                  </a:rPr>
                  <a:t>The seismic hazard curve is a function representing the annual frequency of exceeding various levels of ground shaking (i.e. the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𝐼𝑀</m:t>
                    </m:r>
                  </m:oMath>
                </a14:m>
                <a:r>
                  <a:rPr lang="en-GB" dirty="0">
                    <a:latin typeface="Adobe Caslon Pro"/>
                  </a:rPr>
                  <a:t>) at a specific site. The curve is obtained by integration of the previously three steps over all possible magnitudes and earthquakes locations.</a:t>
                </a:r>
              </a:p>
              <a:p>
                <a:r>
                  <a:rPr lang="en-GB" dirty="0">
                    <a:latin typeface="Adobe Caslon Pro"/>
                  </a:rPr>
                  <a:t>Seismic hazard curves are obtained for individual sources and, then, combined to express the aggregate hazard at a particular site.</a:t>
                </a:r>
                <a:endParaRPr lang="it-IT" dirty="0">
                  <a:latin typeface="Adobe Caslon Pro"/>
                </a:endParaRPr>
              </a:p>
              <a:p>
                <a:r>
                  <a:rPr lang="en-GB" dirty="0">
                    <a:latin typeface="Adobe Caslon Pro"/>
                  </a:rPr>
                  <a:t>Then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dirty="0">
                          <a:latin typeface="Cambria Math" panose="02040503050406030204" pitchFamily="18" charset="0"/>
                        </a:rPr>
                        <m:t>𝜆</m:t>
                      </m:r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𝑖𝑚</m:t>
                          </m:r>
                        </m:e>
                      </m:d>
                      <m:r>
                        <a:rPr lang="en-GB" i="1" dirty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sup>
                        <m:e>
                          <m:sSubSup>
                            <m:sSubSup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  <m:sup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d>
                        <m:dPr>
                          <m:begChr m:val="["/>
                          <m:endChr m:val="]"/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nary>
                                <m:nary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sSub>
                                    <m:sSub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</m:sSub>
                                </m:sub>
                                <m:sup>
                                  <m:sSub>
                                    <m:sSub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𝑚𝑎𝑥</m:t>
                                      </m:r>
                                    </m:sub>
                                  </m:sSub>
                                </m:sup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endChr m:val="|"/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𝐼𝑀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&gt;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𝑖𝑚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</m:e>
                                  </m:d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, 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nary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 dirty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</m:sSubSup>
                          <m:d>
                            <m:dPr>
                              <m:ctrlPr>
                                <a:rPr lang="en-GB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d>
                          <m:sSubSup>
                            <m:sSubSup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 dirty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</m:sSubSup>
                          <m:d>
                            <m:dPr>
                              <m:ctrlPr>
                                <a:rPr lang="en-GB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𝑑𝑟𝑑𝑚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]</m:t>
                          </m:r>
                          <m:r>
                            <m:rPr>
                              <m:nor/>
                            </m:rPr>
                            <a:rPr lang="en-GB" dirty="0">
                              <a:latin typeface="Adobe Caslon Pro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GB" dirty="0">
                  <a:latin typeface="Adobe Caslon Pro"/>
                </a:endParaRPr>
              </a:p>
              <a:p>
                <a:r>
                  <a:rPr lang="it-IT" dirty="0" err="1">
                    <a:latin typeface="Adobe Caslon Pro"/>
                  </a:rPr>
                  <a:t>Numerically</a:t>
                </a:r>
                <a:endParaRPr lang="en-GB" dirty="0">
                  <a:latin typeface="Adobe Caslon Pro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𝜆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𝑖𝑚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nary>
                        <m:naryPr>
                          <m:chr m:val="∑"/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hr m:val="∑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sup>
                            <m:e>
                              <m:nary>
                                <m:naryPr>
                                  <m:chr m:val="∑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</m:sup>
                                <m:e>
                                  <m:sSubSup>
                                    <m:sSub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  <m:sup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sup>
                                  </m:sSubSup>
                                </m:e>
                              </m:nary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𝑖𝑚</m:t>
                                  </m:r>
                                </m:e>
                                <m:e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𝑀</m:t>
                                      </m:r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sup>
                                  </m:sSup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 </m:t>
                                  </m:r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sup>
                                  </m:sSup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</m:e>
                              </m:d>
                              <m:sSubSup>
                                <m:sSub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sup>
                              </m:sSubSup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e>
                              </m:d>
                              <m:sSubSup>
                                <m:sSub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𝑀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sup>
                              </m:sSubSup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it-IT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it-IT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e>
                          </m:nary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GB" dirty="0">
                  <a:latin typeface="Adobe Caslon Pro"/>
                </a:endParaRPr>
              </a:p>
              <a:p>
                <a:endParaRPr lang="en-GB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76165" cy="1838727"/>
              </a:xfrm>
              <a:blipFill>
                <a:blip r:embed="rId3"/>
                <a:stretch>
                  <a:fillRect l="-519" t="-3311" b="-9437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20</a:t>
            </a:fld>
            <a:endParaRPr lang="it-IT" dirty="0">
              <a:latin typeface="Adobe Caslon Pro"/>
            </a:endParaRPr>
          </a:p>
        </p:txBody>
      </p:sp>
      <p:sp>
        <p:nvSpPr>
          <p:cNvPr id="9" name="Segnaposto testo 3"/>
          <p:cNvSpPr txBox="1">
            <a:spLocks/>
          </p:cNvSpPr>
          <p:nvPr/>
        </p:nvSpPr>
        <p:spPr>
          <a:xfrm>
            <a:off x="458918" y="4542038"/>
            <a:ext cx="10576165" cy="1838727"/>
          </a:xfrm>
          <a:prstGeom prst="rect">
            <a:avLst/>
          </a:prstGeom>
        </p:spPr>
        <p:txBody>
          <a:bodyPr numCol="1"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>
              <a:latin typeface="Adobe Caslon Pro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2952895" y="4648134"/>
            <a:ext cx="8375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i="1" dirty="0">
                <a:latin typeface="Adobe Caslon Pro"/>
              </a:rPr>
              <a:t>(2)</a:t>
            </a:r>
            <a:endParaRPr lang="en-GB" sz="1600" i="1" dirty="0">
              <a:latin typeface="Adobe Caslon Pro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2941320" y="5701428"/>
            <a:ext cx="8375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i="1" dirty="0">
                <a:latin typeface="Adobe Caslon Pro"/>
              </a:rPr>
              <a:t>(3)</a:t>
            </a:r>
            <a:endParaRPr lang="en-GB" sz="1600" i="1" dirty="0">
              <a:latin typeface="Adobe Caslon Pro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9EF77BC-078E-48DC-AB78-A3D6C6C2CA8B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6F23EB3D-58B9-496C-8A6E-E77763AAFA62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8F745BD2-094F-4A25-B2F5-2FA0DDE99F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6C016A5A-CB9A-4115-AAEB-D0B832E8B8A8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7ED323B6-EA35-4615-8AFB-1E0616A7238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Picture 2" descr="ITN Inspire Logo">
                <a:extLst>
                  <a:ext uri="{FF2B5EF4-FFF2-40B4-BE49-F238E27FC236}">
                    <a16:creationId xmlns:a16="http://schemas.microsoft.com/office/drawing/2014/main" id="{67FBE13E-7446-43B2-9147-BE0679A1EBA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8" name="Tabella 6">
            <a:extLst>
              <a:ext uri="{FF2B5EF4-FFF2-40B4-BE49-F238E27FC236}">
                <a16:creationId xmlns:a16="http://schemas.microsoft.com/office/drawing/2014/main" id="{1F31835F-E894-4088-A4A2-5AEA0B2558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6317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4E164-1C1C-4FDE-A02B-DE237D667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554233"/>
            <a:ext cx="12192000" cy="1585935"/>
          </a:xfrm>
        </p:spPr>
        <p:txBody>
          <a:bodyPr/>
          <a:lstStyle/>
          <a:p>
            <a:r>
              <a:rPr lang="en-US" dirty="0">
                <a:latin typeface="Adobe Caslon Pro"/>
              </a:rPr>
              <a:t>Probabilistic Hazard Analysis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B89D19-5D0C-423A-AF3A-CB70302F9E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>
                <a:latin typeface="Adobe Caslon Pro"/>
              </a:rPr>
              <a:t>Formulation and </a:t>
            </a:r>
            <a:r>
              <a:rPr lang="en-US" i="1" dirty="0" err="1">
                <a:latin typeface="Adobe Caslon Pro"/>
              </a:rPr>
              <a:t>MatLab</a:t>
            </a:r>
            <a:r>
              <a:rPr lang="en-US" i="1" dirty="0">
                <a:latin typeface="Adobe Caslon Pro"/>
              </a:rPr>
              <a:t> Computation</a:t>
            </a:r>
            <a:endParaRPr lang="it-IT" i="1" dirty="0">
              <a:latin typeface="Adobe Caslon Pro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5549800-D392-4DE4-A4C5-219D7613A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Ph.D</a:t>
            </a:r>
            <a:r>
              <a:rPr lang="it-IT" dirty="0">
                <a:latin typeface="Adobe Caslon Pro"/>
              </a:rPr>
              <a:t>. </a:t>
            </a:r>
            <a:r>
              <a:rPr lang="it-IT" dirty="0" err="1">
                <a:latin typeface="Adobe Caslon Pro"/>
              </a:rPr>
              <a:t>Student</a:t>
            </a:r>
            <a:r>
              <a:rPr lang="it-IT" dirty="0">
                <a:latin typeface="Adobe Caslon Pro"/>
              </a:rPr>
              <a:t> Chiara Nardin – </a:t>
            </a:r>
            <a:r>
              <a:rPr lang="it-IT" dirty="0" err="1">
                <a:latin typeface="Adobe Caslon Pro"/>
              </a:rPr>
              <a:t>M.Sc</a:t>
            </a:r>
            <a:r>
              <a:rPr lang="it-IT" dirty="0">
                <a:latin typeface="Adobe Caslon Pro"/>
              </a:rPr>
              <a:t>., Eng. in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Engineering</a:t>
            </a:r>
            <a:endParaRPr lang="it-IT" dirty="0">
              <a:latin typeface="Adobe Caslon Pr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9482770-66EA-4421-9562-682964F229B9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EA00F96-08EE-41F2-86A3-E5606E2B118A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8C412B7B-6B64-4585-A720-7ADA9B3DBC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B637DC48-948B-41B6-8DD5-9591E59CF4E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0" name="Picture 2" descr="ITN Inspire Logo">
                <a:extLst>
                  <a:ext uri="{FF2B5EF4-FFF2-40B4-BE49-F238E27FC236}">
                    <a16:creationId xmlns:a16="http://schemas.microsoft.com/office/drawing/2014/main" id="{8AA2D55D-5BA2-43DB-B40C-2EF2E0F656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BD31C4AB-A9E8-4AB7-AE00-8A6E4CE623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12" name="Picture 8" descr="Analyze data, create models and more with MATLAB - UW–⁠Madison ...">
            <a:extLst>
              <a:ext uri="{FF2B5EF4-FFF2-40B4-BE49-F238E27FC236}">
                <a16:creationId xmlns:a16="http://schemas.microsoft.com/office/drawing/2014/main" id="{44B20AEB-8E46-4DD4-A4A4-BCCFB1ADC43D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0" b="12042"/>
          <a:stretch/>
        </p:blipFill>
        <p:spPr bwMode="auto">
          <a:xfrm>
            <a:off x="0" y="1481959"/>
            <a:ext cx="12192000" cy="275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egnaposto testo 7">
            <a:extLst>
              <a:ext uri="{FF2B5EF4-FFF2-40B4-BE49-F238E27FC236}">
                <a16:creationId xmlns:a16="http://schemas.microsoft.com/office/drawing/2014/main" id="{0DAF1889-A864-425D-A3D7-AE5F9793B9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0" y="6200678"/>
            <a:ext cx="8769926" cy="351277"/>
          </a:xfrm>
        </p:spPr>
        <p:txBody>
          <a:bodyPr/>
          <a:lstStyle/>
          <a:p>
            <a:r>
              <a:rPr lang="it-IT" dirty="0">
                <a:solidFill>
                  <a:srgbClr val="0070C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https://github.com/kia13nn/ISPS.git</a:t>
            </a:r>
            <a:endParaRPr lang="it-IT" dirty="0">
              <a:solidFill>
                <a:srgbClr val="0070C0"/>
              </a:solidFill>
            </a:endParaRPr>
          </a:p>
        </p:txBody>
      </p:sp>
      <p:pic>
        <p:nvPicPr>
          <p:cNvPr id="13" name="Picture 8" descr="Analyze data, create models and more with MATLAB - UW–⁠Madison ...">
            <a:extLst>
              <a:ext uri="{FF2B5EF4-FFF2-40B4-BE49-F238E27FC236}">
                <a16:creationId xmlns:a16="http://schemas.microsoft.com/office/drawing/2014/main" id="{8A2C3F85-B400-4AC0-B634-78F94B3EDB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t="14890" r="67136" b="12042"/>
          <a:stretch/>
        </p:blipFill>
        <p:spPr bwMode="auto">
          <a:xfrm>
            <a:off x="3699164" y="1481959"/>
            <a:ext cx="1188720" cy="275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Analyze data, create models and more with MATLAB - UW–⁠Madison ...">
            <a:extLst>
              <a:ext uri="{FF2B5EF4-FFF2-40B4-BE49-F238E27FC236}">
                <a16:creationId xmlns:a16="http://schemas.microsoft.com/office/drawing/2014/main" id="{6757F159-D983-47FF-B761-14E5D746DA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t="14890" r="67136" b="12042"/>
          <a:stretch/>
        </p:blipFill>
        <p:spPr bwMode="auto">
          <a:xfrm>
            <a:off x="7298574" y="1481959"/>
            <a:ext cx="1188720" cy="275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MATLAB logo on a blue background">
            <a:extLst>
              <a:ext uri="{FF2B5EF4-FFF2-40B4-BE49-F238E27FC236}">
                <a16:creationId xmlns:a16="http://schemas.microsoft.com/office/drawing/2014/main" id="{9C5E3851-F15F-4123-B610-E2119407B4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5" t="12599" r="26159" b="10630"/>
          <a:stretch/>
        </p:blipFill>
        <p:spPr bwMode="auto">
          <a:xfrm>
            <a:off x="4821381" y="1862052"/>
            <a:ext cx="2477193" cy="1995054"/>
          </a:xfrm>
          <a:prstGeom prst="rect">
            <a:avLst/>
          </a:prstGeom>
          <a:ln>
            <a:noFill/>
          </a:ln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Analyze data, create models and more with MATLAB - UW–⁠Madison ...">
            <a:extLst>
              <a:ext uri="{FF2B5EF4-FFF2-40B4-BE49-F238E27FC236}">
                <a16:creationId xmlns:a16="http://schemas.microsoft.com/office/drawing/2014/main" id="{5A9D5DF0-5BDA-496A-80E7-39A3D07936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t="14890" r="67136" b="12042"/>
          <a:stretch/>
        </p:blipFill>
        <p:spPr bwMode="auto">
          <a:xfrm>
            <a:off x="4790903" y="1503837"/>
            <a:ext cx="2644831" cy="261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MATLAB logo on a blue background">
            <a:extLst>
              <a:ext uri="{FF2B5EF4-FFF2-40B4-BE49-F238E27FC236}">
                <a16:creationId xmlns:a16="http://schemas.microsoft.com/office/drawing/2014/main" id="{48EE1F6D-8F82-4E1D-97BC-8E92950269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5" t="12599" r="26159" b="10630"/>
          <a:stretch/>
        </p:blipFill>
        <p:spPr bwMode="auto">
          <a:xfrm>
            <a:off x="4958541" y="1862052"/>
            <a:ext cx="2477193" cy="1995054"/>
          </a:xfrm>
          <a:prstGeom prst="rect">
            <a:avLst/>
          </a:prstGeom>
          <a:ln>
            <a:noFill/>
          </a:ln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97097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Goal: to </a:t>
            </a:r>
            <a:r>
              <a:rPr lang="it-IT" dirty="0" err="1">
                <a:latin typeface="Adobe Caslon Pro"/>
              </a:rPr>
              <a:t>perform</a:t>
            </a:r>
            <a:r>
              <a:rPr lang="it-IT" dirty="0">
                <a:latin typeface="Adobe Caslon Pro"/>
              </a:rPr>
              <a:t> a PSHA </a:t>
            </a:r>
            <a:r>
              <a:rPr lang="it-IT" dirty="0" err="1">
                <a:latin typeface="Adobe Caslon Pro"/>
              </a:rPr>
              <a:t>analysis</a:t>
            </a:r>
            <a:r>
              <a:rPr lang="it-IT" dirty="0">
                <a:latin typeface="Adobe Caslon Pro"/>
              </a:rPr>
              <a:t> </a:t>
            </a:r>
            <a:endParaRPr lang="en-GB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Through</a:t>
            </a:r>
            <a:r>
              <a:rPr lang="it-IT" dirty="0">
                <a:latin typeface="Adobe Caslon Pro"/>
              </a:rPr>
              <a:t> the </a:t>
            </a:r>
            <a:r>
              <a:rPr lang="it-IT" dirty="0" err="1">
                <a:latin typeface="Adobe Caslon Pro"/>
              </a:rPr>
              <a:t>scheme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depicted</a:t>
            </a:r>
            <a:r>
              <a:rPr lang="it-IT" dirty="0">
                <a:latin typeface="Adobe Caslon Pro"/>
              </a:rPr>
              <a:t> in </a:t>
            </a:r>
            <a:r>
              <a:rPr lang="it-IT" i="1" dirty="0">
                <a:latin typeface="Adobe Caslon Pro"/>
              </a:rPr>
              <a:t>(1)</a:t>
            </a:r>
            <a:r>
              <a:rPr lang="it-IT" dirty="0">
                <a:latin typeface="Adobe Caslon Pro"/>
              </a:rPr>
              <a:t>, compute: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Adobe Caslon Pro"/>
              </a:rPr>
              <a:t>the </a:t>
            </a:r>
            <a:r>
              <a:rPr lang="it-IT" dirty="0" err="1">
                <a:latin typeface="Adobe Caslon Pro"/>
              </a:rPr>
              <a:t>annual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hazard</a:t>
            </a:r>
            <a:r>
              <a:rPr lang="it-IT" dirty="0">
                <a:latin typeface="Adobe Caslon Pro"/>
              </a:rPr>
              <a:t> curve for </a:t>
            </a:r>
            <a:r>
              <a:rPr lang="it-IT" dirty="0" err="1">
                <a:latin typeface="Adobe Caslon Pro"/>
              </a:rPr>
              <a:t>each</a:t>
            </a:r>
            <a:r>
              <a:rPr lang="it-IT" dirty="0">
                <a:latin typeface="Adobe Caslon Pro"/>
              </a:rPr>
              <a:t> fault;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Adobe Caslon Pro"/>
              </a:rPr>
              <a:t>the 50 </a:t>
            </a:r>
            <a:r>
              <a:rPr lang="it-IT" dirty="0" err="1">
                <a:latin typeface="Adobe Caslon Pro"/>
              </a:rPr>
              <a:t>years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hazard</a:t>
            </a:r>
            <a:r>
              <a:rPr lang="it-IT" dirty="0">
                <a:latin typeface="Adobe Caslon Pro"/>
              </a:rPr>
              <a:t> curve for </a:t>
            </a:r>
            <a:r>
              <a:rPr lang="it-IT" dirty="0" err="1">
                <a:latin typeface="Adobe Caslon Pro"/>
              </a:rPr>
              <a:t>each</a:t>
            </a:r>
            <a:r>
              <a:rPr lang="it-IT" dirty="0">
                <a:latin typeface="Adobe Caslon Pro"/>
              </a:rPr>
              <a:t> fault;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Adobe Caslon Pro"/>
              </a:rPr>
              <a:t>the 475 </a:t>
            </a:r>
            <a:r>
              <a:rPr lang="it-IT" dirty="0" err="1">
                <a:latin typeface="Adobe Caslon Pro"/>
              </a:rPr>
              <a:t>years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hazard</a:t>
            </a:r>
            <a:r>
              <a:rPr lang="it-IT" dirty="0">
                <a:latin typeface="Adobe Caslon Pro"/>
              </a:rPr>
              <a:t> curve for </a:t>
            </a:r>
            <a:r>
              <a:rPr lang="it-IT" dirty="0" err="1">
                <a:latin typeface="Adobe Caslon Pro"/>
              </a:rPr>
              <a:t>each</a:t>
            </a:r>
            <a:r>
              <a:rPr lang="it-IT" dirty="0">
                <a:latin typeface="Adobe Caslon Pro"/>
              </a:rPr>
              <a:t> fault</a:t>
            </a:r>
          </a:p>
          <a:p>
            <a:r>
              <a:rPr lang="it-IT" dirty="0">
                <a:latin typeface="Adobe Caslon Pro"/>
              </a:rPr>
              <a:t>for the </a:t>
            </a:r>
            <a:r>
              <a:rPr lang="it-IT" dirty="0" err="1">
                <a:latin typeface="Adobe Caslon Pro"/>
              </a:rPr>
              <a:t>highlighted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seismic</a:t>
            </a:r>
            <a:r>
              <a:rPr lang="it-IT" dirty="0">
                <a:latin typeface="Adobe Caslon Pro"/>
              </a:rPr>
              <a:t> site.</a:t>
            </a:r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22</a:t>
            </a:fld>
            <a:endParaRPr lang="it-IT" dirty="0">
              <a:latin typeface="Adobe Caslon Pro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994" y="1910556"/>
            <a:ext cx="5031345" cy="4376737"/>
          </a:xfrm>
          <a:prstGeom prst="rect">
            <a:avLst/>
          </a:prstGeom>
        </p:spPr>
      </p:pic>
      <p:sp>
        <p:nvSpPr>
          <p:cNvPr id="8" name="Ovale 7"/>
          <p:cNvSpPr/>
          <p:nvPr/>
        </p:nvSpPr>
        <p:spPr>
          <a:xfrm>
            <a:off x="8759640" y="3819854"/>
            <a:ext cx="1036001" cy="552449"/>
          </a:xfrm>
          <a:prstGeom prst="ellipse">
            <a:avLst/>
          </a:prstGeom>
          <a:noFill/>
          <a:ln w="3810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dobe Caslon Pro"/>
            </a:endParaRPr>
          </a:p>
        </p:txBody>
      </p:sp>
      <p:cxnSp>
        <p:nvCxnSpPr>
          <p:cNvPr id="9" name="Connettore 2 8" title="Standard Normal CDF"/>
          <p:cNvCxnSpPr>
            <a:cxnSpLocks/>
            <a:stCxn id="8" idx="2"/>
          </p:cNvCxnSpPr>
          <p:nvPr/>
        </p:nvCxnSpPr>
        <p:spPr>
          <a:xfrm flipH="1">
            <a:off x="4190035" y="4096079"/>
            <a:ext cx="4569605" cy="174979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/>
          <p:cNvSpPr txBox="1"/>
          <p:nvPr/>
        </p:nvSpPr>
        <p:spPr>
          <a:xfrm>
            <a:off x="731838" y="5657546"/>
            <a:ext cx="57791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>
                <a:latin typeface="Adobe Caslon Pro"/>
                <a:hlinkClick r:id="rId3"/>
              </a:rPr>
              <a:t>http://esse1-gis.mi.ingv.it/</a:t>
            </a:r>
            <a:endParaRPr lang="en-GB" sz="1400" dirty="0">
              <a:latin typeface="Adobe Caslon Pro"/>
            </a:endParaRPr>
          </a:p>
          <a:p>
            <a:pPr algn="r"/>
            <a:r>
              <a:rPr lang="en-GB" sz="1400" i="1" dirty="0">
                <a:latin typeface="Adobe Caslon Pro"/>
                <a:cs typeface="Arial" panose="020B0604020202020204" pitchFamily="34" charset="0"/>
              </a:rPr>
              <a:t>Seismic hazard map: shaking parameter PGA, site </a:t>
            </a:r>
            <a:r>
              <a:rPr lang="en-GB" sz="1400" i="1" dirty="0" err="1">
                <a:latin typeface="Adobe Caslon Pro"/>
                <a:cs typeface="Arial" panose="020B0604020202020204" pitchFamily="34" charset="0"/>
              </a:rPr>
              <a:t>Palmoli</a:t>
            </a:r>
            <a:r>
              <a:rPr lang="en-GB" sz="1400" i="1" dirty="0">
                <a:latin typeface="Adobe Caslon Pro"/>
                <a:cs typeface="Arial" panose="020B0604020202020204" pitchFamily="34" charset="0"/>
              </a:rPr>
              <a:t> (CH) Latitude 41,527 – Longitude 14,483.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9" name="Tabella 6">
            <a:extLst>
              <a:ext uri="{FF2B5EF4-FFF2-40B4-BE49-F238E27FC236}">
                <a16:creationId xmlns:a16="http://schemas.microsoft.com/office/drawing/2014/main" id="{0D926DDC-1C51-4B43-A687-CD804AE572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1036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1: Source </a:t>
            </a:r>
            <a:r>
              <a:rPr lang="it-IT" dirty="0" err="1">
                <a:latin typeface="Adobe Caslon Pro"/>
              </a:rPr>
              <a:t>characterization</a:t>
            </a:r>
            <a:endParaRPr lang="en-GB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00050" indent="-400050">
              <a:buFont typeface="+mj-lt"/>
              <a:buAutoNum type="romanUcPeriod"/>
            </a:pPr>
            <a:r>
              <a:rPr lang="it-IT" dirty="0" err="1">
                <a:latin typeface="Adobe Caslon Pro"/>
              </a:rPr>
              <a:t>Localize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seismogenetic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zones</a:t>
            </a:r>
            <a:r>
              <a:rPr lang="it-IT" dirty="0">
                <a:latin typeface="Adobe Caslon Pro"/>
              </a:rPr>
              <a:t>: </a:t>
            </a:r>
            <a:r>
              <a:rPr lang="it-IT" dirty="0" err="1">
                <a:latin typeface="Adobe Caslon Pro"/>
              </a:rPr>
              <a:t>Italian</a:t>
            </a:r>
            <a:r>
              <a:rPr lang="it-IT" dirty="0">
                <a:latin typeface="Adobe Caslon Pro"/>
              </a:rPr>
              <a:t> ZS9* model for </a:t>
            </a:r>
            <a:r>
              <a:rPr lang="it-IT" dirty="0" err="1">
                <a:latin typeface="Adobe Caslon Pro"/>
              </a:rPr>
              <a:t>application</a:t>
            </a:r>
            <a:r>
              <a:rPr lang="it-IT" dirty="0">
                <a:latin typeface="Adobe Caslon Pro"/>
              </a:rPr>
              <a:t> of the </a:t>
            </a:r>
            <a:r>
              <a:rPr lang="it-IT" dirty="0" err="1">
                <a:latin typeface="Adobe Caslon Pro"/>
              </a:rPr>
              <a:t>attenuation</a:t>
            </a:r>
            <a:r>
              <a:rPr lang="it-IT" dirty="0">
                <a:latin typeface="Adobe Caslon Pro"/>
              </a:rPr>
              <a:t> law</a:t>
            </a:r>
          </a:p>
          <a:p>
            <a:pPr marL="400050" indent="-400050">
              <a:buFont typeface="+mj-lt"/>
              <a:buAutoNum type="romanUcPeriod"/>
            </a:pPr>
            <a:endParaRPr lang="it-IT" dirty="0">
              <a:latin typeface="Adobe Caslon Pro"/>
            </a:endParaRPr>
          </a:p>
          <a:p>
            <a:pPr marL="400050" indent="-400050">
              <a:buFont typeface="+mj-lt"/>
              <a:buAutoNum type="romanUcPeriod"/>
            </a:pPr>
            <a:endParaRPr lang="it-IT" dirty="0">
              <a:latin typeface="Adobe Caslon Pro"/>
            </a:endParaRPr>
          </a:p>
          <a:p>
            <a:pPr marL="400050" indent="-400050">
              <a:buFont typeface="+mj-lt"/>
              <a:buAutoNum type="romanUcPeriod"/>
            </a:pPr>
            <a:endParaRPr lang="it-IT" dirty="0">
              <a:latin typeface="Adobe Caslon Pro"/>
            </a:endParaRPr>
          </a:p>
          <a:p>
            <a:pPr marL="400050" indent="-400050">
              <a:buFont typeface="+mj-lt"/>
              <a:buAutoNum type="romanUcPeriod"/>
            </a:pPr>
            <a:endParaRPr lang="it-IT" dirty="0">
              <a:latin typeface="Adobe Caslon Pro"/>
            </a:endParaRPr>
          </a:p>
          <a:p>
            <a:r>
              <a:rPr lang="it-IT" dirty="0" err="1">
                <a:latin typeface="Adobe Caslon Pro"/>
              </a:rPr>
              <a:t>Different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characteristics</a:t>
            </a:r>
            <a:r>
              <a:rPr lang="it-IT" dirty="0">
                <a:latin typeface="Adobe Caslon Pro"/>
              </a:rPr>
              <a:t> of </a:t>
            </a:r>
            <a:r>
              <a:rPr lang="it-IT" dirty="0" err="1">
                <a:latin typeface="Adobe Caslon Pro"/>
              </a:rPr>
              <a:t>zonation</a:t>
            </a:r>
            <a:r>
              <a:rPr lang="it-IT" dirty="0">
                <a:latin typeface="Adobe Caslon Pro"/>
              </a:rPr>
              <a:t>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Adobe Caslon Pro"/>
              </a:rPr>
              <a:t>Seismogenetic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faults</a:t>
            </a:r>
            <a:r>
              <a:rPr lang="it-IT" dirty="0">
                <a:latin typeface="Adobe Caslon Pro"/>
              </a:rPr>
              <a:t> and </a:t>
            </a:r>
            <a:r>
              <a:rPr lang="it-IT" dirty="0" err="1">
                <a:latin typeface="Adobe Caslon Pro"/>
              </a:rPr>
              <a:t>mechanisms</a:t>
            </a:r>
            <a:r>
              <a:rPr lang="it-IT" dirty="0">
                <a:latin typeface="Adobe Caslon Pro"/>
              </a:rPr>
              <a:t> (</a:t>
            </a:r>
            <a:r>
              <a:rPr lang="it-IT" dirty="0" err="1">
                <a:latin typeface="Adobe Caslon Pro"/>
              </a:rPr>
              <a:t>direct</a:t>
            </a:r>
            <a:r>
              <a:rPr lang="it-IT" dirty="0">
                <a:latin typeface="Adobe Caslon Pro"/>
              </a:rPr>
              <a:t>, inverse, strike-slip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Adobe Caslon Pro"/>
              </a:rPr>
              <a:t>Hypocenter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depth</a:t>
            </a:r>
            <a:r>
              <a:rPr lang="it-IT" dirty="0">
                <a:latin typeface="Adobe Caslon Pro"/>
              </a:rPr>
              <a:t> (</a:t>
            </a:r>
            <a:r>
              <a:rPr lang="it-IT" dirty="0" err="1">
                <a:latin typeface="Adobe Caslon Pro"/>
              </a:rPr>
              <a:t>shallow</a:t>
            </a:r>
            <a:r>
              <a:rPr lang="it-IT" dirty="0">
                <a:latin typeface="Adobe Caslon Pro"/>
              </a:rPr>
              <a:t>, intermediate, deep)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Adobe Caslon Pro"/>
              </a:rPr>
              <a:t>ect</a:t>
            </a:r>
            <a:r>
              <a:rPr lang="it-IT" dirty="0">
                <a:latin typeface="Adobe Caslon Pro"/>
              </a:rPr>
              <a:t>.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23</a:t>
            </a:fld>
            <a:endParaRPr lang="it-IT" dirty="0">
              <a:latin typeface="Adobe Caslon Pro"/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9322" y="3124309"/>
            <a:ext cx="2845662" cy="3368566"/>
          </a:xfrm>
          <a:prstGeom prst="rect">
            <a:avLst/>
          </a:prstGeom>
        </p:spPr>
      </p:pic>
      <p:sp>
        <p:nvSpPr>
          <p:cNvPr id="11" name="CasellaDiTesto 10"/>
          <p:cNvSpPr txBox="1"/>
          <p:nvPr/>
        </p:nvSpPr>
        <p:spPr>
          <a:xfrm>
            <a:off x="1516416" y="3452593"/>
            <a:ext cx="6539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latin typeface="Adobe Caslon Pro"/>
                <a:cs typeface="Arial" panose="020B0604020202020204" pitchFamily="34" charset="0"/>
              </a:rPr>
              <a:t>Italian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database and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catalogue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of the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overall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seismicity</a:t>
            </a:r>
            <a:endParaRPr lang="it-IT" dirty="0">
              <a:latin typeface="Adobe Caslon Pro"/>
              <a:cs typeface="Arial" panose="020B0604020202020204" pitchFamily="34" charset="0"/>
            </a:endParaRPr>
          </a:p>
          <a:p>
            <a:pPr algn="ctr"/>
            <a:r>
              <a:rPr lang="en-GB" dirty="0">
                <a:latin typeface="Adobe Caslon Pro"/>
                <a:hlinkClick r:id="rId4"/>
              </a:rPr>
              <a:t>http://zonesismiche.mi.ingv.it/</a:t>
            </a:r>
            <a:endParaRPr lang="en-GB" dirty="0">
              <a:latin typeface="Adobe Caslon Pro"/>
              <a:cs typeface="Arial" panose="020B0604020202020204" pitchFamily="34" charset="0"/>
            </a:endParaRPr>
          </a:p>
        </p:txBody>
      </p:sp>
      <p:cxnSp>
        <p:nvCxnSpPr>
          <p:cNvPr id="12" name="Connettore 2 11"/>
          <p:cNvCxnSpPr/>
          <p:nvPr/>
        </p:nvCxnSpPr>
        <p:spPr>
          <a:xfrm>
            <a:off x="4991588" y="3124309"/>
            <a:ext cx="0" cy="362664"/>
          </a:xfrm>
          <a:prstGeom prst="straightConnector1">
            <a:avLst/>
          </a:prstGeom>
          <a:ln w="41275">
            <a:solidFill>
              <a:srgbClr val="A01625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BD86017-A2DD-4E38-AB9E-85D42243C767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8A945AB9-535C-4AF3-8CAF-D46F2CAA55E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052B09C7-5A84-4871-B7C8-48DAAC61B0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6" name="Gruppo 15">
              <a:extLst>
                <a:ext uri="{FF2B5EF4-FFF2-40B4-BE49-F238E27FC236}">
                  <a16:creationId xmlns:a16="http://schemas.microsoft.com/office/drawing/2014/main" id="{1B45ADAF-1D23-4258-BD19-4411EB8A0C46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7" name="Picture 2" descr="ITN Inspire Logo">
                <a:extLst>
                  <a:ext uri="{FF2B5EF4-FFF2-40B4-BE49-F238E27FC236}">
                    <a16:creationId xmlns:a16="http://schemas.microsoft.com/office/drawing/2014/main" id="{A14EE5C8-5698-43DD-8E27-13E20981D08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5205E332-B0FB-4CDA-BACB-77EE19B1178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9" name="Tabella 6">
            <a:extLst>
              <a:ext uri="{FF2B5EF4-FFF2-40B4-BE49-F238E27FC236}">
                <a16:creationId xmlns:a16="http://schemas.microsoft.com/office/drawing/2014/main" id="{13204E63-84A7-4A56-8C7F-A4BE8D2909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6064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1: Source </a:t>
            </a:r>
            <a:r>
              <a:rPr lang="it-IT" dirty="0" err="1">
                <a:latin typeface="Adobe Caslon Pro"/>
              </a:rPr>
              <a:t>characterization</a:t>
            </a:r>
            <a:endParaRPr lang="en-GB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5043316" y="2420143"/>
            <a:ext cx="6333394" cy="3889375"/>
          </a:xfrm>
        </p:spPr>
        <p:txBody>
          <a:bodyPr/>
          <a:lstStyle/>
          <a:p>
            <a:pPr marL="400050" indent="-400050">
              <a:buFont typeface="+mj-lt"/>
              <a:buAutoNum type="romanUcPeriod"/>
            </a:pPr>
            <a:r>
              <a:rPr lang="it-IT" dirty="0" err="1">
                <a:latin typeface="Adobe Caslon Pro"/>
              </a:rPr>
              <a:t>Localize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seismogenetic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zones</a:t>
            </a:r>
            <a:r>
              <a:rPr lang="it-IT" dirty="0">
                <a:latin typeface="Adobe Caslon Pro"/>
              </a:rPr>
              <a:t>: </a:t>
            </a:r>
            <a:r>
              <a:rPr lang="it-IT" dirty="0" err="1">
                <a:latin typeface="Adobe Caslon Pro"/>
              </a:rPr>
              <a:t>Italian</a:t>
            </a:r>
            <a:r>
              <a:rPr lang="it-IT" dirty="0">
                <a:latin typeface="Adobe Caslon Pro"/>
              </a:rPr>
              <a:t> ZS9* model for </a:t>
            </a:r>
            <a:r>
              <a:rPr lang="it-IT" dirty="0" err="1">
                <a:latin typeface="Adobe Caslon Pro"/>
              </a:rPr>
              <a:t>application</a:t>
            </a:r>
            <a:r>
              <a:rPr lang="it-IT" dirty="0">
                <a:latin typeface="Adobe Caslon Pro"/>
              </a:rPr>
              <a:t> of the </a:t>
            </a:r>
            <a:r>
              <a:rPr lang="it-IT" dirty="0" err="1">
                <a:latin typeface="Adobe Caslon Pro"/>
              </a:rPr>
              <a:t>attenuation</a:t>
            </a:r>
            <a:r>
              <a:rPr lang="it-IT" dirty="0">
                <a:latin typeface="Adobe Caslon Pro"/>
              </a:rPr>
              <a:t> law</a:t>
            </a:r>
          </a:p>
          <a:p>
            <a:pPr marL="400050" indent="-400050">
              <a:buFont typeface="+mj-lt"/>
              <a:buAutoNum type="romanUcPeriod"/>
            </a:pPr>
            <a:endParaRPr lang="it-IT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24</a:t>
            </a:fld>
            <a:endParaRPr lang="it-IT" dirty="0">
              <a:latin typeface="Adobe Caslon Pro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4991588" y="6477000"/>
            <a:ext cx="65390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Adobe Caslon Pro"/>
                <a:hlinkClick r:id="rId3"/>
              </a:rPr>
              <a:t>http://zonesismiche.mi.ingv.it/</a:t>
            </a:r>
            <a:endParaRPr lang="en-GB" sz="1400" dirty="0">
              <a:latin typeface="Adobe Caslon Pro"/>
            </a:endParaRPr>
          </a:p>
        </p:txBody>
      </p:sp>
      <p:cxnSp>
        <p:nvCxnSpPr>
          <p:cNvPr id="12" name="Connettore 2 11"/>
          <p:cNvCxnSpPr>
            <a:stCxn id="15" idx="1"/>
            <a:endCxn id="14" idx="3"/>
          </p:cNvCxnSpPr>
          <p:nvPr/>
        </p:nvCxnSpPr>
        <p:spPr>
          <a:xfrm flipH="1">
            <a:off x="4960058" y="4787462"/>
            <a:ext cx="1367101" cy="0"/>
          </a:xfrm>
          <a:prstGeom prst="straightConnector1">
            <a:avLst/>
          </a:prstGeom>
          <a:ln w="41275">
            <a:solidFill>
              <a:srgbClr val="A01625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magin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083" y="2420143"/>
            <a:ext cx="4582505" cy="4376737"/>
          </a:xfrm>
          <a:prstGeom prst="rect">
            <a:avLst/>
          </a:prstGeom>
        </p:spPr>
      </p:pic>
      <p:pic>
        <p:nvPicPr>
          <p:cNvPr id="15" name="Immagin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7159" y="3208283"/>
            <a:ext cx="4055550" cy="3158358"/>
          </a:xfrm>
          <a:prstGeom prst="rect">
            <a:avLst/>
          </a:prstGeom>
        </p:spPr>
      </p:pic>
      <p:sp>
        <p:nvSpPr>
          <p:cNvPr id="16" name="Rettangolo 15"/>
          <p:cNvSpPr/>
          <p:nvPr/>
        </p:nvSpPr>
        <p:spPr>
          <a:xfrm>
            <a:off x="409079" y="4025462"/>
            <a:ext cx="4467721" cy="1345324"/>
          </a:xfrm>
          <a:prstGeom prst="rect">
            <a:avLst/>
          </a:prstGeom>
          <a:gradFill flip="none" rotWithShape="1">
            <a:gsLst>
              <a:gs pos="0">
                <a:srgbClr val="66FF99">
                  <a:tint val="44500"/>
                  <a:satMod val="160000"/>
                  <a:alpha val="55000"/>
                </a:srgbClr>
              </a:gs>
              <a:gs pos="100000">
                <a:srgbClr val="66FF99">
                  <a:tint val="23500"/>
                  <a:satMod val="160000"/>
                  <a:alpha val="64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66FF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dobe Caslon Pro"/>
            </a:endParaRPr>
          </a:p>
        </p:txBody>
      </p:sp>
      <p:sp>
        <p:nvSpPr>
          <p:cNvPr id="14" name="Rettangolo 13"/>
          <p:cNvSpPr/>
          <p:nvPr/>
        </p:nvSpPr>
        <p:spPr>
          <a:xfrm>
            <a:off x="377553" y="4677103"/>
            <a:ext cx="4582505" cy="220718"/>
          </a:xfrm>
          <a:prstGeom prst="rect">
            <a:avLst/>
          </a:prstGeom>
          <a:noFill/>
          <a:ln w="38100">
            <a:solidFill>
              <a:srgbClr val="CE0E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dobe Caslon Pro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9D0DFDF-B08D-4407-9948-FBA57B74C971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6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1BFFF1B8-72AF-488F-A10F-C1094043836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FC66ADD2-05A8-4741-9BC2-0504F33ECE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0" name="Gruppo 19">
              <a:extLst>
                <a:ext uri="{FF2B5EF4-FFF2-40B4-BE49-F238E27FC236}">
                  <a16:creationId xmlns:a16="http://schemas.microsoft.com/office/drawing/2014/main" id="{0E15DD30-2BE1-49DA-97F5-DE2A500B3349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1" name="Picture 2" descr="ITN Inspire Logo">
                <a:extLst>
                  <a:ext uri="{FF2B5EF4-FFF2-40B4-BE49-F238E27FC236}">
                    <a16:creationId xmlns:a16="http://schemas.microsoft.com/office/drawing/2014/main" id="{C1C54BC8-0C7D-4DFF-94FD-6AC31B4D18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ITN Inspire Logo">
                <a:extLst>
                  <a:ext uri="{FF2B5EF4-FFF2-40B4-BE49-F238E27FC236}">
                    <a16:creationId xmlns:a16="http://schemas.microsoft.com/office/drawing/2014/main" id="{4D6676BE-A5E3-4774-8AA5-3828B7008A9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23" name="Tabella 6">
            <a:extLst>
              <a:ext uri="{FF2B5EF4-FFF2-40B4-BE49-F238E27FC236}">
                <a16:creationId xmlns:a16="http://schemas.microsoft.com/office/drawing/2014/main" id="{BCA6CA8E-F4AB-4AF5-B7DC-D3715AA54C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98270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1: Source </a:t>
            </a:r>
            <a:r>
              <a:rPr lang="it-IT" dirty="0" err="1">
                <a:latin typeface="Adobe Caslon Pro"/>
              </a:rPr>
              <a:t>characterization</a:t>
            </a:r>
            <a:endParaRPr lang="en-GB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31838" y="2603500"/>
            <a:ext cx="10051776" cy="3889375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Extrapolate information </a:t>
            </a:r>
            <a:r>
              <a:rPr lang="it-IT" dirty="0" err="1">
                <a:latin typeface="Adobe Caslon Pro"/>
              </a:rPr>
              <a:t>regarding</a:t>
            </a:r>
            <a:r>
              <a:rPr lang="it-IT" dirty="0">
                <a:latin typeface="Adobe Caslon Pro"/>
              </a:rPr>
              <a:t> the source and </a:t>
            </a:r>
            <a:r>
              <a:rPr lang="it-IT" dirty="0" err="1">
                <a:latin typeface="Adobe Caslon Pro"/>
              </a:rPr>
              <a:t>its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bound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limits</a:t>
            </a:r>
            <a:r>
              <a:rPr lang="it-IT" dirty="0">
                <a:latin typeface="Adobe Caslon Pro"/>
              </a:rPr>
              <a:t>: </a:t>
            </a:r>
            <a:r>
              <a:rPr lang="it-IT" dirty="0" err="1">
                <a:latin typeface="Adobe Caslon Pro"/>
              </a:rPr>
              <a:t>convert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coordinates</a:t>
            </a:r>
            <a:r>
              <a:rPr lang="it-IT" dirty="0">
                <a:latin typeface="Adobe Caslon Pro"/>
              </a:rPr>
              <a:t> from </a:t>
            </a:r>
            <a:r>
              <a:rPr lang="it-IT" i="1" dirty="0">
                <a:latin typeface="Adobe Caslon Pro"/>
              </a:rPr>
              <a:t>deg2utm </a:t>
            </a:r>
            <a:r>
              <a:rPr lang="it-IT" dirty="0">
                <a:latin typeface="Adobe Caslon Pro"/>
              </a:rPr>
              <a:t>for </a:t>
            </a:r>
            <a:r>
              <a:rPr lang="it-IT" dirty="0" err="1">
                <a:latin typeface="Adobe Caslon Pro"/>
              </a:rPr>
              <a:t>each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sources</a:t>
            </a:r>
            <a:endParaRPr lang="it-IT" i="1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25</a:t>
            </a:fld>
            <a:endParaRPr lang="it-IT" dirty="0">
              <a:latin typeface="Adobe Caslon Pro"/>
            </a:endParaRPr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9520901"/>
              </p:ext>
            </p:extLst>
          </p:nvPr>
        </p:nvGraphicFramePr>
        <p:xfrm>
          <a:off x="598218" y="3443045"/>
          <a:ext cx="4707657" cy="978900"/>
        </p:xfrm>
        <a:graphic>
          <a:graphicData uri="http://schemas.openxmlformats.org/drawingml/2006/table">
            <a:tbl>
              <a:tblPr/>
              <a:tblGrid>
                <a:gridCol w="9415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3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3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3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3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3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472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GB" sz="1500" b="1" i="0" u="sng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Coordinates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472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WGS 84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UTM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UTM-Z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472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Location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long (x)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lat (y)</a:t>
                      </a:r>
                    </a:p>
                  </a:txBody>
                  <a:tcPr marL="10088" marR="10088" marT="1008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472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Palmoli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14,48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41,63</a:t>
                      </a:r>
                    </a:p>
                  </a:txBody>
                  <a:tcPr marL="10088" marR="10088" marT="10088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465.293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4643124</a:t>
                      </a:r>
                    </a:p>
                  </a:txBody>
                  <a:tcPr marL="10088" marR="10088" marT="10088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el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4954351"/>
              </p:ext>
            </p:extLst>
          </p:nvPr>
        </p:nvGraphicFramePr>
        <p:xfrm>
          <a:off x="598218" y="4816574"/>
          <a:ext cx="4439250" cy="1007792"/>
        </p:xfrm>
        <a:graphic>
          <a:graphicData uri="http://schemas.openxmlformats.org/drawingml/2006/table">
            <a:tbl>
              <a:tblPr/>
              <a:tblGrid>
                <a:gridCol w="88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7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7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194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Source</a:t>
                      </a:r>
                    </a:p>
                  </a:txBody>
                  <a:tcPr marL="11098" marR="11098" marT="110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b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Mw Max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Mw Min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Rate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94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S1</a:t>
                      </a:r>
                    </a:p>
                  </a:txBody>
                  <a:tcPr marL="11098" marR="11098" marT="110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-1,11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6,37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4,76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0,21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948"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S2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-1,09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7,06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4,76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0,14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948"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…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…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…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…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…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" name="Tabel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5249258"/>
              </p:ext>
            </p:extLst>
          </p:nvPr>
        </p:nvGraphicFramePr>
        <p:xfrm>
          <a:off x="6549519" y="3441696"/>
          <a:ext cx="5246983" cy="2426203"/>
        </p:xfrm>
        <a:graphic>
          <a:graphicData uri="http://schemas.openxmlformats.org/drawingml/2006/table">
            <a:tbl>
              <a:tblPr/>
              <a:tblGrid>
                <a:gridCol w="7495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15501">
                <a:tc>
                  <a:txBody>
                    <a:bodyPr/>
                    <a:lstStyle/>
                    <a:p>
                      <a:pPr algn="r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ZS9-918</a:t>
                      </a:r>
                    </a:p>
                  </a:txBody>
                  <a:tcPr marL="9370" marR="9370" marT="937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S1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63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WGS 84</a:t>
                      </a:r>
                    </a:p>
                  </a:txBody>
                  <a:tcPr marL="9370" marR="9370" marT="937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UTM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UTM-Z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UTM-INPORT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12,11651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43,79397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268015,9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4853032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-197.277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209.907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12,27012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44,10645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281523,5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4887320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-183.769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244.196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13,54116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43,2943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381660,3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4794530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-83.633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151.405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14,181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42,47483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432678,9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4702824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-32.614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59.699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14,37249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42,14993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448153,3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4666614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-17.140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23.489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14,27923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41,85719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440174,4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4634171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-25.118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-8.953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13,1518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43,02822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349423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4765606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-115.870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122.481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12,11651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43,79397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268015,9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4853032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-197.277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209.907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cxnSp>
        <p:nvCxnSpPr>
          <p:cNvPr id="17" name="Connettore 2 16"/>
          <p:cNvCxnSpPr/>
          <p:nvPr/>
        </p:nvCxnSpPr>
        <p:spPr>
          <a:xfrm flipH="1">
            <a:off x="5037469" y="3615559"/>
            <a:ext cx="1512050" cy="1592317"/>
          </a:xfrm>
          <a:prstGeom prst="straightConnector1">
            <a:avLst/>
          </a:prstGeom>
          <a:ln w="41275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1A3118-A272-4023-A241-F95598B32027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D55793F9-DCFA-4C92-9F04-29B4A6147C58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D3A90583-8BFF-4CEA-AE74-A4F3CCFDE5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4" name="Gruppo 13">
              <a:extLst>
                <a:ext uri="{FF2B5EF4-FFF2-40B4-BE49-F238E27FC236}">
                  <a16:creationId xmlns:a16="http://schemas.microsoft.com/office/drawing/2014/main" id="{B476A131-BB24-4335-AD24-B549C7326AE7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5" name="Picture 2" descr="ITN Inspire Logo">
                <a:extLst>
                  <a:ext uri="{FF2B5EF4-FFF2-40B4-BE49-F238E27FC236}">
                    <a16:creationId xmlns:a16="http://schemas.microsoft.com/office/drawing/2014/main" id="{B81771C0-C0A0-4F4E-9D42-2287773906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3A24B743-915C-42BA-BD4D-20371733C0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8" name="Tabella 6">
            <a:extLst>
              <a:ext uri="{FF2B5EF4-FFF2-40B4-BE49-F238E27FC236}">
                <a16:creationId xmlns:a16="http://schemas.microsoft.com/office/drawing/2014/main" id="{9CA9E89D-6C05-4681-8620-337EC0F051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3869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1: Source </a:t>
            </a:r>
            <a:r>
              <a:rPr lang="it-IT" dirty="0" err="1">
                <a:latin typeface="Adobe Caslon Pro"/>
              </a:rPr>
              <a:t>characterization</a:t>
            </a:r>
            <a:r>
              <a:rPr lang="it-IT" dirty="0">
                <a:latin typeface="Adobe Caslon Pro"/>
              </a:rPr>
              <a:t> - Location</a:t>
            </a:r>
            <a:endParaRPr lang="en-GB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2" y="2401070"/>
                <a:ext cx="6246812" cy="3889375"/>
              </a:xfrm>
            </p:spPr>
            <p:txBody>
              <a:bodyPr/>
              <a:lstStyle/>
              <a:p>
                <a:r>
                  <a:rPr lang="it-IT" dirty="0">
                    <a:latin typeface="Adobe Caslon Pro"/>
                  </a:rPr>
                  <a:t>Define the </a:t>
                </a:r>
                <a:r>
                  <a:rPr lang="it-IT" dirty="0" err="1">
                    <a:latin typeface="Adobe Caslon Pro"/>
                  </a:rPr>
                  <a:t>distribution</a:t>
                </a:r>
                <a:r>
                  <a:rPr lang="it-IT" dirty="0">
                    <a:latin typeface="Adobe Caslon Pro"/>
                  </a:rPr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  <m:r>
                      <a:rPr lang="it-IT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>
                  <a:latin typeface="Adobe Caslon Pro"/>
                </a:endParaRPr>
              </a:p>
              <a:p>
                <a:r>
                  <a:rPr lang="it-IT" dirty="0">
                    <a:latin typeface="Adobe Caslon Pro"/>
                  </a:rPr>
                  <a:t>To </a:t>
                </a:r>
                <a:r>
                  <a:rPr lang="it-IT" dirty="0" err="1">
                    <a:latin typeface="Adobe Caslon Pro"/>
                  </a:rPr>
                  <a:t>simplify</a:t>
                </a:r>
                <a:r>
                  <a:rPr lang="it-IT" dirty="0">
                    <a:latin typeface="Adobe Caslon Pro"/>
                  </a:rPr>
                  <a:t>, </a:t>
                </a:r>
                <a:r>
                  <a:rPr lang="it-IT" dirty="0" err="1">
                    <a:latin typeface="Adobe Caslon Pro"/>
                  </a:rPr>
                  <a:t>consider</a:t>
                </a:r>
                <a:r>
                  <a:rPr lang="it-IT" dirty="0">
                    <a:latin typeface="Adobe Caslon Pro"/>
                  </a:rPr>
                  <a:t> 1 source with a regular </a:t>
                </a:r>
                <a:r>
                  <a:rPr lang="it-IT" dirty="0" err="1">
                    <a:latin typeface="Adobe Caslon Pro"/>
                  </a:rPr>
                  <a:t>zonation</a:t>
                </a:r>
                <a:r>
                  <a:rPr lang="it-IT" dirty="0">
                    <a:latin typeface="Adobe Caslon Pro"/>
                  </a:rPr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𝑓𝑖𝑥</m:t>
                        </m:r>
                      </m:sub>
                    </m:sSub>
                    <m:r>
                      <a:rPr lang="it-IT" i="1" dirty="0" smtClean="0">
                        <a:latin typeface="Cambria Math" panose="02040503050406030204" pitchFamily="18" charset="0"/>
                      </a:rPr>
                      <m:t> = 50 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𝑘𝑚</m:t>
                    </m:r>
                  </m:oMath>
                </a14:m>
                <a:r>
                  <a:rPr lang="en-GB" dirty="0">
                    <a:latin typeface="Adobe Caslon Pro"/>
                  </a:rPr>
                  <a:t>.</a:t>
                </a:r>
              </a:p>
              <a:p>
                <a:endParaRPr lang="it-IT" sz="100" dirty="0">
                  <a:latin typeface="Adobe Caslon Pro"/>
                </a:endParaRPr>
              </a:p>
              <a:p>
                <a:r>
                  <a:rPr lang="it-IT" dirty="0">
                    <a:latin typeface="Adobe Caslon Pro"/>
                  </a:rPr>
                  <a:t>So, the </a:t>
                </a:r>
                <a:r>
                  <a:rPr lang="it-IT" dirty="0" err="1">
                    <a:latin typeface="Adobe Caslon Pro"/>
                  </a:rPr>
                  <a:t>distribution</a:t>
                </a:r>
                <a:r>
                  <a:rPr lang="it-IT" dirty="0">
                    <a:latin typeface="Adobe Caslon Pro"/>
                  </a:rPr>
                  <a:t> of an </a:t>
                </a:r>
                <a:r>
                  <a:rPr lang="it-IT" dirty="0" err="1">
                    <a:latin typeface="Adobe Caslon Pro"/>
                  </a:rPr>
                  <a:t>epicenter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being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located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at</a:t>
                </a:r>
                <a:r>
                  <a:rPr lang="it-IT" dirty="0">
                    <a:latin typeface="Adobe Caslon Pro"/>
                  </a:rPr>
                  <a:t> a </a:t>
                </a:r>
                <a:r>
                  <a:rPr lang="it-IT" dirty="0" err="1">
                    <a:latin typeface="Adobe Caslon Pro"/>
                  </a:rPr>
                  <a:t>distance</a:t>
                </a:r>
                <a:r>
                  <a:rPr lang="it-IT" dirty="0">
                    <a:latin typeface="Adobe Caslon Pro"/>
                  </a:rPr>
                  <a:t> of </a:t>
                </a:r>
                <a:r>
                  <a:rPr lang="it-IT" dirty="0" err="1">
                    <a:latin typeface="Adobe Caslon Pro"/>
                  </a:rPr>
                  <a:t>less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than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i="1" dirty="0">
                    <a:latin typeface="Adobe Caslon Pro"/>
                  </a:rPr>
                  <a:t>r </a:t>
                </a:r>
                <a:r>
                  <a:rPr lang="it-IT" dirty="0" err="1">
                    <a:latin typeface="Adobe Caslon Pro"/>
                  </a:rPr>
                  <a:t>is</a:t>
                </a:r>
                <a:r>
                  <a:rPr lang="it-IT" i="1" dirty="0">
                    <a:latin typeface="Adobe Caslon Pro"/>
                  </a:rPr>
                  <a:t>:</a:t>
                </a:r>
              </a:p>
              <a:p>
                <a:endParaRPr lang="it-IT" i="1" dirty="0">
                  <a:latin typeface="Adobe Caslon Pro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it-IT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𝑎𝑟𝑒𝑎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𝑐𝑖𝑟𝑐𝑙𝑒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𝑤𝑖𝑡h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𝑟𝑎𝑑𝑖𝑢𝑠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num>
                        <m:den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𝑎𝑟𝑒𝑎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𝑐𝑖𝑟𝑐𝑙𝑒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𝑤𝑖𝑡h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𝑟𝑎𝑑𝑖𝑢𝑠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𝑓𝑖𝑥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it-IT" b="0" i="1" dirty="0">
                  <a:latin typeface="Adobe Caslon Pro"/>
                </a:endParaRPr>
              </a:p>
              <a:p>
                <a:r>
                  <a:rPr lang="it-IT" b="0" i="1" dirty="0">
                    <a:latin typeface="Adobe Caslon Pro"/>
                  </a:rPr>
                  <a:t>              	                    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bSup>
                          <m:sSub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𝑓𝑖𝑥</m:t>
                            </m:r>
                          </m:sub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  <m:r>
                      <a:rPr lang="it-IT" b="0" i="1" smtClean="0">
                        <a:latin typeface="Cambria Math" panose="02040503050406030204" pitchFamily="18" charset="0"/>
                      </a:rPr>
                      <m:t>, 0≤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𝑓𝑖𝑥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  1, 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𝑓𝑖𝑥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it-IT" b="0" i="1" dirty="0">
                  <a:latin typeface="Adobe Caslon Pro"/>
                </a:endParaRPr>
              </a:p>
              <a:p>
                <a:endParaRPr lang="it-IT" sz="800" b="0" i="1" dirty="0">
                  <a:latin typeface="Adobe Caslon Pro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num>
                        <m:den>
                          <m:sSubSup>
                            <m:sSubSup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𝑓𝑖𝑥</m:t>
                              </m:r>
                            </m:sub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it-IT" i="1">
                          <a:latin typeface="Cambria Math" panose="02040503050406030204" pitchFamily="18" charset="0"/>
                        </a:rPr>
                        <m:t>, 0≤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𝑓𝑖𝑥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𝑓𝑖𝑥</m:t>
                          </m:r>
                        </m:sub>
                      </m:sSub>
                    </m:oMath>
                  </m:oMathPara>
                </a14:m>
                <a:endParaRPr lang="it-IT" i="1" dirty="0">
                  <a:latin typeface="Adobe Caslon Pro"/>
                </a:endParaRPr>
              </a:p>
              <a:p>
                <a:endParaRPr lang="en-GB" i="1" dirty="0">
                  <a:latin typeface="Adobe Caslon Pro"/>
                </a:endParaRPr>
              </a:p>
              <a:p>
                <a:endParaRPr lang="en-GB" i="1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3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2" y="2401070"/>
                <a:ext cx="6246812" cy="3889375"/>
              </a:xfrm>
              <a:blipFill>
                <a:blip r:embed="rId3"/>
                <a:stretch>
                  <a:fillRect l="-879" t="-1567" b="-470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26</a:t>
            </a:fld>
            <a:endParaRPr lang="it-IT" dirty="0">
              <a:latin typeface="Adobe Caslon Pro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 rotWithShape="1">
          <a:blip r:embed="rId4"/>
          <a:srcRect t="-1" b="937"/>
          <a:stretch/>
        </p:blipFill>
        <p:spPr>
          <a:xfrm>
            <a:off x="6987934" y="2891960"/>
            <a:ext cx="4507801" cy="3509634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99232" y="4623544"/>
            <a:ext cx="74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dobe Caslon Pro"/>
                <a:cs typeface="Arial" panose="020B0604020202020204" pitchFamily="34" charset="0"/>
              </a:rPr>
              <a:t>CDF:</a:t>
            </a:r>
            <a:endParaRPr lang="en-GB" dirty="0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199232" y="5916317"/>
            <a:ext cx="74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dobe Caslon Pro"/>
                <a:cs typeface="Arial" panose="020B0604020202020204" pitchFamily="34" charset="0"/>
              </a:rPr>
              <a:t>PDF:</a:t>
            </a:r>
            <a:endParaRPr lang="en-GB" dirty="0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0A994A2-84DA-4DBA-83DE-324DB3DDD7BE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8BFE4963-75C6-485A-8799-8E5E297B079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64983619-7839-44DE-BAAB-AF4B9488C0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4" name="Gruppo 13">
              <a:extLst>
                <a:ext uri="{FF2B5EF4-FFF2-40B4-BE49-F238E27FC236}">
                  <a16:creationId xmlns:a16="http://schemas.microsoft.com/office/drawing/2014/main" id="{EC79B17C-75E0-4EE4-9EC6-7BB9FA0D6FE7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5" name="Picture 2" descr="ITN Inspire Logo">
                <a:extLst>
                  <a:ext uri="{FF2B5EF4-FFF2-40B4-BE49-F238E27FC236}">
                    <a16:creationId xmlns:a16="http://schemas.microsoft.com/office/drawing/2014/main" id="{F51EA0F1-D89B-4463-9FFB-C41019E61BC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6E3A5131-9555-46E9-9C42-D9AEE11594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7" name="Tabella 6">
            <a:extLst>
              <a:ext uri="{FF2B5EF4-FFF2-40B4-BE49-F238E27FC236}">
                <a16:creationId xmlns:a16="http://schemas.microsoft.com/office/drawing/2014/main" id="{0DE38F61-E8EC-4193-8FC7-F5B608DD89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55925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1: Source </a:t>
            </a:r>
            <a:r>
              <a:rPr lang="it-IT" dirty="0" err="1">
                <a:latin typeface="Adobe Caslon Pro"/>
              </a:rPr>
              <a:t>characterization</a:t>
            </a:r>
            <a:endParaRPr lang="en-GB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41119" y="2705867"/>
            <a:ext cx="6246808" cy="2212974"/>
          </a:xfr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/>
          <a:lstStyle/>
          <a:p>
            <a:r>
              <a:rPr lang="it-IT" u="sng" dirty="0" err="1">
                <a:latin typeface="Adobe Caslon Pro"/>
              </a:rPr>
              <a:t>Codes</a:t>
            </a:r>
            <a:r>
              <a:rPr lang="it-IT" u="sng" dirty="0">
                <a:latin typeface="Adobe Caslon Pro"/>
              </a:rPr>
              <a:t>:</a:t>
            </a:r>
          </a:p>
          <a:p>
            <a:pPr marL="400050" indent="-400050">
              <a:buFont typeface="+mj-lt"/>
              <a:buAutoNum type="romanLcPeriod"/>
            </a:pPr>
            <a:r>
              <a:rPr lang="it-IT" dirty="0">
                <a:latin typeface="Adobe Caslon Pro"/>
              </a:rPr>
              <a:t>Read </a:t>
            </a:r>
            <a:r>
              <a:rPr lang="it-IT" i="1" dirty="0">
                <a:latin typeface="Adobe Caslon Pro"/>
              </a:rPr>
              <a:t>source.xls</a:t>
            </a:r>
            <a:r>
              <a:rPr lang="it-IT" dirty="0">
                <a:latin typeface="Adobe Caslon Pro"/>
              </a:rPr>
              <a:t> file</a:t>
            </a:r>
          </a:p>
          <a:p>
            <a:pPr marL="400050" indent="-400050">
              <a:buFont typeface="+mj-lt"/>
              <a:buAutoNum type="romanLcPeriod"/>
            </a:pPr>
            <a:r>
              <a:rPr lang="it-IT" dirty="0" err="1">
                <a:latin typeface="Adobe Caslon Pro"/>
              </a:rPr>
              <a:t>Run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section</a:t>
            </a:r>
            <a:r>
              <a:rPr lang="it-IT" dirty="0">
                <a:latin typeface="Adobe Caslon Pro"/>
              </a:rPr>
              <a:t> </a:t>
            </a:r>
            <a:r>
              <a:rPr lang="en-GB" i="1" dirty="0">
                <a:latin typeface="Adobe Caslon Pro"/>
              </a:rPr>
              <a:t>Earthquake source characterization </a:t>
            </a:r>
            <a:r>
              <a:rPr lang="en-GB" dirty="0">
                <a:latin typeface="Adobe Caslon Pro"/>
              </a:rPr>
              <a:t>in the attached </a:t>
            </a:r>
            <a:r>
              <a:rPr lang="en-GB" dirty="0" err="1">
                <a:latin typeface="Adobe Caslon Pro"/>
              </a:rPr>
              <a:t>Matlab</a:t>
            </a:r>
            <a:r>
              <a:rPr lang="en-GB" dirty="0">
                <a:latin typeface="Adobe Caslon Pro"/>
              </a:rPr>
              <a:t> code or load variable </a:t>
            </a:r>
            <a:r>
              <a:rPr lang="en-GB" i="1" dirty="0" err="1">
                <a:latin typeface="Adobe Caslon Pro"/>
              </a:rPr>
              <a:t>seismic_source.mat</a:t>
            </a:r>
            <a:r>
              <a:rPr lang="en-GB" i="1" dirty="0">
                <a:latin typeface="Adobe Caslon Pro"/>
              </a:rPr>
              <a:t> </a:t>
            </a:r>
            <a:r>
              <a:rPr lang="en-GB" dirty="0">
                <a:latin typeface="Adobe Caslon Pro"/>
              </a:rPr>
              <a:t>already prepared with the previously seen data</a:t>
            </a:r>
            <a:endParaRPr lang="en-GB" i="1" dirty="0">
              <a:latin typeface="Adobe Caslon Pro"/>
            </a:endParaRPr>
          </a:p>
          <a:p>
            <a:pPr marL="400050" indent="-400050">
              <a:buFont typeface="+mj-lt"/>
              <a:buAutoNum type="romanLcPeriod"/>
            </a:pPr>
            <a:endParaRPr lang="en-GB" dirty="0">
              <a:latin typeface="Adobe Caslon Pro"/>
            </a:endParaRPr>
          </a:p>
          <a:p>
            <a:endParaRPr lang="en-GB" i="1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27</a:t>
            </a:fld>
            <a:endParaRPr lang="it-IT" dirty="0">
              <a:latin typeface="Adobe Caslon Pro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 rotWithShape="1">
          <a:blip r:embed="rId3"/>
          <a:srcRect t="-1" b="937"/>
          <a:stretch/>
        </p:blipFill>
        <p:spPr>
          <a:xfrm>
            <a:off x="6987927" y="2705867"/>
            <a:ext cx="4507801" cy="350963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9601DE1-EC8C-4F38-93BE-AE6B40E21A65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4BF471B0-0F33-4FB4-8760-1387A2706F6D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CA2EBC80-B41A-4519-A8A0-75ACBB1398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1" name="Gruppo 10">
              <a:extLst>
                <a:ext uri="{FF2B5EF4-FFF2-40B4-BE49-F238E27FC236}">
                  <a16:creationId xmlns:a16="http://schemas.microsoft.com/office/drawing/2014/main" id="{0C651592-A75F-4BC7-9DB7-2822BC0F4FB4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2" name="Picture 2" descr="ITN Inspire Logo">
                <a:extLst>
                  <a:ext uri="{FF2B5EF4-FFF2-40B4-BE49-F238E27FC236}">
                    <a16:creationId xmlns:a16="http://schemas.microsoft.com/office/drawing/2014/main" id="{A30C9E6F-A392-4171-9539-A52F2CEFBF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F8EEAD49-6979-4E6E-B21C-E393F2D7FA6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4" name="Tabella 6">
            <a:extLst>
              <a:ext uri="{FF2B5EF4-FFF2-40B4-BE49-F238E27FC236}">
                <a16:creationId xmlns:a16="http://schemas.microsoft.com/office/drawing/2014/main" id="{9BE3D6FB-9569-4049-9DDA-F6349AC2AE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38316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1: Source </a:t>
            </a:r>
            <a:r>
              <a:rPr lang="it-IT" dirty="0" err="1">
                <a:latin typeface="Adobe Caslon Pro"/>
              </a:rPr>
              <a:t>characterization</a:t>
            </a:r>
            <a:r>
              <a:rPr lang="it-IT" dirty="0">
                <a:latin typeface="Adobe Caslon Pro"/>
              </a:rPr>
              <a:t> - Location</a:t>
            </a:r>
            <a:endParaRPr lang="en-GB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69821" y="2481263"/>
            <a:ext cx="4233104" cy="4079875"/>
          </a:xfr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/>
          <a:lstStyle/>
          <a:p>
            <a:r>
              <a:rPr lang="it-IT" u="sng" dirty="0" err="1">
                <a:latin typeface="Adobe Caslon Pro"/>
              </a:rPr>
              <a:t>Codes</a:t>
            </a:r>
            <a:r>
              <a:rPr lang="it-IT" u="sng" dirty="0">
                <a:latin typeface="Adobe Caslon Pro"/>
              </a:rPr>
              <a:t>:</a:t>
            </a:r>
          </a:p>
          <a:p>
            <a:r>
              <a:rPr lang="en-GB" dirty="0">
                <a:latin typeface="Adobe Caslon Pro"/>
              </a:rPr>
              <a:t> </a:t>
            </a:r>
            <a:r>
              <a:rPr lang="en-GB" sz="1600" i="1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 PDF of R</a:t>
            </a:r>
          </a:p>
          <a:p>
            <a:pPr>
              <a:lnSpc>
                <a:spcPts val="700"/>
              </a:lnSpc>
            </a:pPr>
            <a:r>
              <a:rPr lang="en-GB" sz="1600" i="1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rmax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Rmax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*100</a:t>
            </a:r>
            <a:r>
              <a:rPr lang="en-GB" sz="1600" i="1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;    % 50km</a:t>
            </a:r>
          </a:p>
          <a:p>
            <a:pPr>
              <a:lnSpc>
                <a:spcPts val="700"/>
              </a:lnSpc>
            </a:pPr>
            <a:r>
              <a:rPr lang="en-GB" sz="1600" i="1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rmin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Rmin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.*100;</a:t>
            </a:r>
            <a:r>
              <a:rPr lang="en-GB" sz="1600" i="1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% site</a:t>
            </a:r>
          </a:p>
          <a:p>
            <a:pPr>
              <a:lnSpc>
                <a:spcPts val="700"/>
              </a:lnSpc>
            </a:pPr>
            <a:r>
              <a:rPr lang="en-GB" sz="1600" i="1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r_step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R_step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r =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rmin:r_step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:(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rmax-r_step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Fr = r.^2./rmax.^2;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fr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2*r./rmax.^2;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DFr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r_step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frdiscr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zeros(1,numel(Fr));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Frdiscr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zeros(1,numel(Fr));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for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idr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2:numel(Fr)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frdiscr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idr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 = -(Fr(idr-1)-Fr(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idr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))./(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DFr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Frdiscr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idr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 =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Frdiscr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(idr-1)+Fr(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idr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end</a:t>
            </a:r>
          </a:p>
          <a:p>
            <a:pPr>
              <a:lnSpc>
                <a:spcPts val="700"/>
              </a:lnSpc>
            </a:pPr>
            <a:endParaRPr lang="en-GB" i="1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28</a:t>
            </a:fld>
            <a:endParaRPr lang="it-IT" dirty="0">
              <a:latin typeface="Adobe Caslon Pro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181" y="2481263"/>
            <a:ext cx="5428678" cy="4255356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41A0983-BCA3-4EC1-857A-3671AB26321F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1D870D1B-8665-4451-9DF5-7D0D86FADCD5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ED3CBBD3-2FEB-4ABA-8927-EF2B3797CA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2" name="Gruppo 11">
              <a:extLst>
                <a:ext uri="{FF2B5EF4-FFF2-40B4-BE49-F238E27FC236}">
                  <a16:creationId xmlns:a16="http://schemas.microsoft.com/office/drawing/2014/main" id="{6B98FA0C-1290-4A3A-8D13-149009F66AB7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8CBA05C7-ADE4-4A12-A2E0-6C1C53886C3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" name="Picture 2" descr="ITN Inspire Logo">
                <a:extLst>
                  <a:ext uri="{FF2B5EF4-FFF2-40B4-BE49-F238E27FC236}">
                    <a16:creationId xmlns:a16="http://schemas.microsoft.com/office/drawing/2014/main" id="{6A8D5D89-ED80-4097-BE4E-D6281D1DFA5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5" name="Tabella 6">
            <a:extLst>
              <a:ext uri="{FF2B5EF4-FFF2-40B4-BE49-F238E27FC236}">
                <a16:creationId xmlns:a16="http://schemas.microsoft.com/office/drawing/2014/main" id="{E92F13AC-7066-43E8-B9D7-A7AA4EEA5E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19201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2: </a:t>
            </a:r>
            <a:r>
              <a:rPr lang="it-IT" dirty="0" err="1">
                <a:latin typeface="Adobe Caslon Pro"/>
              </a:rPr>
              <a:t>Earthquake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size</a:t>
            </a:r>
            <a:endParaRPr lang="en-GB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2"/>
              <p:cNvSpPr>
                <a:spLocks noGrp="1"/>
              </p:cNvSpPr>
              <p:nvPr>
                <p:ph type="body" sz="quarter" idx="12"/>
              </p:nvPr>
            </p:nvSpPr>
            <p:spPr/>
            <p:txBody>
              <a:bodyPr/>
              <a:lstStyle/>
              <a:p>
                <a:r>
                  <a:rPr lang="it-IT" dirty="0">
                    <a:latin typeface="Adobe Caslon Pro"/>
                  </a:rPr>
                  <a:t>Define the </a:t>
                </a:r>
                <a:r>
                  <a:rPr lang="it-IT" dirty="0" err="1">
                    <a:latin typeface="Adobe Caslon Pro"/>
                  </a:rPr>
                  <a:t>distribution</a:t>
                </a:r>
                <a:r>
                  <a:rPr lang="it-IT" dirty="0">
                    <a:latin typeface="Adobe Caslon Pro"/>
                  </a:rPr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  <m:r>
                      <a:rPr lang="it-IT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>
                  <a:latin typeface="Adobe Caslon Pro"/>
                </a:endParaRPr>
              </a:p>
              <a:p>
                <a:r>
                  <a:rPr lang="it-IT" b="1" dirty="0">
                    <a:latin typeface="Adobe Caslon Pro"/>
                  </a:rPr>
                  <a:t>Gutenberg-Richter </a:t>
                </a:r>
                <a:r>
                  <a:rPr lang="it-IT" b="1" dirty="0" err="1">
                    <a:latin typeface="Adobe Caslon Pro"/>
                  </a:rPr>
                  <a:t>bounded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defines</a:t>
                </a:r>
                <a:r>
                  <a:rPr lang="it-IT" dirty="0">
                    <a:latin typeface="Adobe Caslon Pro"/>
                  </a:rPr>
                  <a:t> the </a:t>
                </a:r>
                <a:r>
                  <a:rPr lang="it-IT" dirty="0" err="1">
                    <a:latin typeface="Adobe Caslon Pro"/>
                  </a:rPr>
                  <a:t>relationship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between</a:t>
                </a:r>
                <a:r>
                  <a:rPr lang="it-IT" dirty="0">
                    <a:latin typeface="Adobe Caslon Pro"/>
                  </a:rPr>
                  <a:t> the </a:t>
                </a:r>
                <a:r>
                  <a:rPr lang="it-IT" dirty="0" err="1">
                    <a:latin typeface="Adobe Caslon Pro"/>
                  </a:rPr>
                  <a:t>magnitude</a:t>
                </a:r>
                <a:r>
                  <a:rPr lang="it-IT" dirty="0">
                    <a:latin typeface="Adobe Caslon Pro"/>
                  </a:rPr>
                  <a:t> and rate of cumulative </a:t>
                </a:r>
                <a:r>
                  <a:rPr lang="it-IT" dirty="0" err="1">
                    <a:latin typeface="Adobe Caslon Pro"/>
                  </a:rPr>
                  <a:t>number</a:t>
                </a:r>
                <a:r>
                  <a:rPr lang="it-IT" dirty="0">
                    <a:latin typeface="Adobe Caslon Pro"/>
                  </a:rPr>
                  <a:t> of </a:t>
                </a:r>
                <a:r>
                  <a:rPr lang="it-IT" dirty="0" err="1">
                    <a:latin typeface="Adobe Caslon Pro"/>
                  </a:rPr>
                  <a:t>earthquakes</a:t>
                </a:r>
                <a:endParaRPr lang="it-IT" dirty="0">
                  <a:latin typeface="Adobe Caslon Pro"/>
                </a:endParaRPr>
              </a:p>
              <a:p>
                <a:endParaRPr lang="it-IT" sz="1200" dirty="0">
                  <a:latin typeface="Adobe Caslon Pro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≥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≥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it-IT" b="0" dirty="0">
                  <a:latin typeface="Adobe Caslon Pro"/>
                </a:endParaRPr>
              </a:p>
              <a:p>
                <a:pPr/>
                <a:br>
                  <a:rPr lang="it-IT" sz="100" b="0" dirty="0">
                    <a:latin typeface="Adobe Caslon Pro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𝑎𝑥</m:t>
                              </m:r>
                            </m:sub>
                          </m:sSub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 …=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</m:sSub>
                                </m:e>
                              </m:d>
                            </m:sup>
                          </m:sSup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𝑚𝑎𝑥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</m:sSub>
                                </m:e>
                              </m:d>
                            </m:sup>
                          </m:sSup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⁡[ 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it-IT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⁡[ 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]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it-IT" b="0" dirty="0">
                  <a:latin typeface="Adobe Caslon Pro"/>
                </a:endParaRPr>
              </a:p>
              <a:p>
                <a:endParaRPr lang="it-IT" sz="1400" b="0" dirty="0">
                  <a:latin typeface="Adobe Caslon Pro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𝑑𝑚</m:t>
                          </m:r>
                        </m:den>
                      </m:f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it-IT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⁡[ 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it-IT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⁡[ 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]</m:t>
                          </m:r>
                        </m:den>
                      </m:f>
                    </m:oMath>
                  </m:oMathPara>
                </a14:m>
                <a:endParaRPr lang="it-IT" b="0" dirty="0">
                  <a:latin typeface="Adobe Caslon Pro"/>
                </a:endParaRPr>
              </a:p>
              <a:p>
                <a:endParaRPr lang="it-IT" sz="800" b="0" dirty="0">
                  <a:latin typeface="Adobe Caslon Pro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m:rPr>
                          <m:sty m:val="p"/>
                        </m:rPr>
                        <a:rPr lang="it-IT" b="0" i="1" dirty="0" smtClean="0"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⁡(10) 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it-IT" b="0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3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blipFill>
                <a:blip r:embed="rId2"/>
                <a:stretch>
                  <a:fillRect l="-518" t="-15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29</a:t>
            </a:fld>
            <a:endParaRPr lang="it-IT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ttangolo 7"/>
              <p:cNvSpPr/>
              <p:nvPr/>
            </p:nvSpPr>
            <p:spPr>
              <a:xfrm>
                <a:off x="4859395" y="2481263"/>
                <a:ext cx="27031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exp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⁡( 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 −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⋅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it-IT" dirty="0">
                    <a:latin typeface="Adobe Caslon Pro"/>
                  </a:rPr>
                  <a:t>)</a:t>
                </a:r>
              </a:p>
            </p:txBody>
          </p:sp>
        </mc:Choice>
        <mc:Fallback xmlns="">
          <p:sp>
            <p:nvSpPr>
              <p:cNvPr id="8" name="Rettangolo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9395" y="2481263"/>
                <a:ext cx="2703176" cy="369332"/>
              </a:xfrm>
              <a:prstGeom prst="rect">
                <a:avLst/>
              </a:prstGeom>
              <a:blipFill>
                <a:blip r:embed="rId3"/>
                <a:stretch>
                  <a:fillRect t="-8197" r="-1126" b="-2459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e 9"/>
          <p:cNvSpPr/>
          <p:nvPr/>
        </p:nvSpPr>
        <p:spPr>
          <a:xfrm>
            <a:off x="4778443" y="2387600"/>
            <a:ext cx="2683901" cy="552449"/>
          </a:xfrm>
          <a:prstGeom prst="ellipse">
            <a:avLst/>
          </a:prstGeom>
          <a:noFill/>
          <a:ln w="3810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dobe Caslon Pro"/>
            </a:endParaRPr>
          </a:p>
        </p:txBody>
      </p:sp>
      <p:cxnSp>
        <p:nvCxnSpPr>
          <p:cNvPr id="11" name="Connettore 2 10" title="Standard Normal CDF"/>
          <p:cNvCxnSpPr>
            <a:stCxn id="10" idx="2"/>
          </p:cNvCxnSpPr>
          <p:nvPr/>
        </p:nvCxnSpPr>
        <p:spPr>
          <a:xfrm flipH="1">
            <a:off x="3930871" y="2663825"/>
            <a:ext cx="847572" cy="373665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/>
          <p:cNvSpPr txBox="1"/>
          <p:nvPr/>
        </p:nvSpPr>
        <p:spPr>
          <a:xfrm>
            <a:off x="220253" y="3824757"/>
            <a:ext cx="74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dobe Caslon Pro"/>
                <a:cs typeface="Arial" panose="020B0604020202020204" pitchFamily="34" charset="0"/>
              </a:rPr>
              <a:t>CDF:</a:t>
            </a:r>
            <a:endParaRPr lang="en-GB" dirty="0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220253" y="5117530"/>
            <a:ext cx="74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dobe Caslon Pro"/>
                <a:cs typeface="Arial" panose="020B0604020202020204" pitchFamily="34" charset="0"/>
              </a:rPr>
              <a:t>PDF:</a:t>
            </a:r>
            <a:endParaRPr lang="en-GB" dirty="0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EEAB117-524B-452C-B9AE-F443AE26F731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E55EB561-473E-4615-996B-5CDAA4285935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7F2944EB-FDA8-4195-BFD4-F410C56A84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7" name="Gruppo 16">
              <a:extLst>
                <a:ext uri="{FF2B5EF4-FFF2-40B4-BE49-F238E27FC236}">
                  <a16:creationId xmlns:a16="http://schemas.microsoft.com/office/drawing/2014/main" id="{77B69370-ED53-432A-8019-A5ABEB2D0264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8C407610-8338-472A-8B50-3733AB953A4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2" descr="ITN Inspire Logo">
                <a:extLst>
                  <a:ext uri="{FF2B5EF4-FFF2-40B4-BE49-F238E27FC236}">
                    <a16:creationId xmlns:a16="http://schemas.microsoft.com/office/drawing/2014/main" id="{5830F675-1519-402C-BB86-9334CCED3B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20" name="Tabella 6">
            <a:extLst>
              <a:ext uri="{FF2B5EF4-FFF2-40B4-BE49-F238E27FC236}">
                <a16:creationId xmlns:a16="http://schemas.microsoft.com/office/drawing/2014/main" id="{0B6ED660-7406-4F0F-8392-53FF6CDCC2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5393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4E164-1C1C-4FDE-A02B-DE237D667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554233"/>
            <a:ext cx="12192000" cy="1585935"/>
          </a:xfrm>
        </p:spPr>
        <p:txBody>
          <a:bodyPr/>
          <a:lstStyle/>
          <a:p>
            <a:r>
              <a:rPr lang="en-US" dirty="0">
                <a:latin typeface="Adobe Caslon Pro"/>
              </a:rPr>
              <a:t>Introduction</a:t>
            </a:r>
            <a:endParaRPr lang="it-IT" dirty="0">
              <a:latin typeface="Adobe Caslon Pro"/>
            </a:endParaRP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B89D19-5D0C-423A-AF3A-CB70302F9E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>
                <a:latin typeface="Adobe Caslon Pro"/>
              </a:rPr>
              <a:t>Performance Based Earthquake Engineering</a:t>
            </a:r>
            <a:endParaRPr lang="it-IT" i="1" dirty="0">
              <a:latin typeface="Adobe Caslon Pro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5549800-D392-4DE4-A4C5-219D7613A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Ph.D</a:t>
            </a:r>
            <a:r>
              <a:rPr lang="it-IT" dirty="0">
                <a:latin typeface="Adobe Caslon Pro"/>
              </a:rPr>
              <a:t>. </a:t>
            </a:r>
            <a:r>
              <a:rPr lang="it-IT" dirty="0" err="1">
                <a:latin typeface="Adobe Caslon Pro"/>
              </a:rPr>
              <a:t>Student</a:t>
            </a:r>
            <a:r>
              <a:rPr lang="it-IT" dirty="0">
                <a:latin typeface="Adobe Caslon Pro"/>
              </a:rPr>
              <a:t> Chiara Nardin – </a:t>
            </a:r>
            <a:r>
              <a:rPr lang="it-IT" dirty="0" err="1">
                <a:latin typeface="Adobe Caslon Pro"/>
              </a:rPr>
              <a:t>M.Sc</a:t>
            </a:r>
            <a:r>
              <a:rPr lang="it-IT" dirty="0">
                <a:latin typeface="Adobe Caslon Pro"/>
              </a:rPr>
              <a:t>., Eng. in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Engineering</a:t>
            </a:r>
            <a:endParaRPr lang="it-IT" dirty="0">
              <a:latin typeface="Adobe Caslon Pr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9482770-66EA-4421-9562-682964F229B9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EA00F96-08EE-41F2-86A3-E5606E2B118A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8C412B7B-6B64-4585-A720-7ADA9B3DBC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B637DC48-948B-41B6-8DD5-9591E59CF4E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0" name="Picture 2" descr="ITN Inspire Logo">
                <a:extLst>
                  <a:ext uri="{FF2B5EF4-FFF2-40B4-BE49-F238E27FC236}">
                    <a16:creationId xmlns:a16="http://schemas.microsoft.com/office/drawing/2014/main" id="{8AA2D55D-5BA2-43DB-B40C-2EF2E0F656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BD31C4AB-A9E8-4AB7-AE00-8A6E4CE623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B8DEB523-A99E-4DEC-9954-8EE833CF618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0" y="6200678"/>
            <a:ext cx="8769926" cy="351277"/>
          </a:xfrm>
        </p:spPr>
        <p:txBody>
          <a:bodyPr/>
          <a:lstStyle/>
          <a:p>
            <a:r>
              <a:rPr lang="it-IT" dirty="0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https://github.com/kia13nn/ISPS.git</a:t>
            </a:r>
            <a:endParaRPr lang="it-IT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18330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2: </a:t>
            </a:r>
            <a:r>
              <a:rPr lang="it-IT" dirty="0" err="1">
                <a:latin typeface="Adobe Caslon Pro"/>
              </a:rPr>
              <a:t>Earthquake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size</a:t>
            </a:r>
            <a:endParaRPr lang="en-GB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42381"/>
                <a:ext cx="10583860" cy="3889375"/>
              </a:xfrm>
            </p:spPr>
            <p:txBody>
              <a:bodyPr/>
              <a:lstStyle/>
              <a:p>
                <a:r>
                  <a:rPr lang="it-IT" dirty="0">
                    <a:latin typeface="Adobe Caslon Pro"/>
                  </a:rPr>
                  <a:t>Define the </a:t>
                </a:r>
                <a:r>
                  <a:rPr lang="it-IT" dirty="0" err="1">
                    <a:latin typeface="Adobe Caslon Pro"/>
                  </a:rPr>
                  <a:t>distribution</a:t>
                </a:r>
                <a:r>
                  <a:rPr lang="it-IT" dirty="0">
                    <a:latin typeface="Adobe Caslon Pro"/>
                  </a:rPr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  <m:r>
                      <a:rPr lang="it-IT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>
                    <a:latin typeface="Adobe Caslon Pro"/>
                  </a:rPr>
                  <a:t>: Discretize</a:t>
                </a:r>
              </a:p>
              <a:p>
                <a:r>
                  <a:rPr lang="en-GB" dirty="0">
                    <a:latin typeface="Adobe Caslon Pro"/>
                  </a:rPr>
                  <a:t>Converting the continuous distribution of magnitudes into a discrete set of magnitudes holds</a:t>
                </a:r>
              </a:p>
              <a:p>
                <a:endParaRPr lang="en-GB" sz="600" dirty="0">
                  <a:latin typeface="Adobe Caslon Pro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dirty="0">
                  <a:latin typeface="Adobe Caslon Pro"/>
                </a:endParaRPr>
              </a:p>
              <a:p>
                <a:r>
                  <a:rPr lang="it-IT" dirty="0" err="1">
                    <a:latin typeface="Adobe Caslon Pro"/>
                  </a:rPr>
                  <a:t>where</a:t>
                </a:r>
                <a:r>
                  <a:rPr lang="it-IT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dirty="0">
                    <a:latin typeface="Adobe Caslon Pro"/>
                  </a:rPr>
                  <a:t> are the discrete set of magnitudes ordered so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GB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3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42381"/>
                <a:ext cx="10583860" cy="3889375"/>
              </a:xfrm>
              <a:blipFill>
                <a:blip r:embed="rId2"/>
                <a:stretch>
                  <a:fillRect l="-518" t="-14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30</a:t>
            </a:fld>
            <a:endParaRPr lang="it-IT" dirty="0">
              <a:latin typeface="Adobe Caslon Pro"/>
            </a:endParaRPr>
          </a:p>
        </p:txBody>
      </p:sp>
      <p:sp>
        <p:nvSpPr>
          <p:cNvPr id="7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31838" y="4259424"/>
            <a:ext cx="7036537" cy="2598575"/>
          </a:xfr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/>
          <a:lstStyle/>
          <a:p>
            <a:r>
              <a:rPr lang="it-IT" u="sng" dirty="0" err="1">
                <a:latin typeface="Adobe Caslon Pro"/>
              </a:rPr>
              <a:t>Codes</a:t>
            </a:r>
            <a:r>
              <a:rPr lang="it-IT" u="sng" dirty="0">
                <a:latin typeface="Adobe Caslon Pro"/>
              </a:rPr>
              <a:t>:</a:t>
            </a:r>
          </a:p>
          <a:p>
            <a:r>
              <a:rPr lang="en-GB" sz="1600" i="1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 PDF of M</a:t>
            </a:r>
          </a:p>
          <a:p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Nm = 1000; </a:t>
            </a:r>
            <a:r>
              <a:rPr lang="en-GB" sz="1600" i="1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 No. of discretized points between m0 and mu for numerical integration</a:t>
            </a:r>
          </a:p>
          <a:p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 =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linspace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(m0,mu,Nm);   %</a:t>
            </a:r>
            <a:r>
              <a:rPr lang="en-GB" sz="1600" i="1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mo</a:t>
            </a:r>
            <a:r>
              <a:rPr lang="en-GB" sz="1600" i="1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i="1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m_min</a:t>
            </a:r>
            <a:r>
              <a:rPr lang="en-GB" sz="1600" i="1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</a:t>
            </a:r>
          </a:p>
          <a:p>
            <a:r>
              <a:rPr lang="sv-SE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fM = beta*exp(-beta*(M-m0))/(1-exp(-beta*(mu-m0)));</a:t>
            </a:r>
          </a:p>
          <a:p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dM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=M(2)-M(1);</a:t>
            </a:r>
          </a:p>
          <a:p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Mdiscr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=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fM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*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dM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;</a:t>
            </a:r>
          </a:p>
          <a:p>
            <a:pPr marL="400050" indent="-400050">
              <a:buFont typeface="+mj-lt"/>
              <a:buAutoNum type="romanLcPeriod"/>
            </a:pPr>
            <a:endParaRPr lang="en-GB" dirty="0">
              <a:latin typeface="Adobe Caslon Pro"/>
            </a:endParaRPr>
          </a:p>
          <a:p>
            <a:endParaRPr lang="en-GB" i="1" dirty="0">
              <a:latin typeface="Adobe Caslon Pro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164" y="3354934"/>
            <a:ext cx="4248836" cy="350306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663A390-6BD7-4F60-AEF4-BB5B7192220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02CE7E37-37B6-48F2-ABEC-2F0E120A1335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91D9539-F5CB-4635-9CF9-8C6C204E39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F1E8A7EE-A7C2-481F-8437-2AB0F8A8B5C7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4" name="Picture 2" descr="ITN Inspire Logo">
                <a:extLst>
                  <a:ext uri="{FF2B5EF4-FFF2-40B4-BE49-F238E27FC236}">
                    <a16:creationId xmlns:a16="http://schemas.microsoft.com/office/drawing/2014/main" id="{CD71AEE0-9EBC-4070-BFA7-77746DA9A83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" name="Picture 2" descr="ITN Inspire Logo">
                <a:extLst>
                  <a:ext uri="{FF2B5EF4-FFF2-40B4-BE49-F238E27FC236}">
                    <a16:creationId xmlns:a16="http://schemas.microsoft.com/office/drawing/2014/main" id="{018EFA4A-8FF6-443A-A31C-5DA30E57CEC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6" name="Tabella 6">
            <a:extLst>
              <a:ext uri="{FF2B5EF4-FFF2-40B4-BE49-F238E27FC236}">
                <a16:creationId xmlns:a16="http://schemas.microsoft.com/office/drawing/2014/main" id="{723B72E3-6922-4A95-9A9B-EEB1E929B5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81803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3: Ground </a:t>
            </a:r>
            <a:r>
              <a:rPr lang="it-IT" dirty="0" err="1">
                <a:latin typeface="Adobe Caslon Pro"/>
              </a:rPr>
              <a:t>motion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estimation</a:t>
            </a:r>
            <a:endParaRPr lang="en-GB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>
              <a:latin typeface="Adobe Caslon Pro"/>
            </a:endParaRPr>
          </a:p>
          <a:p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31</a:t>
            </a:fld>
            <a:endParaRPr lang="it-IT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>
                    <a:latin typeface="Adobe Caslon Pro"/>
                  </a:rPr>
                  <a:t>Define </a:t>
                </a:r>
                <a:r>
                  <a:rPr lang="it-IT" dirty="0" err="1">
                    <a:latin typeface="Adobe Caslon Pro"/>
                  </a:rPr>
                  <a:t>effects</a:t>
                </a:r>
                <a:r>
                  <a:rPr lang="it-IT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>
                    <a:latin typeface="Adobe Caslon Pro"/>
                  </a:rPr>
                  <a:t>: Attenuation models or prediction models</a:t>
                </a:r>
              </a:p>
              <a:p>
                <a:pPr algn="just"/>
                <a:r>
                  <a:rPr lang="en-GB" dirty="0">
                    <a:latin typeface="Adobe Caslon Pro"/>
                  </a:rPr>
                  <a:t>These models predict the probability distribution of ground motion intensity, as a function of many predictor variables such as the earthquake’s magnitude, distance, faulting mechanism, the near-surface site conditions, etc. </a:t>
                </a:r>
              </a:p>
              <a:p>
                <a:pPr algn="just"/>
                <a:r>
                  <a:rPr lang="en-GB" dirty="0">
                    <a:latin typeface="Adobe Caslon Pro"/>
                  </a:rPr>
                  <a:t>To describe this probability distribution, prediction models take the following general form:</a:t>
                </a:r>
              </a:p>
              <a:p>
                <a:pPr algn="just"/>
                <a:endParaRPr lang="en-GB" sz="400" dirty="0">
                  <a:latin typeface="Adobe Caslon Pro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dirty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𝐼𝑀</m:t>
                              </m:r>
                            </m:e>
                          </m:d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= </m:t>
                          </m:r>
                          <m:acc>
                            <m:accPr>
                              <m:chr m:val="̅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func>
                                <m:funcPr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b="0" i="0" dirty="0" smtClean="0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acc>
                        </m:e>
                      </m:func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GB" dirty="0">
                  <a:latin typeface="Adobe Caslon Pro"/>
                </a:endParaRPr>
              </a:p>
              <a:p>
                <a:r>
                  <a:rPr lang="it-IT" dirty="0" err="1">
                    <a:latin typeface="Adobe Caslon Pro"/>
                  </a:rPr>
                  <a:t>where</a:t>
                </a:r>
                <a:endParaRPr lang="it-IT" dirty="0">
                  <a:latin typeface="Adobe Caslon Pro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dirty="0">
                        <a:latin typeface="Cambria Math" panose="02040503050406030204" pitchFamily="18" charset="0"/>
                      </a:rPr>
                      <m:t>ln</m:t>
                    </m:r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𝐼𝑀</m:t>
                        </m:r>
                      </m:e>
                    </m:d>
                  </m:oMath>
                </a14:m>
                <a:r>
                  <a:rPr lang="en-GB" i="1" dirty="0">
                    <a:latin typeface="Adobe Caslon Pro"/>
                  </a:rPr>
                  <a:t> </a:t>
                </a:r>
                <a:r>
                  <a:rPr lang="en-GB" dirty="0">
                    <a:latin typeface="Adobe Caslon Pro"/>
                  </a:rPr>
                  <a:t>is the natural log of the ground motion </a:t>
                </a:r>
                <a:r>
                  <a:rPr lang="en-GB" i="1" dirty="0">
                    <a:latin typeface="Adobe Caslon Pro"/>
                  </a:rPr>
                  <a:t>intensity measure </a:t>
                </a:r>
                <a:r>
                  <a:rPr lang="en-GB" dirty="0">
                    <a:latin typeface="Adobe Caslon Pro"/>
                  </a:rPr>
                  <a:t>of interest;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dirty="0">
                        <a:latin typeface="Cambria Math" panose="02040503050406030204" pitchFamily="18" charset="0"/>
                      </a:rPr>
                      <m:t>ln</m:t>
                    </m:r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𝐼𝑀</m:t>
                        </m:r>
                      </m:e>
                    </m:d>
                  </m:oMath>
                </a14:m>
                <a:r>
                  <a:rPr lang="en-GB" i="1" dirty="0">
                    <a:latin typeface="Adobe Caslon Pro"/>
                  </a:rPr>
                  <a:t> </a:t>
                </a:r>
                <a:r>
                  <a:rPr lang="en-GB" dirty="0">
                    <a:latin typeface="Adobe Caslon Pro"/>
                  </a:rPr>
                  <a:t>is </a:t>
                </a:r>
                <a:r>
                  <a:rPr lang="en-GB" dirty="0" err="1">
                    <a:latin typeface="Adobe Caslon Pro"/>
                  </a:rPr>
                  <a:t>modeled</a:t>
                </a:r>
                <a:r>
                  <a:rPr lang="en-GB" dirty="0">
                    <a:latin typeface="Adobe Caslon Pro"/>
                  </a:rPr>
                  <a:t> as a random variable and is represented by a normal distribution;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func>
                          <m:funcPr>
                            <m:ctrlPr>
                              <a:rPr lang="it-IT" i="1" dirty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dirty="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𝐼𝑀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e>
                    </m:acc>
                  </m:oMath>
                </a14:m>
                <a:r>
                  <a:rPr lang="en-GB" dirty="0">
                    <a:latin typeface="Adobe Caslon Pro"/>
                  </a:rPr>
                  <a:t> and </a:t>
                </a:r>
                <a14:m>
                  <m:oMath xmlns:m="http://schemas.openxmlformats.org/officeDocument/2006/math">
                    <m:r>
                      <a:rPr lang="it-IT" i="1" dirty="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GB" dirty="0">
                    <a:latin typeface="Adobe Caslon Pro"/>
                  </a:rPr>
                  <a:t> are the predicted mean and standard deviation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dirty="0" smtClean="0">
                        <a:latin typeface="Cambria Math" panose="02040503050406030204" pitchFamily="18" charset="0"/>
                      </a:rPr>
                      <m:t>ln</m:t>
                    </m:r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𝐼𝑀</m:t>
                        </m:r>
                      </m:e>
                    </m:d>
                  </m:oMath>
                </a14:m>
                <a:r>
                  <a:rPr lang="en-GB" dirty="0">
                    <a:latin typeface="Adobe Caslon Pro"/>
                  </a:rPr>
                  <a:t>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func>
                          <m:funcPr>
                            <m:ctrlPr>
                              <a:rPr lang="it-IT" i="1" dirty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dirty="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𝐼𝑀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e>
                    </m:acc>
                  </m:oMath>
                </a14:m>
                <a:r>
                  <a:rPr lang="en-GB" dirty="0">
                    <a:latin typeface="Adobe Caslon Pro"/>
                  </a:rPr>
                  <a:t> and </a:t>
                </a:r>
                <a14:m>
                  <m:oMath xmlns:m="http://schemas.openxmlformats.org/officeDocument/2006/math">
                    <m:r>
                      <a:rPr lang="it-IT" i="1" dirty="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GB" dirty="0">
                    <a:latin typeface="Adobe Caslon Pro"/>
                  </a:rPr>
                  <a:t> are functions of the earthquake’s magnitude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</m:oMath>
                </a14:m>
                <a:r>
                  <a:rPr lang="en-GB" dirty="0">
                    <a:latin typeface="Adobe Caslon Pro"/>
                  </a:rPr>
                  <a:t>, distance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r>
                  <a:rPr lang="en-GB" dirty="0">
                    <a:latin typeface="Adobe Caslon Pro"/>
                  </a:rPr>
                  <a:t> and other parameters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en-GB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>
                <a:blip r:embed="rId3"/>
                <a:stretch>
                  <a:fillRect l="-518" t="-1411" r="-461" b="-909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asellaDiTesto 7">
            <a:extLst>
              <a:ext uri="{FF2B5EF4-FFF2-40B4-BE49-F238E27FC236}">
                <a16:creationId xmlns:a16="http://schemas.microsoft.com/office/drawing/2014/main" id="{2CE2660B-44B0-4126-96D6-1D876B48AEE7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AFEF480D-0FFE-4BA9-A045-7BFC0D892FAE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974E007D-3301-42F5-A86E-F663C15CBC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1" name="Gruppo 10">
              <a:extLst>
                <a:ext uri="{FF2B5EF4-FFF2-40B4-BE49-F238E27FC236}">
                  <a16:creationId xmlns:a16="http://schemas.microsoft.com/office/drawing/2014/main" id="{1E58DD14-18FF-4D5B-9538-9C7F22E97BF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2" name="Picture 2" descr="ITN Inspire Logo">
                <a:extLst>
                  <a:ext uri="{FF2B5EF4-FFF2-40B4-BE49-F238E27FC236}">
                    <a16:creationId xmlns:a16="http://schemas.microsoft.com/office/drawing/2014/main" id="{22CC26C0-9FE0-492F-A107-E0DEB0214A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5D44DDA0-C6E2-406E-9D93-6578216F92B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4" name="Tabella 6">
            <a:extLst>
              <a:ext uri="{FF2B5EF4-FFF2-40B4-BE49-F238E27FC236}">
                <a16:creationId xmlns:a16="http://schemas.microsoft.com/office/drawing/2014/main" id="{31F3204E-64DE-4FB7-84E5-F196C2FA1C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97413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3: Ground </a:t>
            </a:r>
            <a:r>
              <a:rPr lang="it-IT" dirty="0" err="1">
                <a:latin typeface="Adobe Caslon Pro"/>
              </a:rPr>
              <a:t>motion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estimation</a:t>
            </a:r>
            <a:endParaRPr lang="en-GB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>
              <a:latin typeface="Adobe Caslon Pro"/>
            </a:endParaRPr>
          </a:p>
          <a:p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32</a:t>
            </a:fld>
            <a:endParaRPr lang="it-IT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>
                    <a:latin typeface="Adobe Caslon Pro"/>
                  </a:rPr>
                  <a:t>Define </a:t>
                </a:r>
                <a:r>
                  <a:rPr lang="it-IT" dirty="0" err="1">
                    <a:latin typeface="Adobe Caslon Pro"/>
                  </a:rPr>
                  <a:t>effects</a:t>
                </a:r>
                <a:r>
                  <a:rPr lang="it-IT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>
                    <a:latin typeface="Adobe Caslon Pro"/>
                  </a:rPr>
                  <a:t>: Attenuation models or prediction models</a:t>
                </a:r>
              </a:p>
              <a:p>
                <a:r>
                  <a:rPr lang="en-GB" dirty="0">
                    <a:latin typeface="Adobe Caslon Pro"/>
                  </a:rPr>
                  <a:t>Here, for clarity, it is assumed Cornell (1979) for the mean of log peak ground acceleration (in units of </a:t>
                </a:r>
                <a:r>
                  <a:rPr lang="en-GB" i="1" dirty="0">
                    <a:latin typeface="Adobe Caslon Pro"/>
                  </a:rPr>
                  <a:t>g</a:t>
                </a:r>
                <a:r>
                  <a:rPr lang="en-GB" dirty="0">
                    <a:latin typeface="Adobe Caslon Pro"/>
                  </a:rPr>
                  <a:t>):</a:t>
                </a:r>
              </a:p>
              <a:p>
                <a:pPr algn="just"/>
                <a:endParaRPr lang="en-GB" sz="400" dirty="0">
                  <a:latin typeface="Adobe Caslon Pro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func>
                            <m:func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dirty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𝑃𝐺𝐴</m:t>
                              </m:r>
                            </m:e>
                          </m:func>
                        </m:e>
                      </m:acc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=−0,152+0,859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 −1,803 </m:t>
                      </m:r>
                      <m:r>
                        <m:rPr>
                          <m:sty m:val="p"/>
                        </m:rPr>
                        <a:rPr lang="it-IT" b="0" i="0" dirty="0" smtClean="0"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+25)</m:t>
                      </m:r>
                    </m:oMath>
                  </m:oMathPara>
                </a14:m>
                <a:endParaRPr lang="en-GB" dirty="0">
                  <a:latin typeface="Adobe Caslon Pro"/>
                </a:endParaRPr>
              </a:p>
              <a:p>
                <a:r>
                  <a:rPr lang="it-IT" dirty="0">
                    <a:latin typeface="Adobe Caslon Pro"/>
                  </a:rPr>
                  <a:t>with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=0,57</m:t>
                    </m:r>
                  </m:oMath>
                </a14:m>
                <a:r>
                  <a:rPr lang="en-GB" i="1" dirty="0">
                    <a:latin typeface="Adobe Caslon Pro"/>
                  </a:rPr>
                  <a:t> </a:t>
                </a:r>
                <a:r>
                  <a:rPr lang="en-GB" dirty="0">
                    <a:latin typeface="Adobe Caslon Pro"/>
                  </a:rPr>
                  <a:t>of</a:t>
                </a:r>
                <a:r>
                  <a:rPr lang="en-GB" i="1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dirty="0" smtClean="0">
                        <a:latin typeface="Cambria Math" panose="02040503050406030204" pitchFamily="18" charset="0"/>
                      </a:rPr>
                      <m:t>ln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𝑃𝐺𝐴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>
                    <a:latin typeface="Adobe Caslon Pro"/>
                  </a:rPr>
                  <a:t>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dirty="0" smtClean="0">
                        <a:latin typeface="Cambria Math" panose="02040503050406030204" pitchFamily="18" charset="0"/>
                      </a:rPr>
                      <m:t>ln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𝑃𝐺𝐴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>
                    <a:latin typeface="Adobe Caslon Pro"/>
                  </a:rPr>
                  <a:t> normally distributed</a:t>
                </a:r>
              </a:p>
              <a:p>
                <a:pPr lvl="5" indent="0">
                  <a:buNone/>
                </a:pPr>
                <a:endParaRPr lang="it-IT" b="0" i="1" dirty="0">
                  <a:latin typeface="Adobe Caslon Pro"/>
                </a:endParaRPr>
              </a:p>
              <a:p>
                <a:pPr lvl="5" indent="0">
                  <a:buNone/>
                </a:pPr>
                <a:r>
                  <a:rPr lang="it-IT" i="1" dirty="0">
                    <a:latin typeface="Adobe Caslon Pro"/>
                  </a:rPr>
                  <a:t>	</a:t>
                </a:r>
                <a:endParaRPr lang="en-GB" dirty="0">
                  <a:latin typeface="Adobe Caslon Pro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>
                  <a:latin typeface="Adobe Caslon Pro"/>
                </a:endParaRPr>
              </a:p>
              <a:p>
                <a:pPr algn="just"/>
                <a:endParaRPr lang="en-GB" dirty="0">
                  <a:latin typeface="Adobe Caslon Pro"/>
                </a:endParaRPr>
              </a:p>
              <a:p>
                <a:endParaRPr lang="en-GB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>
                <a:blip r:embed="rId3"/>
                <a:stretch>
                  <a:fillRect l="-518" t="-14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asellaDiTesto 7">
            <a:extLst>
              <a:ext uri="{FF2B5EF4-FFF2-40B4-BE49-F238E27FC236}">
                <a16:creationId xmlns:a16="http://schemas.microsoft.com/office/drawing/2014/main" id="{396314CD-104F-4BE9-8E05-08C1742A604A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55F695C8-2173-4DE2-AEF3-681D0B377E3D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7D4FBF5D-B9AF-4D58-BED0-974B5A10DB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1" name="Gruppo 10">
              <a:extLst>
                <a:ext uri="{FF2B5EF4-FFF2-40B4-BE49-F238E27FC236}">
                  <a16:creationId xmlns:a16="http://schemas.microsoft.com/office/drawing/2014/main" id="{4877A70F-3DAA-4FF6-9864-2AB285F446A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2" name="Picture 2" descr="ITN Inspire Logo">
                <a:extLst>
                  <a:ext uri="{FF2B5EF4-FFF2-40B4-BE49-F238E27FC236}">
                    <a16:creationId xmlns:a16="http://schemas.microsoft.com/office/drawing/2014/main" id="{D499F231-B1B5-492A-A0FB-7FE3CFB6FA1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E3BF8711-2126-42AD-84F9-A5660C589A7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4" name="Tabella 6">
            <a:extLst>
              <a:ext uri="{FF2B5EF4-FFF2-40B4-BE49-F238E27FC236}">
                <a16:creationId xmlns:a16="http://schemas.microsoft.com/office/drawing/2014/main" id="{FED7B253-EC2C-4D9A-A7D9-B6C40436BC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9440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3: Ground </a:t>
            </a:r>
            <a:r>
              <a:rPr lang="it-IT" dirty="0" err="1">
                <a:latin typeface="Adobe Caslon Pro"/>
              </a:rPr>
              <a:t>motion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estimation</a:t>
            </a:r>
            <a:endParaRPr lang="en-GB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>
              <a:latin typeface="Adobe Caslon Pro"/>
            </a:endParaRPr>
          </a:p>
          <a:p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33</a:t>
            </a:fld>
            <a:endParaRPr lang="it-IT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>
                    <a:latin typeface="Adobe Caslon Pro"/>
                  </a:rPr>
                  <a:t>Define </a:t>
                </a:r>
                <a:r>
                  <a:rPr lang="it-IT" dirty="0" err="1">
                    <a:latin typeface="Adobe Caslon Pro"/>
                  </a:rPr>
                  <a:t>effects</a:t>
                </a:r>
                <a:r>
                  <a:rPr lang="it-IT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>
                    <a:latin typeface="Adobe Caslon Pro"/>
                  </a:rPr>
                  <a:t>: Attenuation models or prediction models</a:t>
                </a:r>
              </a:p>
              <a:p>
                <a:pPr algn="just"/>
                <a:r>
                  <a:rPr lang="en-GB" dirty="0">
                    <a:latin typeface="Adobe Caslon Pro"/>
                  </a:rPr>
                  <a:t>We can thereby compute the probability of exceeding any </a:t>
                </a:r>
                <a:r>
                  <a:rPr lang="en-GB" i="1" dirty="0">
                    <a:latin typeface="Adobe Caslon Pro"/>
                  </a:rPr>
                  <a:t>PGA </a:t>
                </a:r>
                <a:r>
                  <a:rPr lang="en-GB" dirty="0">
                    <a:latin typeface="Adobe Caslon Pro"/>
                  </a:rPr>
                  <a:t>level using knowledge of this mean and standard deviation:</a:t>
                </a:r>
                <a:endParaRPr lang="en-GB" sz="400" dirty="0">
                  <a:latin typeface="Adobe Caslon Pro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dirty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𝑃𝐺𝐴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&gt;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e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it-IT" i="1" dirty="0">
                          <a:latin typeface="Cambria Math" panose="02040503050406030204" pitchFamily="18" charset="0"/>
                        </a:rPr>
                        <m:t>=1−</m:t>
                      </m:r>
                      <m:r>
                        <m:rPr>
                          <m:sty m:val="p"/>
                        </m:rPr>
                        <a:rPr lang="it-IT" dirty="0">
                          <a:latin typeface="Cambria Math" panose="02040503050406030204" pitchFamily="18" charset="0"/>
                        </a:rPr>
                        <m:t>Φ</m:t>
                      </m:r>
                      <m:d>
                        <m:d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func>
                                <m:func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dirty="0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func>
                                    <m:func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dirty="0"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acc>
                                        <m:accPr>
                                          <m:chr m:val="̅"/>
                                          <m:ctrlPr>
                                            <a:rPr lang="it-IT" i="1" dirty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t-IT" i="1" dirty="0">
                                              <a:latin typeface="Cambria Math" panose="02040503050406030204" pitchFamily="18" charset="0"/>
                                            </a:rPr>
                                            <m:t>𝑃𝐺𝐴</m:t>
                                          </m:r>
                                        </m:e>
                                      </m:acc>
                                    </m:e>
                                  </m:func>
                                </m:e>
                              </m:func>
                            </m:num>
                            <m:den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func>
                                    <m:func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dirty="0"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it-IT" i="1" dirty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i="1" dirty="0">
                                              <a:latin typeface="Cambria Math" panose="02040503050406030204" pitchFamily="18" charset="0"/>
                                            </a:rPr>
                                            <m:t>𝑃𝐺𝐴</m:t>
                                          </m:r>
                                        </m:e>
                                      </m:d>
                                    </m:e>
                                  </m:func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n-GB" dirty="0">
                  <a:latin typeface="Adobe Caslon Pro"/>
                </a:endParaRPr>
              </a:p>
              <a:p>
                <a:pPr algn="just"/>
                <a:endParaRPr lang="en-GB" sz="400" dirty="0">
                  <a:latin typeface="Adobe Caslon Pro"/>
                </a:endParaRPr>
              </a:p>
              <a:p>
                <a:pPr algn="just"/>
                <a:r>
                  <a:rPr lang="en-GB" dirty="0">
                    <a:latin typeface="Adobe Caslon Pro"/>
                  </a:rPr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dirty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it-IT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>
                    <a:latin typeface="Adobe Caslon Pro"/>
                  </a:rPr>
                  <a:t>is the standard normal cumulative distribution function.</a:t>
                </a:r>
              </a:p>
              <a:p>
                <a:pPr algn="just"/>
                <a:endParaRPr lang="en-GB" dirty="0">
                  <a:latin typeface="Adobe Caslon Pro"/>
                </a:endParaRPr>
              </a:p>
              <a:p>
                <a:r>
                  <a:rPr lang="en-GB" i="1" dirty="0">
                    <a:latin typeface="Adobe Caslon Pro"/>
                  </a:rPr>
                  <a:t>		    N.B.: these probabilities correspond to the fraction </a:t>
                </a:r>
              </a:p>
              <a:p>
                <a:r>
                  <a:rPr lang="en-GB" i="1" dirty="0">
                    <a:latin typeface="Adobe Caslon Pro"/>
                  </a:rPr>
                  <a:t>			of the corresponding PDFs that are shaded.</a:t>
                </a:r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>
                <a:blip r:embed="rId3"/>
                <a:stretch>
                  <a:fillRect l="-518" t="-1411" r="-46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5756" y="3640542"/>
            <a:ext cx="3882970" cy="2920596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1DECB3F9-1DBD-459B-BD30-F132116510C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D5B213BD-6561-4F33-B926-6893A1C00010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B6E3D2AA-5434-4D02-BA76-B75D7AD997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2" name="Gruppo 11">
              <a:extLst>
                <a:ext uri="{FF2B5EF4-FFF2-40B4-BE49-F238E27FC236}">
                  <a16:creationId xmlns:a16="http://schemas.microsoft.com/office/drawing/2014/main" id="{96203577-0617-4EDB-B1F4-7FAE7320C162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3B57B738-74C4-4F96-A76B-2F0384872C7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" name="Picture 2" descr="ITN Inspire Logo">
                <a:extLst>
                  <a:ext uri="{FF2B5EF4-FFF2-40B4-BE49-F238E27FC236}">
                    <a16:creationId xmlns:a16="http://schemas.microsoft.com/office/drawing/2014/main" id="{69D5C2F3-AE26-4FF9-A4F1-CD9F33317FE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5" name="Tabella 6">
            <a:extLst>
              <a:ext uri="{FF2B5EF4-FFF2-40B4-BE49-F238E27FC236}">
                <a16:creationId xmlns:a16="http://schemas.microsoft.com/office/drawing/2014/main" id="{3BBDC093-EC5E-4824-8EC3-328569EF04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82343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3: Ground </a:t>
            </a:r>
            <a:r>
              <a:rPr lang="it-IT" dirty="0" err="1">
                <a:latin typeface="Adobe Caslon Pro"/>
              </a:rPr>
              <a:t>motion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estimation</a:t>
            </a:r>
            <a:endParaRPr lang="en-GB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42381"/>
                <a:ext cx="10583860" cy="3889375"/>
              </a:xfrm>
            </p:spPr>
            <p:txBody>
              <a:bodyPr/>
              <a:lstStyle/>
              <a:p>
                <a:r>
                  <a:rPr lang="it-IT" dirty="0">
                    <a:latin typeface="Adobe Caslon Pro"/>
                  </a:rPr>
                  <a:t>Define </a:t>
                </a:r>
                <a:r>
                  <a:rPr lang="it-IT" dirty="0" err="1">
                    <a:latin typeface="Adobe Caslon Pro"/>
                  </a:rPr>
                  <a:t>effects</a:t>
                </a:r>
                <a:r>
                  <a:rPr lang="it-IT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r>
                      <a:rPr lang="it-IT" i="1" dirty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|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>
                    <a:latin typeface="Adobe Caslon Pro"/>
                  </a:rPr>
                  <a:t>: Attenuation models or prediction models</a:t>
                </a:r>
              </a:p>
              <a:p>
                <a:endParaRPr lang="en-GB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3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42381"/>
                <a:ext cx="10583860" cy="3889375"/>
              </a:xfrm>
              <a:blipFill>
                <a:blip r:embed="rId2"/>
                <a:stretch>
                  <a:fillRect l="-518" t="-14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34</a:t>
            </a:fld>
            <a:endParaRPr lang="it-IT" dirty="0">
              <a:latin typeface="Adobe Caslon Pro"/>
            </a:endParaRPr>
          </a:p>
        </p:txBody>
      </p:sp>
      <p:sp>
        <p:nvSpPr>
          <p:cNvPr id="7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31838" y="2890918"/>
            <a:ext cx="7036537" cy="3670219"/>
          </a:xfr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/>
          <a:lstStyle/>
          <a:p>
            <a:r>
              <a:rPr lang="it-IT" u="sng" dirty="0" err="1">
                <a:latin typeface="Adobe Caslon Pro"/>
              </a:rPr>
              <a:t>Codes</a:t>
            </a:r>
            <a:r>
              <a:rPr lang="it-IT" u="sng" dirty="0">
                <a:latin typeface="Adobe Caslon Pro"/>
              </a:rPr>
              <a:t>:</a:t>
            </a:r>
          </a:p>
          <a:p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function [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mean_im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,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sigma_im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] = GMPE(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magnitude,R_distance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</a:t>
            </a:r>
          </a:p>
          <a:p>
            <a:r>
              <a:rPr lang="en-GB" sz="1600" i="1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%Cornell et al. (1979): Ground motion predictive equation for PGA</a:t>
            </a:r>
          </a:p>
          <a:p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mean_lnPGA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-0.152+0.859*magnitude -1.803*log(R_distance+25);</a:t>
            </a:r>
          </a:p>
          <a:p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mean_PGA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exp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mean_lnPGA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); </a:t>
            </a:r>
          </a:p>
          <a:p>
            <a:endParaRPr lang="en-GB" sz="1600" dirty="0">
              <a:latin typeface="Adobe Caslon Pro"/>
              <a:ea typeface="Linux Libertine G" panose="02000503000000000000" pitchFamily="2" charset="0"/>
              <a:cs typeface="Linux Libertine G" panose="02000503000000000000" pitchFamily="2" charset="0"/>
            </a:endParaRPr>
          </a:p>
          <a:p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mean_im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mean_PGA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;</a:t>
            </a:r>
          </a:p>
          <a:p>
            <a:r>
              <a:rPr lang="en-GB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sigma_im</a:t>
            </a:r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0.57;</a:t>
            </a:r>
          </a:p>
          <a:p>
            <a:r>
              <a:rPr lang="en-GB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end</a:t>
            </a:r>
          </a:p>
          <a:p>
            <a:endParaRPr lang="en-GB" sz="1600" i="1" dirty="0">
              <a:latin typeface="Adobe Caslon Pro"/>
              <a:ea typeface="Linux Libertine G" panose="02000503000000000000" pitchFamily="2" charset="0"/>
              <a:cs typeface="Linux Libertine G" panose="02000503000000000000" pitchFamily="2" charset="0"/>
            </a:endParaRPr>
          </a:p>
          <a:p>
            <a:pPr marL="400050" indent="-400050">
              <a:buFont typeface="+mj-lt"/>
              <a:buAutoNum type="romanLcPeriod"/>
            </a:pPr>
            <a:endParaRPr lang="en-GB" dirty="0">
              <a:latin typeface="Adobe Caslon Pro"/>
            </a:endParaRPr>
          </a:p>
          <a:p>
            <a:endParaRPr lang="en-GB" i="1" dirty="0">
              <a:latin typeface="Adobe Caslon Pro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21865CB-5E70-4E1C-BE85-724B3F453B2C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5296D136-27BE-4F8F-98AC-DFBD0EBDD5F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47096E7D-4C61-4D63-8AB1-EB03455437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1" name="Gruppo 10">
              <a:extLst>
                <a:ext uri="{FF2B5EF4-FFF2-40B4-BE49-F238E27FC236}">
                  <a16:creationId xmlns:a16="http://schemas.microsoft.com/office/drawing/2014/main" id="{3E0284B6-FB1F-41A7-A565-FDBADA1C2BE1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2" name="Picture 2" descr="ITN Inspire Logo">
                <a:extLst>
                  <a:ext uri="{FF2B5EF4-FFF2-40B4-BE49-F238E27FC236}">
                    <a16:creationId xmlns:a16="http://schemas.microsoft.com/office/drawing/2014/main" id="{74073BB0-E644-4F89-85C1-7F3834A219E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165B98B5-233A-42A7-9C72-B306D2A7AAC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4" name="Tabella 6">
            <a:extLst>
              <a:ext uri="{FF2B5EF4-FFF2-40B4-BE49-F238E27FC236}">
                <a16:creationId xmlns:a16="http://schemas.microsoft.com/office/drawing/2014/main" id="{06706A21-1F25-4567-89DB-6DFEFA8F78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85555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4: </a:t>
            </a:r>
            <a:r>
              <a:rPr lang="it-IT" dirty="0" err="1">
                <a:latin typeface="Adobe Caslon Pro"/>
              </a:rPr>
              <a:t>Hazard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Computation</a:t>
            </a:r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35</a:t>
            </a:fld>
            <a:endParaRPr lang="it-IT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>
                    <a:latin typeface="Adobe Caslon Pro"/>
                  </a:rPr>
                  <a:t>Combine </a:t>
                </a:r>
                <a:r>
                  <a:rPr lang="it-IT" dirty="0" err="1">
                    <a:latin typeface="Adobe Caslon Pro"/>
                  </a:rPr>
                  <a:t>all</a:t>
                </a:r>
                <a:r>
                  <a:rPr lang="it-IT" dirty="0">
                    <a:latin typeface="Adobe Caslon Pro"/>
                  </a:rPr>
                  <a:t> information: compute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∫∫∫</m:t>
                    </m:r>
                  </m:oMath>
                </a14:m>
                <a:endParaRPr lang="en-GB" dirty="0">
                  <a:latin typeface="Adobe Caslon Pro"/>
                </a:endParaRPr>
              </a:p>
              <a:p>
                <a:pPr marL="400050" indent="-400050">
                  <a:buAutoNum type="romanUcPeriod"/>
                </a:pPr>
                <a:r>
                  <a:rPr lang="en-GB" dirty="0">
                    <a:latin typeface="Adobe Caslon Pro"/>
                  </a:rPr>
                  <a:t>Compute the probability of exceeding an </a:t>
                </a:r>
                <a:r>
                  <a:rPr lang="en-GB" i="1" dirty="0">
                    <a:latin typeface="Adobe Caslon Pro"/>
                  </a:rPr>
                  <a:t>IM </a:t>
                </a:r>
                <a:r>
                  <a:rPr lang="en-GB" dirty="0">
                    <a:latin typeface="Adobe Caslon Pro"/>
                  </a:rPr>
                  <a:t>intensity level </a:t>
                </a:r>
                <a:r>
                  <a:rPr lang="en-GB" i="1" dirty="0">
                    <a:latin typeface="Adobe Caslon Pro"/>
                  </a:rPr>
                  <a:t>x</a:t>
                </a:r>
                <a:r>
                  <a:rPr lang="en-GB" dirty="0">
                    <a:latin typeface="Adobe Caslon Pro"/>
                  </a:rPr>
                  <a:t>, </a:t>
                </a:r>
                <a:r>
                  <a:rPr lang="en-GB" i="1" dirty="0">
                    <a:latin typeface="Adobe Caslon Pro"/>
                  </a:rPr>
                  <a:t>given </a:t>
                </a:r>
                <a:r>
                  <a:rPr lang="en-GB" dirty="0">
                    <a:latin typeface="Adobe Caslon Pro"/>
                  </a:rPr>
                  <a:t>occurrence of a future earthquake from a </a:t>
                </a:r>
                <a:r>
                  <a:rPr lang="en-GB" i="1" dirty="0">
                    <a:latin typeface="Adobe Caslon Pro"/>
                  </a:rPr>
                  <a:t>single source</a:t>
                </a:r>
                <a:r>
                  <a:rPr lang="en-GB" dirty="0">
                    <a:latin typeface="Adobe Caslon Pro"/>
                  </a:rPr>
                  <a:t>:</a:t>
                </a:r>
                <a:endParaRPr lang="it-IT" dirty="0">
                  <a:latin typeface="Adobe Caslon Pro"/>
                </a:endParaRPr>
              </a:p>
              <a:p>
                <a:pPr marL="400050" indent="-400050">
                  <a:buAutoNum type="romanUcPeriod"/>
                </a:pPr>
                <a:endParaRPr lang="en-GB" sz="700" dirty="0">
                  <a:latin typeface="Adobe Caslon Pro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𝐼𝑀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&gt;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GB" i="1" dirty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>
                  <a:latin typeface="Adobe Caslon Pro"/>
                </a:endParaRPr>
              </a:p>
              <a:p>
                <a:endParaRPr lang="it-IT" dirty="0">
                  <a:latin typeface="Adobe Caslon Pro"/>
                </a:endParaRPr>
              </a:p>
              <a:p>
                <a:endParaRPr lang="it-IT" dirty="0">
                  <a:latin typeface="Adobe Caslon Pro"/>
                </a:endParaRPr>
              </a:p>
              <a:p>
                <a:r>
                  <a:rPr lang="it-IT" dirty="0">
                    <a:latin typeface="Adobe Caslon Pro"/>
                  </a:rPr>
                  <a:t>II. </a:t>
                </a:r>
                <a:r>
                  <a:rPr lang="en-GB" dirty="0">
                    <a:latin typeface="Adobe Caslon Pro"/>
                  </a:rPr>
                  <a:t>Compute the rate of </a:t>
                </a:r>
                <a:r>
                  <a:rPr lang="en-GB" i="1" dirty="0">
                    <a:latin typeface="Adobe Caslon Pro"/>
                  </a:rPr>
                  <a:t>IM &gt; x </a:t>
                </a:r>
                <a:r>
                  <a:rPr lang="en-GB" dirty="0">
                    <a:latin typeface="Adobe Caslon Pro"/>
                  </a:rPr>
                  <a:t>for each single source:</a:t>
                </a:r>
              </a:p>
              <a:p>
                <a:pPr marL="400050" indent="-400050">
                  <a:buAutoNum type="romanUcPeriod"/>
                </a:pPr>
                <a:endParaRPr lang="en-GB" sz="700" dirty="0">
                  <a:latin typeface="Adobe Caslon Pro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m:rPr>
                          <m:nor/>
                        </m:rPr>
                        <a:rPr lang="el-GR">
                          <a:latin typeface="Adobe Caslon Pro"/>
                        </a:rPr>
                        <m:t> </m:t>
                      </m:r>
                      <m:r>
                        <m:rPr>
                          <m:nor/>
                        </m:rPr>
                        <a:rPr lang="it-IT" b="0" i="1" smtClean="0">
                          <a:latin typeface="Adobe Caslon Pro"/>
                        </a:rPr>
                        <m:t>(</m:t>
                      </m:r>
                      <m:r>
                        <m:rPr>
                          <m:nor/>
                        </m:rPr>
                        <a:rPr lang="en-GB" i="1">
                          <a:latin typeface="Adobe Caslon Pro"/>
                        </a:rPr>
                        <m:t>IM</m:t>
                      </m:r>
                      <m:r>
                        <m:rPr>
                          <m:nor/>
                        </m:rPr>
                        <a:rPr lang="en-GB" i="1">
                          <a:latin typeface="Adobe Caslon Pro"/>
                        </a:rPr>
                        <m:t> </m:t>
                      </m:r>
                      <m:r>
                        <m:rPr>
                          <m:nor/>
                        </m:rPr>
                        <a:rPr lang="en-GB">
                          <a:latin typeface="Adobe Caslon Pro"/>
                        </a:rPr>
                        <m:t>&gt; </m:t>
                      </m:r>
                      <m:r>
                        <m:rPr>
                          <m:nor/>
                        </m:rPr>
                        <a:rPr lang="en-GB" i="1">
                          <a:latin typeface="Adobe Caslon Pro"/>
                        </a:rPr>
                        <m:t>x</m:t>
                      </m:r>
                      <m:r>
                        <m:rPr>
                          <m:nor/>
                        </m:rPr>
                        <a:rPr lang="it-IT" b="0" i="1" smtClean="0">
                          <a:latin typeface="Adobe Caslon Pro"/>
                        </a:rPr>
                        <m:t>)</m:t>
                      </m:r>
                      <m:r>
                        <m:rPr>
                          <m:nor/>
                        </m:rPr>
                        <a:rPr lang="en-GB" i="1">
                          <a:latin typeface="Adobe Caslon Pro"/>
                        </a:rPr>
                        <m:t> </m:t>
                      </m:r>
                      <m:r>
                        <m:rPr>
                          <m:nor/>
                        </m:rPr>
                        <a:rPr lang="en-GB">
                          <a:latin typeface="Adobe Caslon Pro"/>
                        </a:rPr>
                        <m:t>=</m:t>
                      </m:r>
                      <m:r>
                        <m:rPr>
                          <m:nor/>
                        </m:rPr>
                        <a:rPr lang="it-IT" b="0" i="0" smtClean="0">
                          <a:latin typeface="Adobe Caslon Pro"/>
                        </a:rPr>
                        <m:t> </m:t>
                      </m:r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>
                  <a:latin typeface="Adobe Caslon Pro"/>
                </a:endParaRPr>
              </a:p>
              <a:p>
                <a:endParaRPr lang="en-GB" dirty="0">
                  <a:latin typeface="Adobe Caslon Pro"/>
                </a:endParaRPr>
              </a:p>
              <a:p>
                <a:endParaRPr lang="en-GB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>
                <a:blip r:embed="rId2"/>
                <a:stretch>
                  <a:fillRect l="-634" t="-125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uppo 19"/>
          <p:cNvGrpSpPr/>
          <p:nvPr/>
        </p:nvGrpSpPr>
        <p:grpSpPr>
          <a:xfrm>
            <a:off x="4467204" y="4345964"/>
            <a:ext cx="1565846" cy="552449"/>
            <a:chOff x="4652320" y="4369374"/>
            <a:chExt cx="1565846" cy="55244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ttangolo 7"/>
                <p:cNvSpPr/>
                <p:nvPr/>
              </p:nvSpPr>
              <p:spPr>
                <a:xfrm>
                  <a:off x="4733271" y="4463037"/>
                  <a:ext cx="148489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𝑓𝑟𝑜𝑚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𝐺𝑀𝑃𝐸</m:t>
                        </m:r>
                      </m:oMath>
                    </m:oMathPara>
                  </a14:m>
                  <a:endParaRPr lang="it-IT" dirty="0">
                    <a:latin typeface="Adobe Caslon Pro"/>
                  </a:endParaRPr>
                </a:p>
              </p:txBody>
            </p:sp>
          </mc:Choice>
          <mc:Fallback xmlns="">
            <p:sp>
              <p:nvSpPr>
                <p:cNvPr id="8" name="Rettangolo 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33271" y="4463037"/>
                  <a:ext cx="1484894" cy="369332"/>
                </a:xfrm>
                <a:prstGeom prst="rect">
                  <a:avLst/>
                </a:prstGeom>
                <a:blipFill>
                  <a:blip r:embed="rId3"/>
                  <a:stretch>
                    <a:fillRect b="-13115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Ovale 8"/>
            <p:cNvSpPr/>
            <p:nvPr/>
          </p:nvSpPr>
          <p:spPr>
            <a:xfrm>
              <a:off x="4652320" y="4369374"/>
              <a:ext cx="1565846" cy="552449"/>
            </a:xfrm>
            <a:prstGeom prst="ellipse">
              <a:avLst/>
            </a:prstGeom>
            <a:noFill/>
            <a:ln w="38100">
              <a:solidFill>
                <a:srgbClr val="A016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dobe Caslon Pro"/>
              </a:endParaRPr>
            </a:p>
          </p:txBody>
        </p:sp>
      </p:grpSp>
      <p:cxnSp>
        <p:nvCxnSpPr>
          <p:cNvPr id="10" name="Connettore 2 9" title="Standard Normal CDF"/>
          <p:cNvCxnSpPr>
            <a:stCxn id="9" idx="0"/>
          </p:cNvCxnSpPr>
          <p:nvPr/>
        </p:nvCxnSpPr>
        <p:spPr>
          <a:xfrm flipV="1">
            <a:off x="5250127" y="4035972"/>
            <a:ext cx="392113" cy="309992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o 22"/>
          <p:cNvGrpSpPr/>
          <p:nvPr/>
        </p:nvGrpSpPr>
        <p:grpSpPr>
          <a:xfrm>
            <a:off x="6779107" y="4373583"/>
            <a:ext cx="1333793" cy="569610"/>
            <a:chOff x="7001088" y="4463037"/>
            <a:chExt cx="1333793" cy="56961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ttangolo 13"/>
                <p:cNvSpPr/>
                <p:nvPr/>
              </p:nvSpPr>
              <p:spPr>
                <a:xfrm>
                  <a:off x="7082039" y="4556700"/>
                  <a:ext cx="120424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𝑃𝐷𝐹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oMath>
                    </m:oMathPara>
                  </a14:m>
                  <a:endParaRPr lang="it-IT" dirty="0">
                    <a:latin typeface="Adobe Caslon Pro"/>
                  </a:endParaRPr>
                </a:p>
              </p:txBody>
            </p:sp>
          </mc:Choice>
          <mc:Fallback xmlns="">
            <p:sp>
              <p:nvSpPr>
                <p:cNvPr id="14" name="Rettangolo 1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2039" y="4556700"/>
                  <a:ext cx="1204240" cy="369332"/>
                </a:xfrm>
                <a:prstGeom prst="rect">
                  <a:avLst/>
                </a:prstGeom>
                <a:blipFill>
                  <a:blip r:embed="rId4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Ovale 14"/>
            <p:cNvSpPr/>
            <p:nvPr/>
          </p:nvSpPr>
          <p:spPr>
            <a:xfrm>
              <a:off x="7001088" y="4463037"/>
              <a:ext cx="1333793" cy="569610"/>
            </a:xfrm>
            <a:prstGeom prst="ellipse">
              <a:avLst/>
            </a:prstGeom>
            <a:noFill/>
            <a:ln w="38100">
              <a:solidFill>
                <a:srgbClr val="A016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dobe Caslon Pro"/>
              </a:endParaRPr>
            </a:p>
          </p:txBody>
        </p:sp>
      </p:grpSp>
      <p:cxnSp>
        <p:nvCxnSpPr>
          <p:cNvPr id="16" name="Connettore 2 15" title="Standard Normal CDF"/>
          <p:cNvCxnSpPr>
            <a:stCxn id="15" idx="0"/>
          </p:cNvCxnSpPr>
          <p:nvPr/>
        </p:nvCxnSpPr>
        <p:spPr>
          <a:xfrm flipV="1">
            <a:off x="7446004" y="4035972"/>
            <a:ext cx="352672" cy="337611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uppo 23"/>
          <p:cNvGrpSpPr/>
          <p:nvPr/>
        </p:nvGrpSpPr>
        <p:grpSpPr>
          <a:xfrm>
            <a:off x="8780751" y="4369374"/>
            <a:ext cx="1333794" cy="552449"/>
            <a:chOff x="8566933" y="4480198"/>
            <a:chExt cx="1333794" cy="55244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ttangolo 16"/>
                <p:cNvSpPr/>
                <p:nvPr/>
              </p:nvSpPr>
              <p:spPr>
                <a:xfrm>
                  <a:off x="8647884" y="4573861"/>
                  <a:ext cx="125284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𝑃𝐷𝐹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oMath>
                    </m:oMathPara>
                  </a14:m>
                  <a:endParaRPr lang="it-IT" dirty="0">
                    <a:latin typeface="Adobe Caslon Pro"/>
                  </a:endParaRPr>
                </a:p>
              </p:txBody>
            </p:sp>
          </mc:Choice>
          <mc:Fallback xmlns="">
            <p:sp>
              <p:nvSpPr>
                <p:cNvPr id="17" name="Rettangolo 1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47884" y="4573861"/>
                  <a:ext cx="1252843" cy="369332"/>
                </a:xfrm>
                <a:prstGeom prst="rect">
                  <a:avLst/>
                </a:prstGeom>
                <a:blipFill>
                  <a:blip r:embed="rId5"/>
                  <a:stretch>
                    <a:fillRect b="-13115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8" name="Ovale 17"/>
            <p:cNvSpPr/>
            <p:nvPr/>
          </p:nvSpPr>
          <p:spPr>
            <a:xfrm>
              <a:off x="8566933" y="4480198"/>
              <a:ext cx="1333794" cy="552449"/>
            </a:xfrm>
            <a:prstGeom prst="ellipse">
              <a:avLst/>
            </a:prstGeom>
            <a:noFill/>
            <a:ln w="38100">
              <a:solidFill>
                <a:srgbClr val="A016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dobe Caslon Pro"/>
              </a:endParaRPr>
            </a:p>
          </p:txBody>
        </p:sp>
      </p:grpSp>
      <p:cxnSp>
        <p:nvCxnSpPr>
          <p:cNvPr id="19" name="Connettore 2 18" title="Standard Normal CDF"/>
          <p:cNvCxnSpPr>
            <a:stCxn id="18" idx="0"/>
          </p:cNvCxnSpPr>
          <p:nvPr/>
        </p:nvCxnSpPr>
        <p:spPr>
          <a:xfrm flipH="1" flipV="1">
            <a:off x="8555421" y="4035972"/>
            <a:ext cx="892227" cy="333402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8E79B52B-D2C6-4FFF-BFE6-A4AE761CA91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6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BBF87C1F-B544-4F3B-AE54-584D68C4B543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0195C51F-48A0-4FB2-9E3D-9307A101FC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AEBA3C9D-492E-4176-9402-5F34DE5FDBD5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7" name="Picture 2" descr="ITN Inspire Logo">
                <a:extLst>
                  <a:ext uri="{FF2B5EF4-FFF2-40B4-BE49-F238E27FC236}">
                    <a16:creationId xmlns:a16="http://schemas.microsoft.com/office/drawing/2014/main" id="{9F423F15-DBBE-4206-9DB9-01BC30ACA5F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ITN Inspire Logo">
                <a:extLst>
                  <a:ext uri="{FF2B5EF4-FFF2-40B4-BE49-F238E27FC236}">
                    <a16:creationId xmlns:a16="http://schemas.microsoft.com/office/drawing/2014/main" id="{6E7F7549-CC7F-43DD-AD56-DA12B5883B8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29" name="Tabella 6">
            <a:extLst>
              <a:ext uri="{FF2B5EF4-FFF2-40B4-BE49-F238E27FC236}">
                <a16:creationId xmlns:a16="http://schemas.microsoft.com/office/drawing/2014/main" id="{2F06DDB5-1E37-442C-AD4E-A37EB0F103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89097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4: </a:t>
            </a:r>
            <a:r>
              <a:rPr lang="it-IT" dirty="0" err="1">
                <a:latin typeface="Adobe Caslon Pro"/>
              </a:rPr>
              <a:t>Hazard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Computation</a:t>
            </a:r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36</a:t>
            </a:fld>
            <a:endParaRPr lang="it-IT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>
                    <a:latin typeface="Adobe Caslon Pro"/>
                  </a:rPr>
                  <a:t>Combine </a:t>
                </a:r>
                <a:r>
                  <a:rPr lang="it-IT" dirty="0" err="1">
                    <a:latin typeface="Adobe Caslon Pro"/>
                  </a:rPr>
                  <a:t>all</a:t>
                </a:r>
                <a:r>
                  <a:rPr lang="it-IT" dirty="0">
                    <a:latin typeface="Adobe Caslon Pro"/>
                  </a:rPr>
                  <a:t> information: compute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∫∫∫</m:t>
                    </m:r>
                  </m:oMath>
                </a14:m>
                <a:endParaRPr lang="en-GB" dirty="0">
                  <a:latin typeface="Adobe Caslon Pro"/>
                </a:endParaRPr>
              </a:p>
              <a:p>
                <a:r>
                  <a:rPr lang="en-GB" dirty="0">
                    <a:latin typeface="Adobe Caslon Pro"/>
                  </a:rPr>
                  <a:t>III. Considering all sources by the sum of the rates of </a:t>
                </a:r>
                <a:r>
                  <a:rPr lang="en-GB" i="1" dirty="0">
                    <a:latin typeface="Adobe Caslon Pro"/>
                  </a:rPr>
                  <a:t>IM </a:t>
                </a:r>
                <a:r>
                  <a:rPr lang="en-GB" dirty="0">
                    <a:latin typeface="Adobe Caslon Pro"/>
                  </a:rPr>
                  <a:t>&gt; </a:t>
                </a:r>
                <a:r>
                  <a:rPr lang="en-GB" i="1" dirty="0">
                    <a:latin typeface="Adobe Caslon Pro"/>
                  </a:rPr>
                  <a:t>x </a:t>
                </a:r>
                <a:r>
                  <a:rPr lang="en-GB" dirty="0">
                    <a:latin typeface="Adobe Caslon Pro"/>
                  </a:rPr>
                  <a:t>from each individual source, we can write:</a:t>
                </a:r>
                <a:endParaRPr lang="it-IT" dirty="0">
                  <a:latin typeface="Adobe Caslon Pro"/>
                </a:endParaRPr>
              </a:p>
              <a:p>
                <a:pPr marL="400050" indent="-400050">
                  <a:buAutoNum type="romanUcPeriod"/>
                </a:pPr>
                <a:endParaRPr lang="en-GB" sz="700" dirty="0">
                  <a:latin typeface="Adobe Caslon Pro"/>
                </a:endParaRPr>
              </a:p>
              <a:p>
                <a:pPr lvl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𝜆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𝐼𝑀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&gt;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𝑠𝑜𝑢𝑟𝑐𝑒𝑠</m:t>
                              </m:r>
                            </m:sub>
                          </m:sSub>
                        </m:sup>
                        <m:e>
                          <m:r>
                            <m:rPr>
                              <m:sty m:val="p"/>
                            </m:rPr>
                            <a:rPr lang="it-IT" i="1">
                              <a:latin typeface="Cambria Math" panose="02040503050406030204" pitchFamily="18" charset="0"/>
                            </a:rPr>
                            <m:t>λ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&gt;</m:t>
                          </m:r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)</m:t>
                          </m:r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nary>
                                <m:nary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sSub>
                                    <m:sSub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</m:sSub>
                                </m:sub>
                                <m:sup>
                                  <m:sSub>
                                    <m:sSub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𝑚𝑎𝑥</m:t>
                                      </m:r>
                                    </m:sub>
                                  </m:sSub>
                                </m:sup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endChr m:val="|"/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𝐼𝑀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&gt;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𝑖𝑚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</m:e>
                                  </m:d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, 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nary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d>
                                <m:d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 dirty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</m:sSubSup>
                          <m:d>
                            <m:dPr>
                              <m:ctrlPr>
                                <a:rPr lang="en-GB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d>
                          <m:sSubSup>
                            <m:sSubSup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d>
                                <m:d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 dirty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</m:sSubSup>
                          <m:d>
                            <m:dPr>
                              <m:ctrlPr>
                                <a:rPr lang="en-GB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𝑑𝑟𝑑𝑚</m:t>
                          </m:r>
                          <m:r>
                            <m:rPr>
                              <m:nor/>
                            </m:rPr>
                            <a:rPr lang="en-GB" dirty="0">
                              <a:latin typeface="Adobe Caslon Pro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GB" dirty="0">
                  <a:latin typeface="Adobe Caslon Pro"/>
                </a:endParaRPr>
              </a:p>
              <a:p>
                <a:pPr lvl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t-IT" dirty="0">
                  <a:latin typeface="Adobe Caslon Pro"/>
                </a:endParaRPr>
              </a:p>
              <a:p>
                <a:r>
                  <a:rPr lang="en-GB" dirty="0">
                    <a:latin typeface="Adobe Caslon Pro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𝑠𝑜𝑢𝑟𝑐𝑒𝑠</m:t>
                        </m:r>
                      </m:sub>
                    </m:sSub>
                  </m:oMath>
                </a14:m>
                <a:r>
                  <a:rPr lang="en-GB" i="1" dirty="0">
                    <a:latin typeface="Adobe Caslon Pro"/>
                  </a:rPr>
                  <a:t> </a:t>
                </a:r>
                <a:r>
                  <a:rPr lang="en-GB" dirty="0">
                    <a:latin typeface="Adobe Caslon Pro"/>
                  </a:rPr>
                  <a:t>is the number of sources considered,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b="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~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i="1" dirty="0">
                    <a:latin typeface="Adobe Caslon Pro"/>
                  </a:rPr>
                  <a:t> </a:t>
                </a:r>
                <a:r>
                  <a:rPr lang="en-GB" dirty="0">
                    <a:latin typeface="Adobe Caslon Pro"/>
                  </a:rPr>
                  <a:t>denote the magnitude ~ distance</a:t>
                </a:r>
              </a:p>
              <a:p>
                <a:r>
                  <a:rPr lang="en-GB" dirty="0">
                    <a:latin typeface="Adobe Caslon Pro"/>
                  </a:rPr>
                  <a:t>distributions for source </a:t>
                </a:r>
                <a:r>
                  <a:rPr lang="en-GB" i="1" dirty="0" err="1">
                    <a:latin typeface="Adobe Caslon Pro"/>
                  </a:rPr>
                  <a:t>i</a:t>
                </a:r>
                <a:endParaRPr lang="en-GB" dirty="0">
                  <a:latin typeface="Adobe Caslon Pro"/>
                </a:endParaRPr>
              </a:p>
              <a:p>
                <a:endParaRPr lang="en-GB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>
                <a:blip r:embed="rId3"/>
                <a:stretch>
                  <a:fillRect l="-518" t="-1254" r="-46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EE33D2-A1B1-48F3-A585-D67C04F61CD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B9DEA685-7F68-4165-B0FD-594E65DBF51B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F0BFAA13-58E7-42A5-8CD7-AACB36022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1" name="Gruppo 10">
              <a:extLst>
                <a:ext uri="{FF2B5EF4-FFF2-40B4-BE49-F238E27FC236}">
                  <a16:creationId xmlns:a16="http://schemas.microsoft.com/office/drawing/2014/main" id="{6683984D-55A5-4392-A294-42D615F194F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2" name="Picture 2" descr="ITN Inspire Logo">
                <a:extLst>
                  <a:ext uri="{FF2B5EF4-FFF2-40B4-BE49-F238E27FC236}">
                    <a16:creationId xmlns:a16="http://schemas.microsoft.com/office/drawing/2014/main" id="{B0BA1028-24BE-4766-8131-D5D12A499CF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CC5CA94C-5586-478A-9689-3113BF5B2C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4" name="Tabella 6">
            <a:extLst>
              <a:ext uri="{FF2B5EF4-FFF2-40B4-BE49-F238E27FC236}">
                <a16:creationId xmlns:a16="http://schemas.microsoft.com/office/drawing/2014/main" id="{10799571-864B-4B3B-BCA8-3ACBA22B25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72306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4: </a:t>
            </a:r>
            <a:r>
              <a:rPr lang="it-IT" dirty="0" err="1">
                <a:latin typeface="Adobe Caslon Pro"/>
              </a:rPr>
              <a:t>Hazard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Computation</a:t>
            </a:r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37</a:t>
            </a:fld>
            <a:endParaRPr lang="it-IT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>
                    <a:latin typeface="Adobe Caslon Pro"/>
                  </a:rPr>
                  <a:t>Combine </a:t>
                </a:r>
                <a:r>
                  <a:rPr lang="it-IT" dirty="0" err="1">
                    <a:latin typeface="Adobe Caslon Pro"/>
                  </a:rPr>
                  <a:t>all</a:t>
                </a:r>
                <a:r>
                  <a:rPr lang="it-IT" dirty="0">
                    <a:latin typeface="Adobe Caslon Pro"/>
                  </a:rPr>
                  <a:t> information: compute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∫∫∫</m:t>
                    </m:r>
                  </m:oMath>
                </a14:m>
                <a:r>
                  <a:rPr lang="en-GB" dirty="0">
                    <a:latin typeface="Adobe Caslon Pro"/>
                  </a:rPr>
                  <a:t> - Discretize</a:t>
                </a:r>
              </a:p>
              <a:p>
                <a:r>
                  <a:rPr lang="en-GB" dirty="0">
                    <a:latin typeface="Adobe Caslon Pro"/>
                  </a:rPr>
                  <a:t>IV. By discretizing:</a:t>
                </a:r>
                <a:endParaRPr lang="it-IT" dirty="0">
                  <a:latin typeface="Adobe Caslon Pro"/>
                </a:endParaRPr>
              </a:p>
              <a:p>
                <a:pPr marL="400050" indent="-400050">
                  <a:buAutoNum type="romanUcPeriod"/>
                </a:pPr>
                <a:endParaRPr lang="en-GB" sz="700" dirty="0">
                  <a:latin typeface="Adobe Caslon Pro"/>
                </a:endParaRPr>
              </a:p>
              <a:p>
                <a:pPr lvl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𝜆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𝑖𝑚</m:t>
                              </m:r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≈</m:t>
                          </m:r>
                          <m:nary>
                            <m:naryPr>
                              <m:chr m:val="∑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sup>
                            <m:e>
                              <m:nary>
                                <m:naryPr>
                                  <m:chr m:val="∑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</m:sup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𝑙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b>
                                      </m:sSub>
                                    </m:sup>
                                    <m:e>
                                      <m:sSubSup>
                                        <m:sSub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𝑚𝑖𝑛</m:t>
                                          </m:r>
                                        </m:sub>
                                        <m:sup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</m:e>
                                          </m:d>
                                        </m:sup>
                                      </m:sSubSup>
                                    </m:e>
                                  </m:nary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𝐼𝑀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&gt;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𝑖𝑚</m:t>
                                      </m:r>
                                    </m:e>
                                    <m:e>
                                      <m:sSup>
                                        <m:s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𝑀</m:t>
                                          </m:r>
                                        </m:e>
                                        <m:sup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=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 </m:t>
                                      </m:r>
                                      <m:sSup>
                                        <m:s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p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=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p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=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b>
                                      </m:sSub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𝑀</m:t>
                                      </m:r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sup>
                                  </m:sSup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nary>
                        </m:e>
                        <m:sub/>
                      </m:sSub>
                    </m:oMath>
                  </m:oMathPara>
                </a14:m>
                <a:endParaRPr lang="en-GB" dirty="0">
                  <a:latin typeface="Adobe Caslon Pro"/>
                </a:endParaRPr>
              </a:p>
              <a:p>
                <a:pPr lvl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t-IT" dirty="0">
                  <a:latin typeface="Adobe Caslon Pro"/>
                </a:endParaRPr>
              </a:p>
              <a:p>
                <a:r>
                  <a:rPr lang="en-GB" dirty="0">
                    <a:latin typeface="Adobe Caslon Pro"/>
                  </a:rPr>
                  <a:t>where the range of possible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i="1" dirty="0">
                    <a:latin typeface="Adobe Caslon Pro"/>
                  </a:rPr>
                  <a:t> </a:t>
                </a:r>
                <a:r>
                  <a:rPr lang="en-GB" dirty="0">
                    <a:latin typeface="Adobe Caslon Pro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i="1" dirty="0">
                    <a:latin typeface="Adobe Caslon Pro"/>
                  </a:rPr>
                  <a:t> </a:t>
                </a:r>
                <a:r>
                  <a:rPr lang="en-GB" dirty="0">
                    <a:latin typeface="Adobe Caslon Pro"/>
                  </a:rPr>
                  <a:t>have been discretized into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</m:oMath>
                </a14:m>
                <a:r>
                  <a:rPr lang="en-GB" dirty="0">
                    <a:latin typeface="Adobe Caslon Pro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GB" i="1" dirty="0">
                    <a:latin typeface="Adobe Caslon Pro"/>
                  </a:rPr>
                  <a:t> </a:t>
                </a:r>
                <a:r>
                  <a:rPr lang="en-GB" dirty="0">
                    <a:latin typeface="Adobe Caslon Pro"/>
                  </a:rPr>
                  <a:t>intervals, respectively</a:t>
                </a:r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>
                <a:blip r:embed="rId3"/>
                <a:stretch>
                  <a:fillRect l="-518" t="-125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asellaDiTesto 7">
            <a:extLst>
              <a:ext uri="{FF2B5EF4-FFF2-40B4-BE49-F238E27FC236}">
                <a16:creationId xmlns:a16="http://schemas.microsoft.com/office/drawing/2014/main" id="{DAF7264D-DE5B-46CE-AD1F-E231E8C8FEB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7F11BC75-D99B-454F-B55B-030136257BDB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FC13733B-B5E3-4491-B483-C2C497F128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1" name="Gruppo 10">
              <a:extLst>
                <a:ext uri="{FF2B5EF4-FFF2-40B4-BE49-F238E27FC236}">
                  <a16:creationId xmlns:a16="http://schemas.microsoft.com/office/drawing/2014/main" id="{CCB13F5E-21A6-4FEF-B8A6-39DA8FE7C9F6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2" name="Picture 2" descr="ITN Inspire Logo">
                <a:extLst>
                  <a:ext uri="{FF2B5EF4-FFF2-40B4-BE49-F238E27FC236}">
                    <a16:creationId xmlns:a16="http://schemas.microsoft.com/office/drawing/2014/main" id="{6FBFFF39-95A0-491C-88EA-57211B8045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456F32B3-FD82-43CF-B56F-AAD60FBCEE0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4" name="Tabella 6">
            <a:extLst>
              <a:ext uri="{FF2B5EF4-FFF2-40B4-BE49-F238E27FC236}">
                <a16:creationId xmlns:a16="http://schemas.microsoft.com/office/drawing/2014/main" id="{45349DEE-555D-415E-A547-78E9C9834A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29104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4: </a:t>
            </a:r>
            <a:r>
              <a:rPr lang="it-IT" dirty="0" err="1">
                <a:latin typeface="Adobe Caslon Pro"/>
              </a:rPr>
              <a:t>Hazard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Computation</a:t>
            </a:r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38</a:t>
            </a:fld>
            <a:endParaRPr lang="it-IT" dirty="0">
              <a:latin typeface="Adobe Caslon Pro"/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28926"/>
            <a:ext cx="5870211" cy="3134478"/>
          </a:xfrm>
          <a:prstGeom prst="rect">
            <a:avLst/>
          </a:prstGeom>
        </p:spPr>
      </p:pic>
      <p:sp>
        <p:nvSpPr>
          <p:cNvPr id="9" name="Rettangolo 8"/>
          <p:cNvSpPr/>
          <p:nvPr/>
        </p:nvSpPr>
        <p:spPr>
          <a:xfrm>
            <a:off x="6462532" y="2621597"/>
            <a:ext cx="4672314" cy="30623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it-IT" sz="2000" dirty="0">
                <a:latin typeface="Adobe Caslon Pro"/>
                <a:cs typeface="Arial" panose="020B0604020202020204" pitchFamily="34" charset="0"/>
              </a:rPr>
              <a:t>Goal and </a:t>
            </a:r>
            <a:r>
              <a:rPr lang="it-IT" sz="2000" dirty="0" err="1">
                <a:latin typeface="Adobe Caslon Pro"/>
                <a:cs typeface="Arial" panose="020B0604020202020204" pitchFamily="34" charset="0"/>
              </a:rPr>
              <a:t>results</a:t>
            </a:r>
            <a:endParaRPr lang="it-IT" sz="2000" dirty="0">
              <a:latin typeface="Adobe Caslon Pro"/>
              <a:cs typeface="Arial" panose="020B0604020202020204" pitchFamily="34" charset="0"/>
            </a:endParaRPr>
          </a:p>
          <a:p>
            <a:pPr algn="just"/>
            <a:endParaRPr lang="it-IT" sz="1100" dirty="0">
              <a:latin typeface="Adobe Caslon Pro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it-IT" dirty="0" err="1">
                <a:latin typeface="Adobe Caslon Pro"/>
                <a:cs typeface="Arial" panose="020B0604020202020204" pitchFamily="34" charset="0"/>
              </a:rPr>
              <a:t>Through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the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scheme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depicted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in </a:t>
            </a:r>
            <a:r>
              <a:rPr lang="it-IT" i="1" dirty="0">
                <a:latin typeface="Adobe Caslon Pro"/>
                <a:cs typeface="Arial" panose="020B0604020202020204" pitchFamily="34" charset="0"/>
              </a:rPr>
              <a:t>(1)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, compute: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dobe Caslon Pro"/>
                <a:cs typeface="Arial" panose="020B0604020202020204" pitchFamily="34" charset="0"/>
              </a:rPr>
              <a:t>the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annual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hazard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curve for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each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fault;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dobe Caslon Pro"/>
                <a:cs typeface="Arial" panose="020B0604020202020204" pitchFamily="34" charset="0"/>
              </a:rPr>
              <a:t>the 50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years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hazard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curve for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each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fault;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dobe Caslon Pro"/>
                <a:cs typeface="Arial" panose="020B0604020202020204" pitchFamily="34" charset="0"/>
              </a:rPr>
              <a:t>the 475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years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hazard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curve for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each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fault</a:t>
            </a:r>
          </a:p>
          <a:p>
            <a:pPr algn="just">
              <a:lnSpc>
                <a:spcPct val="150000"/>
              </a:lnSpc>
            </a:pPr>
            <a:r>
              <a:rPr lang="it-IT" dirty="0">
                <a:latin typeface="Adobe Caslon Pro"/>
                <a:cs typeface="Arial" panose="020B0604020202020204" pitchFamily="34" charset="0"/>
              </a:rPr>
              <a:t>for the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highlighted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dobe Caslon Pro"/>
                <a:cs typeface="Arial" panose="020B0604020202020204" pitchFamily="34" charset="0"/>
              </a:rPr>
              <a:t>seismic</a:t>
            </a:r>
            <a:r>
              <a:rPr lang="it-IT" dirty="0">
                <a:latin typeface="Adobe Caslon Pro"/>
                <a:cs typeface="Arial" panose="020B0604020202020204" pitchFamily="34" charset="0"/>
              </a:rPr>
              <a:t> site.</a:t>
            </a:r>
            <a:endParaRPr lang="en-GB" dirty="0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39BC121-E317-4F1B-9220-FCEFC8E3ABA1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369682F0-CAF4-4DAB-B225-22783B468300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700A1A46-49AE-433E-9DCA-209BB69EBD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46C95875-07C9-4A60-A2CB-EDB483A3C97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4" name="Picture 2" descr="ITN Inspire Logo">
                <a:extLst>
                  <a:ext uri="{FF2B5EF4-FFF2-40B4-BE49-F238E27FC236}">
                    <a16:creationId xmlns:a16="http://schemas.microsoft.com/office/drawing/2014/main" id="{CE0F17E8-CE0F-4512-9BC6-3C1EFC4AF70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" name="Picture 2" descr="ITN Inspire Logo">
                <a:extLst>
                  <a:ext uri="{FF2B5EF4-FFF2-40B4-BE49-F238E27FC236}">
                    <a16:creationId xmlns:a16="http://schemas.microsoft.com/office/drawing/2014/main" id="{A47D590C-C765-4E82-BA96-D5ACC3CF691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6" name="Tabella 6">
            <a:extLst>
              <a:ext uri="{FF2B5EF4-FFF2-40B4-BE49-F238E27FC236}">
                <a16:creationId xmlns:a16="http://schemas.microsoft.com/office/drawing/2014/main" id="{4469DB98-7DA4-4597-BC02-DA653A2A81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34862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Step</a:t>
            </a:r>
            <a:r>
              <a:rPr lang="it-IT" dirty="0">
                <a:latin typeface="Adobe Caslon Pro"/>
              </a:rPr>
              <a:t> 4: </a:t>
            </a:r>
            <a:r>
              <a:rPr lang="it-IT" dirty="0" err="1">
                <a:latin typeface="Adobe Caslon Pro"/>
              </a:rPr>
              <a:t>Hazard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Computation</a:t>
            </a:r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39</a:t>
            </a:fld>
            <a:endParaRPr lang="it-IT" dirty="0">
              <a:latin typeface="Adobe Caslon Pro"/>
            </a:endParaRP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28926"/>
            <a:ext cx="6071972" cy="3134478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2621" y="2773275"/>
            <a:ext cx="6404175" cy="319012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F94DE880-B844-4618-9C78-376622B10692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77667996-6F9C-4CEE-85D9-FC9A42DECD5E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1ED68643-3583-4B0F-8DE3-BDEC1E7454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2" name="Gruppo 11">
              <a:extLst>
                <a:ext uri="{FF2B5EF4-FFF2-40B4-BE49-F238E27FC236}">
                  <a16:creationId xmlns:a16="http://schemas.microsoft.com/office/drawing/2014/main" id="{90144705-A9FD-4BA3-A7D9-8C7B9A7ACE5E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1700EF67-8FD8-47EF-9440-1A04ABED3C3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" name="Picture 2" descr="ITN Inspire Logo">
                <a:extLst>
                  <a:ext uri="{FF2B5EF4-FFF2-40B4-BE49-F238E27FC236}">
                    <a16:creationId xmlns:a16="http://schemas.microsoft.com/office/drawing/2014/main" id="{44A418EA-958D-498D-8629-DBE85C35062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5" name="Tabella 6">
            <a:extLst>
              <a:ext uri="{FF2B5EF4-FFF2-40B4-BE49-F238E27FC236}">
                <a16:creationId xmlns:a16="http://schemas.microsoft.com/office/drawing/2014/main" id="{6D0855FE-C914-4688-ADE5-090A28717F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9125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41123" y="2663826"/>
            <a:ext cx="5354877" cy="585262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>
                <a:latin typeface="Adobe Caslon Pro"/>
              </a:rPr>
              <a:t>Probabilistic</a:t>
            </a:r>
            <a:r>
              <a:rPr lang="it-IT" dirty="0">
                <a:latin typeface="Adobe Caslon Pro"/>
              </a:rPr>
              <a:t> framework for </a:t>
            </a:r>
            <a:r>
              <a:rPr lang="it-IT" i="1" dirty="0">
                <a:latin typeface="Adobe Caslon Pro"/>
              </a:rPr>
              <a:t>(i)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assessing</a:t>
            </a:r>
            <a:r>
              <a:rPr lang="it-IT" dirty="0">
                <a:latin typeface="Adobe Caslon Pro"/>
              </a:rPr>
              <a:t> design, </a:t>
            </a:r>
            <a:r>
              <a:rPr lang="it-IT" i="1" dirty="0">
                <a:latin typeface="Adobe Caslon Pro"/>
              </a:rPr>
              <a:t>(ii)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evaluation</a:t>
            </a:r>
            <a:r>
              <a:rPr lang="it-IT" dirty="0">
                <a:latin typeface="Adobe Caslon Pro"/>
              </a:rPr>
              <a:t> and </a:t>
            </a:r>
            <a:r>
              <a:rPr lang="it-IT" i="1" dirty="0">
                <a:latin typeface="Adobe Caslon Pro"/>
              </a:rPr>
              <a:t>(iii)</a:t>
            </a:r>
            <a:r>
              <a:rPr lang="it-IT" dirty="0">
                <a:latin typeface="Adobe Caslon Pro"/>
              </a:rPr>
              <a:t> planning of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system. 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4</a:t>
            </a:fld>
            <a:endParaRPr lang="it-IT" dirty="0">
              <a:latin typeface="Adobe Caslon Pro"/>
            </a:endParaRPr>
          </a:p>
        </p:txBody>
      </p:sp>
      <p:graphicFrame>
        <p:nvGraphicFramePr>
          <p:cNvPr id="5" name="Tabella 6">
            <a:extLst>
              <a:ext uri="{FF2B5EF4-FFF2-40B4-BE49-F238E27FC236}">
                <a16:creationId xmlns:a16="http://schemas.microsoft.com/office/drawing/2014/main" id="{4E2983C5-5298-4039-8AE4-A9BA96F3EF75}"/>
              </a:ext>
            </a:extLst>
          </p:cNvPr>
          <p:cNvGraphicFramePr>
            <a:graphicFrameLocks noGrp="1"/>
          </p:cNvGraphicFramePr>
          <p:nvPr/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b="1" i="0" u="none" kern="1200" dirty="0">
                        <a:solidFill>
                          <a:schemeClr val="bg1"/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  <p:grpSp>
        <p:nvGrpSpPr>
          <p:cNvPr id="28" name="Gruppo 27">
            <a:extLst>
              <a:ext uri="{FF2B5EF4-FFF2-40B4-BE49-F238E27FC236}">
                <a16:creationId xmlns:a16="http://schemas.microsoft.com/office/drawing/2014/main" id="{B622D837-5877-4084-B587-113240DC2C9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9" name="Immagine 28">
              <a:extLst>
                <a:ext uri="{FF2B5EF4-FFF2-40B4-BE49-F238E27FC236}">
                  <a16:creationId xmlns:a16="http://schemas.microsoft.com/office/drawing/2014/main" id="{1F292E8E-DC6A-435A-8855-A83A9B725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F07FE44B-2657-4BD2-A704-913BA47E0C7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31" name="Picture 2" descr="ITN Inspire Logo">
                <a:extLst>
                  <a:ext uri="{FF2B5EF4-FFF2-40B4-BE49-F238E27FC236}">
                    <a16:creationId xmlns:a16="http://schemas.microsoft.com/office/drawing/2014/main" id="{0EDF2DBF-A132-43C6-B07D-7207748753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ITN Inspire Logo">
                <a:extLst>
                  <a:ext uri="{FF2B5EF4-FFF2-40B4-BE49-F238E27FC236}">
                    <a16:creationId xmlns:a16="http://schemas.microsoft.com/office/drawing/2014/main" id="{DECC09B9-ACB8-4E23-888D-73F5CA1E46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39023696-3356-4DE9-A99A-E913FC5FA91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612677C-DA0F-4D39-9DC7-CD4165FD68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373420"/>
            <a:ext cx="5662494" cy="3450543"/>
          </a:xfrm>
          <a:prstGeom prst="rect">
            <a:avLst/>
          </a:prstGeom>
        </p:spPr>
      </p:pic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8A1041F-3762-401B-BB84-1108EEC27252}"/>
              </a:ext>
            </a:extLst>
          </p:cNvPr>
          <p:cNvSpPr txBox="1"/>
          <p:nvPr/>
        </p:nvSpPr>
        <p:spPr>
          <a:xfrm>
            <a:off x="6180880" y="5767392"/>
            <a:ext cx="5404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b="1" u="none" strike="noStrike" baseline="0" dirty="0">
                <a:latin typeface="Adobe Caslon Pro"/>
              </a:rPr>
              <a:t>Fig.1 </a:t>
            </a:r>
            <a:r>
              <a:rPr lang="it-IT" sz="1200" b="0" u="none" strike="noStrike" baseline="0" dirty="0">
                <a:latin typeface="Adobe Caslon Pro"/>
              </a:rPr>
              <a:t>– PBEE concept: </a:t>
            </a:r>
            <a:r>
              <a:rPr lang="it-IT" sz="1200" b="0" u="none" strike="noStrike" baseline="0" dirty="0" err="1">
                <a:latin typeface="Adobe Caslon Pro"/>
              </a:rPr>
              <a:t>seismic</a:t>
            </a:r>
            <a:r>
              <a:rPr lang="it-IT" sz="1200" b="0" u="none" strike="noStrike" baseline="0" dirty="0">
                <a:latin typeface="Adobe Caslon Pro"/>
              </a:rPr>
              <a:t> performance </a:t>
            </a:r>
            <a:r>
              <a:rPr lang="it-IT" sz="1200" b="0" u="none" strike="noStrike" baseline="0" dirty="0" err="1">
                <a:latin typeface="Adobe Caslon Pro"/>
              </a:rPr>
              <a:t>objectives</a:t>
            </a:r>
            <a:r>
              <a:rPr lang="it-IT" sz="1200" b="0" u="none" strike="noStrike" baseline="0" dirty="0">
                <a:latin typeface="Adobe Caslon Pro"/>
              </a:rPr>
              <a:t> </a:t>
            </a:r>
            <a:r>
              <a:rPr lang="it-IT" sz="1200" b="0" i="1" u="none" strike="noStrike" baseline="0" dirty="0">
                <a:latin typeface="Adobe Caslon Pro"/>
              </a:rPr>
              <a:t>vs</a:t>
            </a:r>
            <a:r>
              <a:rPr lang="it-IT" sz="1200" b="0" u="none" strike="noStrike" baseline="0" dirty="0">
                <a:latin typeface="Adobe Caslon Pro"/>
              </a:rPr>
              <a:t> </a:t>
            </a:r>
            <a:r>
              <a:rPr lang="it-IT" sz="1200" b="0" u="none" strike="noStrike" baseline="0" dirty="0" err="1">
                <a:latin typeface="Adobe Caslon Pro"/>
              </a:rPr>
              <a:t>seismic</a:t>
            </a:r>
            <a:r>
              <a:rPr lang="it-IT" sz="1200" b="0" u="none" strike="noStrike" baseline="0" dirty="0">
                <a:latin typeface="Adobe Caslon Pro"/>
              </a:rPr>
              <a:t> hazard </a:t>
            </a:r>
            <a:r>
              <a:rPr lang="it-IT" sz="1200" b="0" u="none" strike="noStrike" baseline="0" dirty="0" err="1">
                <a:latin typeface="Adobe Caslon Pro"/>
              </a:rPr>
              <a:t>level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i="1" dirty="0">
                <a:latin typeface="Adobe Caslon Pro"/>
              </a:rPr>
              <a:t>©</a:t>
            </a:r>
            <a:r>
              <a:rPr lang="it-IT" sz="1200" b="0" i="1" u="none" strike="noStrike" baseline="0" dirty="0">
                <a:latin typeface="Adobe Caslon Pro"/>
              </a:rPr>
              <a:t>Poland </a:t>
            </a:r>
            <a:r>
              <a:rPr lang="en-US" sz="1200" b="0" i="1" u="none" strike="noStrike" baseline="0" dirty="0">
                <a:latin typeface="Adobe Caslon Pro"/>
              </a:rPr>
              <a:t>et al.,(1995)-Vision 2000: Performance Based Earthquake Engineering of buildings. Structural Engineers Association of California, Sacramento, CA.</a:t>
            </a:r>
            <a:endParaRPr lang="en-GB" sz="1050" i="1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b="1" dirty="0">
                <a:latin typeface="Adobe Caslon Pro"/>
              </a:rPr>
              <a:t>PBEE</a:t>
            </a:r>
            <a:r>
              <a:rPr lang="it-IT" dirty="0">
                <a:latin typeface="Adobe Caslon Pro"/>
              </a:rPr>
              <a:t>: </a:t>
            </a:r>
            <a:r>
              <a:rPr lang="it-IT" b="1" dirty="0">
                <a:latin typeface="Adobe Caslon Pro"/>
              </a:rPr>
              <a:t>P</a:t>
            </a:r>
            <a:r>
              <a:rPr lang="it-IT" dirty="0">
                <a:latin typeface="Adobe Caslon Pro"/>
              </a:rPr>
              <a:t>erformance </a:t>
            </a:r>
            <a:r>
              <a:rPr lang="it-IT" b="1" dirty="0" err="1">
                <a:latin typeface="Adobe Caslon Pro"/>
              </a:rPr>
              <a:t>B</a:t>
            </a:r>
            <a:r>
              <a:rPr lang="it-IT" dirty="0" err="1">
                <a:latin typeface="Adobe Caslon Pro"/>
              </a:rPr>
              <a:t>ased</a:t>
            </a:r>
            <a:r>
              <a:rPr lang="it-IT" dirty="0">
                <a:latin typeface="Adobe Caslon Pro"/>
              </a:rPr>
              <a:t> </a:t>
            </a:r>
            <a:r>
              <a:rPr lang="it-IT" b="1" dirty="0" err="1">
                <a:latin typeface="Adobe Caslon Pro"/>
              </a:rPr>
              <a:t>E</a:t>
            </a:r>
            <a:r>
              <a:rPr lang="it-IT" dirty="0" err="1">
                <a:latin typeface="Adobe Caslon Pro"/>
              </a:rPr>
              <a:t>arthquake</a:t>
            </a:r>
            <a:r>
              <a:rPr lang="it-IT" dirty="0">
                <a:latin typeface="Adobe Caslon Pro"/>
              </a:rPr>
              <a:t> </a:t>
            </a:r>
            <a:r>
              <a:rPr lang="it-IT" b="1" dirty="0">
                <a:latin typeface="Adobe Caslon Pro"/>
              </a:rPr>
              <a:t>E</a:t>
            </a:r>
            <a:r>
              <a:rPr lang="it-IT" dirty="0">
                <a:latin typeface="Adobe Caslon Pro"/>
              </a:rPr>
              <a:t>ngineering</a:t>
            </a:r>
            <a:endParaRPr lang="en-GB" dirty="0">
              <a:latin typeface="Adobe Caslon Pro"/>
            </a:endParaRPr>
          </a:p>
        </p:txBody>
      </p:sp>
      <p:sp>
        <p:nvSpPr>
          <p:cNvPr id="36" name="Segnaposto testo 3">
            <a:extLst>
              <a:ext uri="{FF2B5EF4-FFF2-40B4-BE49-F238E27FC236}">
                <a16:creationId xmlns:a16="http://schemas.microsoft.com/office/drawing/2014/main" id="{754866C2-0AB3-4FA9-B457-B4E31867753B}"/>
              </a:ext>
            </a:extLst>
          </p:cNvPr>
          <p:cNvSpPr txBox="1">
            <a:spLocks/>
          </p:cNvSpPr>
          <p:nvPr/>
        </p:nvSpPr>
        <p:spPr>
          <a:xfrm>
            <a:off x="741123" y="3569870"/>
            <a:ext cx="5354877" cy="585262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>
                <a:latin typeface="Adobe Caslon Pro"/>
              </a:rPr>
              <a:t>load-and-</a:t>
            </a:r>
            <a:r>
              <a:rPr lang="it-IT" dirty="0" err="1">
                <a:latin typeface="Adobe Caslon Pro"/>
              </a:rPr>
              <a:t>resistence</a:t>
            </a:r>
            <a:r>
              <a:rPr lang="it-IT" dirty="0">
                <a:latin typeface="Adobe Caslon Pro"/>
              </a:rPr>
              <a:t>-</a:t>
            </a:r>
            <a:r>
              <a:rPr lang="it-IT" dirty="0" err="1">
                <a:latin typeface="Adobe Caslon Pro"/>
              </a:rPr>
              <a:t>factor</a:t>
            </a:r>
            <a:r>
              <a:rPr lang="it-IT" dirty="0">
                <a:latin typeface="Adobe Caslon Pro"/>
              </a:rPr>
              <a:t> design (LRFD)</a:t>
            </a:r>
          </a:p>
          <a:p>
            <a:r>
              <a:rPr lang="it-IT" sz="1000" dirty="0">
                <a:latin typeface="Adobe Caslon Pro"/>
              </a:rPr>
              <a:t> </a:t>
            </a:r>
            <a:endParaRPr lang="it-IT" sz="1000" dirty="0">
              <a:latin typeface="TI-Nspire" panose="02020603050405020304" pitchFamily="18" charset="-120"/>
              <a:ea typeface="TI-Nspire" panose="02020603050405020304" pitchFamily="18" charset="-120"/>
            </a:endParaRPr>
          </a:p>
          <a:p>
            <a:r>
              <a:rPr lang="it-IT" dirty="0">
                <a:latin typeface="TI-Nspire" panose="02020603050405020304" pitchFamily="18" charset="-120"/>
                <a:ea typeface="TI-Nspire" panose="02020603050405020304" pitchFamily="18" charset="-120"/>
              </a:rPr>
              <a:t>	 performance </a:t>
            </a:r>
            <a:r>
              <a:rPr lang="it-IT" dirty="0" err="1">
                <a:latin typeface="TI-Nspire" panose="02020603050405020304" pitchFamily="18" charset="-120"/>
                <a:ea typeface="TI-Nspire" panose="02020603050405020304" pitchFamily="18" charset="-120"/>
              </a:rPr>
              <a:t>based</a:t>
            </a:r>
            <a:r>
              <a:rPr lang="it-IT" dirty="0">
                <a:latin typeface="TI-Nspire" panose="02020603050405020304" pitchFamily="18" charset="-120"/>
                <a:ea typeface="TI-Nspire" panose="02020603050405020304" pitchFamily="18" charset="-120"/>
              </a:rPr>
              <a:t> design (PBD):</a:t>
            </a:r>
          </a:p>
          <a:p>
            <a:r>
              <a:rPr lang="it-IT" dirty="0">
                <a:latin typeface="Adobe Caslon Pro"/>
              </a:rPr>
              <a:t>              3Ds – i.e. </a:t>
            </a:r>
            <a:r>
              <a:rPr lang="it-IT" dirty="0" err="1">
                <a:latin typeface="Adobe Caslon Pro"/>
              </a:rPr>
              <a:t>downtime</a:t>
            </a:r>
            <a:r>
              <a:rPr lang="it-IT" dirty="0">
                <a:latin typeface="Adobe Caslon Pro"/>
              </a:rPr>
              <a:t>, </a:t>
            </a:r>
            <a:r>
              <a:rPr lang="it-IT" dirty="0" err="1">
                <a:latin typeface="Adobe Caslon Pro"/>
              </a:rPr>
              <a:t>dollars</a:t>
            </a:r>
            <a:r>
              <a:rPr lang="it-IT" dirty="0">
                <a:latin typeface="Adobe Caslon Pro"/>
              </a:rPr>
              <a:t>, </a:t>
            </a:r>
            <a:r>
              <a:rPr lang="it-IT" dirty="0" err="1">
                <a:latin typeface="Adobe Caslon Pro"/>
              </a:rPr>
              <a:t>death</a:t>
            </a:r>
            <a:endParaRPr lang="it-IT" dirty="0">
              <a:latin typeface="Adobe Caslon Pro"/>
            </a:endParaRPr>
          </a:p>
        </p:txBody>
      </p:sp>
      <p:cxnSp>
        <p:nvCxnSpPr>
          <p:cNvPr id="37" name="Connettore 2 36" title="Standard Normal CDF">
            <a:extLst>
              <a:ext uri="{FF2B5EF4-FFF2-40B4-BE49-F238E27FC236}">
                <a16:creationId xmlns:a16="http://schemas.microsoft.com/office/drawing/2014/main" id="{43F0FE0F-8EF2-40E0-9CE2-2CA9FA9748A8}"/>
              </a:ext>
            </a:extLst>
          </p:cNvPr>
          <p:cNvCxnSpPr>
            <a:cxnSpLocks/>
          </p:cNvCxnSpPr>
          <p:nvPr/>
        </p:nvCxnSpPr>
        <p:spPr>
          <a:xfrm flipV="1">
            <a:off x="3418561" y="3862501"/>
            <a:ext cx="0" cy="420132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egnaposto testo 3">
            <a:extLst>
              <a:ext uri="{FF2B5EF4-FFF2-40B4-BE49-F238E27FC236}">
                <a16:creationId xmlns:a16="http://schemas.microsoft.com/office/drawing/2014/main" id="{6DD47F9A-7A23-4DC4-B929-F392E3791F62}"/>
              </a:ext>
            </a:extLst>
          </p:cNvPr>
          <p:cNvSpPr txBox="1">
            <a:spLocks/>
          </p:cNvSpPr>
          <p:nvPr/>
        </p:nvSpPr>
        <p:spPr>
          <a:xfrm>
            <a:off x="741123" y="5190306"/>
            <a:ext cx="5354877" cy="585262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>
                <a:latin typeface="Adobe Caslon Pro"/>
              </a:rPr>
              <a:t>2 </a:t>
            </a:r>
            <a:r>
              <a:rPr lang="it-IT" dirty="0" err="1">
                <a:latin typeface="Adobe Caslon Pro"/>
              </a:rPr>
              <a:t>axes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define</a:t>
            </a:r>
            <a:r>
              <a:rPr lang="it-IT" dirty="0">
                <a:latin typeface="Adobe Caslon Pro"/>
              </a:rPr>
              <a:t> the domain of </a:t>
            </a:r>
            <a:r>
              <a:rPr lang="it-IT" dirty="0" err="1">
                <a:latin typeface="Adobe Caslon Pro"/>
              </a:rPr>
              <a:t>acceptable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system’s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response</a:t>
            </a:r>
            <a:r>
              <a:rPr lang="it-IT" dirty="0">
                <a:latin typeface="Adobe Caslon Pro"/>
              </a:rPr>
              <a:t>: </a:t>
            </a:r>
          </a:p>
          <a:p>
            <a:pPr marL="285750" indent="-285750">
              <a:buFontTx/>
              <a:buChar char="-"/>
            </a:pPr>
            <a:r>
              <a:rPr lang="it-IT" dirty="0">
                <a:latin typeface="Adobe Caslon Pro"/>
              </a:rPr>
              <a:t>System performance </a:t>
            </a:r>
            <a:r>
              <a:rPr lang="it-IT" dirty="0" err="1">
                <a:latin typeface="Adobe Caslon Pro"/>
              </a:rPr>
              <a:t>objectives</a:t>
            </a:r>
            <a:endParaRPr lang="it-IT" dirty="0">
              <a:latin typeface="Adobe Caslon Pro"/>
            </a:endParaRPr>
          </a:p>
          <a:p>
            <a:pPr marL="285750" indent="-285750">
              <a:buFontTx/>
              <a:buChar char="-"/>
            </a:pPr>
            <a:r>
              <a:rPr lang="it-IT" dirty="0" err="1">
                <a:latin typeface="Adobe Caslon Pro"/>
              </a:rPr>
              <a:t>Seismic</a:t>
            </a:r>
            <a:r>
              <a:rPr lang="it-IT" dirty="0">
                <a:latin typeface="Adobe Caslon Pro"/>
              </a:rPr>
              <a:t> hazard </a:t>
            </a:r>
            <a:r>
              <a:rPr lang="it-IT" dirty="0" err="1">
                <a:latin typeface="Adobe Caslon Pro"/>
              </a:rPr>
              <a:t>level</a:t>
            </a:r>
            <a:r>
              <a:rPr lang="it-IT" dirty="0">
                <a:latin typeface="Adobe Caslon Pro"/>
              </a:rPr>
              <a:t>, w.r.t. </a:t>
            </a:r>
            <a:r>
              <a:rPr lang="it-IT" dirty="0" err="1">
                <a:latin typeface="Adobe Caslon Pro"/>
              </a:rPr>
              <a:t>return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periods</a:t>
            </a:r>
            <a:r>
              <a:rPr lang="it-IT" dirty="0">
                <a:latin typeface="Adobe Caslon Pro"/>
              </a:rPr>
              <a:t> </a:t>
            </a:r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0461C284-0EC4-4273-B2F9-BEF2D5271E08}"/>
              </a:ext>
            </a:extLst>
          </p:cNvPr>
          <p:cNvCxnSpPr/>
          <p:nvPr/>
        </p:nvCxnSpPr>
        <p:spPr>
          <a:xfrm>
            <a:off x="8287473" y="2629101"/>
            <a:ext cx="2095018" cy="0"/>
          </a:xfrm>
          <a:prstGeom prst="line">
            <a:avLst/>
          </a:prstGeom>
          <a:ln w="57150">
            <a:solidFill>
              <a:srgbClr val="A016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2FCDACFB-5CD6-44B0-AC30-92A9A14F3658}"/>
              </a:ext>
            </a:extLst>
          </p:cNvPr>
          <p:cNvCxnSpPr>
            <a:cxnSpLocks/>
          </p:cNvCxnSpPr>
          <p:nvPr/>
        </p:nvCxnSpPr>
        <p:spPr>
          <a:xfrm flipV="1">
            <a:off x="6470248" y="3461261"/>
            <a:ext cx="0" cy="1571752"/>
          </a:xfrm>
          <a:prstGeom prst="line">
            <a:avLst/>
          </a:prstGeom>
          <a:ln w="57150">
            <a:solidFill>
              <a:srgbClr val="A016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15066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Summary</a:t>
            </a:r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40</a:t>
            </a:fld>
            <a:endParaRPr lang="it-IT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Diagramma 2"/>
              <p:cNvGraphicFramePr/>
              <p:nvPr>
                <p:extLst>
                  <p:ext uri="{D42A27DB-BD31-4B8C-83A1-F6EECF244321}">
                    <p14:modId xmlns:p14="http://schemas.microsoft.com/office/powerpoint/2010/main" val="2664118713"/>
                  </p:ext>
                </p:extLst>
              </p:nvPr>
            </p:nvGraphicFramePr>
            <p:xfrm>
              <a:off x="1157535" y="2565129"/>
              <a:ext cx="10035184" cy="3927746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 xmlns="">
          <p:graphicFrame>
            <p:nvGraphicFramePr>
              <p:cNvPr id="3" name="Diagramma 2"/>
              <p:cNvGraphicFramePr/>
              <p:nvPr>
                <p:extLst>
                  <p:ext uri="{D42A27DB-BD31-4B8C-83A1-F6EECF244321}">
                    <p14:modId xmlns:p14="http://schemas.microsoft.com/office/powerpoint/2010/main" val="2664118713"/>
                  </p:ext>
                </p:extLst>
              </p:nvPr>
            </p:nvGraphicFramePr>
            <p:xfrm>
              <a:off x="1157535" y="2565129"/>
              <a:ext cx="10035184" cy="3927746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Fallback>
      </mc:AlternateContent>
      <p:sp>
        <p:nvSpPr>
          <p:cNvPr id="7" name="CasellaDiTesto 6">
            <a:extLst>
              <a:ext uri="{FF2B5EF4-FFF2-40B4-BE49-F238E27FC236}">
                <a16:creationId xmlns:a16="http://schemas.microsoft.com/office/drawing/2014/main" id="{6E4063AD-283C-40A6-AB61-6C2E536195BA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1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93B53D90-AEC5-4C0E-9B77-17740C0F07C2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D66AEED9-6066-4A8A-95F0-145AE07A8E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0" name="Gruppo 9">
              <a:extLst>
                <a:ext uri="{FF2B5EF4-FFF2-40B4-BE49-F238E27FC236}">
                  <a16:creationId xmlns:a16="http://schemas.microsoft.com/office/drawing/2014/main" id="{0FB761F0-5331-45EC-A616-FA7CCF3C478E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E366AFA8-A036-4A2A-A6F1-8643826C851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2" descr="ITN Inspire Logo">
                <a:extLst>
                  <a:ext uri="{FF2B5EF4-FFF2-40B4-BE49-F238E27FC236}">
                    <a16:creationId xmlns:a16="http://schemas.microsoft.com/office/drawing/2014/main" id="{A5D058B5-754D-48FA-92F8-F0A8A05A31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3" name="Tabella 6">
            <a:extLst>
              <a:ext uri="{FF2B5EF4-FFF2-40B4-BE49-F238E27FC236}">
                <a16:creationId xmlns:a16="http://schemas.microsoft.com/office/drawing/2014/main" id="{BF08F762-CFD2-4DD5-885E-F530DF3DF5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55562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57966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4E164-1C1C-4FDE-A02B-DE237D667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554233"/>
            <a:ext cx="12192000" cy="1585935"/>
          </a:xfrm>
        </p:spPr>
        <p:txBody>
          <a:bodyPr/>
          <a:lstStyle/>
          <a:p>
            <a:r>
              <a:rPr lang="en-US" dirty="0">
                <a:latin typeface="Adobe Caslon Pro"/>
              </a:rPr>
              <a:t>Fragility Analysis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B89D19-5D0C-423A-AF3A-CB70302F9E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>
                <a:latin typeface="Adobe Caslon Pro"/>
              </a:rPr>
              <a:t>Formulation and </a:t>
            </a:r>
            <a:r>
              <a:rPr lang="en-US" i="1" dirty="0" err="1">
                <a:latin typeface="Adobe Caslon Pro"/>
              </a:rPr>
              <a:t>MatLab</a:t>
            </a:r>
            <a:r>
              <a:rPr lang="en-US" i="1" dirty="0">
                <a:latin typeface="Adobe Caslon Pro"/>
              </a:rPr>
              <a:t> Computation</a:t>
            </a:r>
            <a:endParaRPr lang="it-IT" i="1" dirty="0">
              <a:latin typeface="Adobe Caslon Pro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5549800-D392-4DE4-A4C5-219D7613A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Ph.D</a:t>
            </a:r>
            <a:r>
              <a:rPr lang="it-IT" dirty="0">
                <a:latin typeface="Adobe Caslon Pro"/>
              </a:rPr>
              <a:t>. </a:t>
            </a:r>
            <a:r>
              <a:rPr lang="it-IT" dirty="0" err="1">
                <a:latin typeface="Adobe Caslon Pro"/>
              </a:rPr>
              <a:t>Student</a:t>
            </a:r>
            <a:r>
              <a:rPr lang="it-IT" dirty="0">
                <a:latin typeface="Adobe Caslon Pro"/>
              </a:rPr>
              <a:t> Chiara Nardin – </a:t>
            </a:r>
            <a:r>
              <a:rPr lang="it-IT" dirty="0" err="1">
                <a:latin typeface="Adobe Caslon Pro"/>
              </a:rPr>
              <a:t>M.Sc</a:t>
            </a:r>
            <a:r>
              <a:rPr lang="it-IT" dirty="0">
                <a:latin typeface="Adobe Caslon Pro"/>
              </a:rPr>
              <a:t>., Eng. in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Engineering</a:t>
            </a:r>
            <a:endParaRPr lang="it-IT" dirty="0">
              <a:latin typeface="Adobe Caslon Pr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9482770-66EA-4421-9562-682964F229B9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EA00F96-08EE-41F2-86A3-E5606E2B118A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8C412B7B-6B64-4585-A720-7ADA9B3DBC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B637DC48-948B-41B6-8DD5-9591E59CF4E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0" name="Picture 2" descr="ITN Inspire Logo">
                <a:extLst>
                  <a:ext uri="{FF2B5EF4-FFF2-40B4-BE49-F238E27FC236}">
                    <a16:creationId xmlns:a16="http://schemas.microsoft.com/office/drawing/2014/main" id="{8AA2D55D-5BA2-43DB-B40C-2EF2E0F656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BD31C4AB-A9E8-4AB7-AE00-8A6E4CE623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9204929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Analysis</a:t>
            </a:r>
            <a:endParaRPr lang="en-GB" dirty="0">
              <a:latin typeface="Adobe Caslon Pro"/>
            </a:endParaRPr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41123" y="2481263"/>
            <a:ext cx="10576165" cy="4071937"/>
          </a:xfrm>
        </p:spPr>
        <p:txBody>
          <a:bodyPr/>
          <a:lstStyle/>
          <a:p>
            <a:r>
              <a:rPr lang="it-IT" b="1" dirty="0" err="1">
                <a:latin typeface="Adobe Caslon Pro"/>
              </a:rPr>
              <a:t>Fragility</a:t>
            </a:r>
            <a:r>
              <a:rPr lang="it-IT" b="1" dirty="0">
                <a:latin typeface="Adobe Caslon Pro"/>
              </a:rPr>
              <a:t> (or </a:t>
            </a:r>
            <a:r>
              <a:rPr lang="it-IT" b="1" dirty="0" err="1">
                <a:latin typeface="Adobe Caslon Pro"/>
              </a:rPr>
              <a:t>Vulnerability</a:t>
            </a:r>
            <a:r>
              <a:rPr lang="it-IT" b="1" dirty="0">
                <a:latin typeface="Adobe Caslon Pro"/>
              </a:rPr>
              <a:t>) Analysis </a:t>
            </a:r>
            <a:r>
              <a:rPr lang="it-IT" b="1" dirty="0" err="1">
                <a:latin typeface="Adobe Caslon Pro"/>
              </a:rPr>
              <a:t>is</a:t>
            </a:r>
            <a:r>
              <a:rPr lang="it-IT" b="1" dirty="0">
                <a:latin typeface="Adobe Caslon Pro"/>
              </a:rPr>
              <a:t> the second step of the PBEE-PEER framework</a:t>
            </a:r>
            <a:endParaRPr lang="it-IT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it-IT" sz="800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it-IT" sz="500" dirty="0">
              <a:latin typeface="Adobe Caslon Pro"/>
            </a:endParaRPr>
          </a:p>
          <a:p>
            <a:r>
              <a:rPr lang="it-IT" i="1" dirty="0" err="1">
                <a:latin typeface="Adobe Caslon Pro"/>
              </a:rPr>
              <a:t>Useful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definitions</a:t>
            </a:r>
            <a:r>
              <a:rPr lang="it-IT" i="1" dirty="0">
                <a:latin typeface="Adobe Caslon Pro"/>
              </a:rPr>
              <a:t>:</a:t>
            </a:r>
          </a:p>
          <a:p>
            <a:r>
              <a:rPr lang="en-GB" b="1" i="1" dirty="0">
                <a:latin typeface="Adobe Caslon Pro"/>
              </a:rPr>
              <a:t>seismic fragility function</a:t>
            </a:r>
            <a:r>
              <a:rPr lang="en-GB" dirty="0">
                <a:latin typeface="Adobe Caslon Pro"/>
              </a:rPr>
              <a:t> := the conditional probability of an event given the observation of an intensity measure which describe the seismic event.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42</a:t>
            </a:fld>
            <a:endParaRPr lang="it-IT" dirty="0">
              <a:latin typeface="Adobe Caslon Pro"/>
            </a:endParaRP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59849A65-AF07-4370-96E7-8BEAA0A2985C}"/>
              </a:ext>
            </a:extLst>
          </p:cNvPr>
          <p:cNvGrpSpPr/>
          <p:nvPr/>
        </p:nvGrpSpPr>
        <p:grpSpPr>
          <a:xfrm>
            <a:off x="2932987" y="2458113"/>
            <a:ext cx="6639276" cy="3456550"/>
            <a:chOff x="2932987" y="2458113"/>
            <a:chExt cx="6639276" cy="3456550"/>
          </a:xfrm>
        </p:grpSpPr>
        <mc:AlternateContent xmlns:mc="http://schemas.openxmlformats.org/markup-compatibility/2006">
          <mc:Choice xmlns:a14="http://schemas.microsoft.com/office/drawing/2010/main" Requires="a14">
            <p:graphicFrame>
              <p:nvGraphicFramePr>
                <p:cNvPr id="7" name="Diagramma 6"/>
                <p:cNvGraphicFramePr/>
                <p:nvPr>
                  <p:extLst>
                    <p:ext uri="{D42A27DB-BD31-4B8C-83A1-F6EECF244321}">
                      <p14:modId xmlns:p14="http://schemas.microsoft.com/office/powerpoint/2010/main" val="3144833672"/>
                    </p:ext>
                  </p:extLst>
                </p:nvPr>
              </p:nvGraphicFramePr>
              <p:xfrm>
                <a:off x="2932987" y="2458113"/>
                <a:ext cx="6639276" cy="3456550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3" r:lo="rId4" r:qs="rId5" r:cs="rId6"/>
                </a:graphicData>
              </a:graphic>
            </p:graphicFrame>
          </mc:Choice>
          <mc:Fallback>
            <p:graphicFrame>
              <p:nvGraphicFramePr>
                <p:cNvPr id="7" name="Diagramma 6"/>
                <p:cNvGraphicFramePr/>
                <p:nvPr>
                  <p:extLst>
                    <p:ext uri="{D42A27DB-BD31-4B8C-83A1-F6EECF244321}">
                      <p14:modId xmlns:p14="http://schemas.microsoft.com/office/powerpoint/2010/main" val="3144833672"/>
                    </p:ext>
                  </p:extLst>
                </p:nvPr>
              </p:nvGraphicFramePr>
              <p:xfrm>
                <a:off x="2932987" y="2458113"/>
                <a:ext cx="6639276" cy="3456550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8" r:lo="rId4" r:qs="rId5" r:cs="rId6"/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CasellaDiTesto 7"/>
                <p:cNvSpPr txBox="1"/>
                <p:nvPr/>
              </p:nvSpPr>
              <p:spPr>
                <a:xfrm>
                  <a:off x="3148316" y="3757205"/>
                  <a:ext cx="1243354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𝐼𝑀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𝐼𝑀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en-GB" dirty="0">
                    <a:latin typeface="Adobe Caslon Pro"/>
                  </a:endParaRPr>
                </a:p>
              </p:txBody>
            </p:sp>
          </mc:Choice>
          <mc:Fallback xmlns="">
            <p:sp>
              <p:nvSpPr>
                <p:cNvPr id="8" name="CasellaDiTesto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48316" y="3757205"/>
                  <a:ext cx="1243354" cy="1384995"/>
                </a:xfrm>
                <a:prstGeom prst="rect">
                  <a:avLst/>
                </a:prstGeom>
                <a:blipFill>
                  <a:blip r:embed="rId9"/>
                  <a:stretch>
                    <a:fillRect l="-1961" t="-439" r="-3922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CasellaDiTesto 8"/>
                <p:cNvSpPr txBox="1"/>
                <p:nvPr/>
              </p:nvSpPr>
              <p:spPr>
                <a:xfrm>
                  <a:off x="4890306" y="3701118"/>
                  <a:ext cx="1247201" cy="1107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𝐸𝐷𝑃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𝐼𝑀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𝐸𝐷𝑃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9" name="CasellaDiTesto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90306" y="3701118"/>
                  <a:ext cx="1247201" cy="1107996"/>
                </a:xfrm>
                <a:prstGeom prst="rect">
                  <a:avLst/>
                </a:prstGeom>
                <a:blipFill>
                  <a:blip r:embed="rId10"/>
                  <a:stretch>
                    <a:fillRect l="-1951" t="-549" r="-3902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CasellaDiTesto 9"/>
                <p:cNvSpPr txBox="1"/>
                <p:nvPr/>
              </p:nvSpPr>
              <p:spPr>
                <a:xfrm>
                  <a:off x="6568411" y="3701117"/>
                  <a:ext cx="1321772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𝐷𝑀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𝐸𝐷𝑃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en-GB" dirty="0">
                    <a:latin typeface="Adobe Caslon Pro"/>
                  </a:endParaRPr>
                </a:p>
              </p:txBody>
            </p:sp>
          </mc:Choice>
          <mc:Fallback xmlns="">
            <p:sp>
              <p:nvSpPr>
                <p:cNvPr id="10" name="CasellaDiTesto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68411" y="3701117"/>
                  <a:ext cx="1321772" cy="1384995"/>
                </a:xfrm>
                <a:prstGeom prst="rect">
                  <a:avLst/>
                </a:prstGeom>
                <a:blipFill>
                  <a:blip r:embed="rId11"/>
                  <a:stretch>
                    <a:fillRect l="-1843" t="-441" r="-3687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CasellaDiTesto 10"/>
                <p:cNvSpPr txBox="1"/>
                <p:nvPr/>
              </p:nvSpPr>
              <p:spPr>
                <a:xfrm>
                  <a:off x="8231907" y="3701117"/>
                  <a:ext cx="1183144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𝐷𝑉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𝐷𝑀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𝐷𝑉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en-GB" dirty="0">
                    <a:latin typeface="Adobe Caslon Pro"/>
                  </a:endParaRPr>
                </a:p>
              </p:txBody>
            </p:sp>
          </mc:Choice>
          <mc:Fallback xmlns="">
            <p:sp>
              <p:nvSpPr>
                <p:cNvPr id="11" name="CasellaDiTesto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31907" y="3701117"/>
                  <a:ext cx="1183144" cy="1384995"/>
                </a:xfrm>
                <a:prstGeom prst="rect">
                  <a:avLst/>
                </a:prstGeom>
                <a:blipFill>
                  <a:blip r:embed="rId12"/>
                  <a:stretch>
                    <a:fillRect l="-2062" t="-441" r="-4124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9" name="Connettore 4 18"/>
            <p:cNvCxnSpPr/>
            <p:nvPr/>
          </p:nvCxnSpPr>
          <p:spPr>
            <a:xfrm flipH="1">
              <a:off x="2932987" y="4475756"/>
              <a:ext cx="6639276" cy="12700"/>
            </a:xfrm>
            <a:prstGeom prst="bentConnector5">
              <a:avLst>
                <a:gd name="adj1" fmla="val -3443"/>
                <a:gd name="adj2" fmla="val -11113055"/>
                <a:gd name="adj3" fmla="val 103443"/>
              </a:avLst>
            </a:prstGeom>
            <a:ln w="41275">
              <a:solidFill>
                <a:srgbClr val="A0162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340D36E-3820-42A7-B526-7497245ECE3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1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D6C6AEDA-F296-41EE-BFFE-38F0D3968B00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30DB6A93-48E5-48DF-BFCE-D1DF2053F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CE4C336B-915E-4F53-A9C4-CEA517CAC39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7" name="Picture 2" descr="ITN Inspire Logo">
                <a:extLst>
                  <a:ext uri="{FF2B5EF4-FFF2-40B4-BE49-F238E27FC236}">
                    <a16:creationId xmlns:a16="http://schemas.microsoft.com/office/drawing/2014/main" id="{7FE60B3D-930C-4B12-A5BA-D1A063582A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ITN Inspire Logo">
                <a:extLst>
                  <a:ext uri="{FF2B5EF4-FFF2-40B4-BE49-F238E27FC236}">
                    <a16:creationId xmlns:a16="http://schemas.microsoft.com/office/drawing/2014/main" id="{5484B6C1-8162-4AA1-A6AE-0EA7622126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8" name="Tabella 6">
            <a:extLst>
              <a:ext uri="{FF2B5EF4-FFF2-40B4-BE49-F238E27FC236}">
                <a16:creationId xmlns:a16="http://schemas.microsoft.com/office/drawing/2014/main" id="{C50D5C43-3C0E-46BD-8859-52A3B0CB8C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0591872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41700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3194071" y="2481264"/>
                <a:ext cx="8123217" cy="3510746"/>
              </a:xfrm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en-US" dirty="0">
                    <a:latin typeface="Adobe Caslon Pro"/>
                  </a:rPr>
                  <a:t>The fragility curve is defined as the conditional probability of failure of a structure, or its critical components, at given values of seismic intensity measures (</a:t>
                </a:r>
                <a:r>
                  <a:rPr lang="en-US" i="1" dirty="0">
                    <a:latin typeface="Adobe Caslon Pro"/>
                  </a:rPr>
                  <a:t>IMs</a:t>
                </a:r>
                <a:r>
                  <a:rPr lang="en-US" dirty="0">
                    <a:latin typeface="Adobe Caslon Pro"/>
                  </a:rPr>
                  <a:t>).</a:t>
                </a:r>
              </a:p>
              <a:p>
                <a:pPr>
                  <a:lnSpc>
                    <a:spcPct val="100000"/>
                  </a:lnSpc>
                </a:pPr>
                <a:endParaRPr lang="en-US" dirty="0">
                  <a:latin typeface="Adobe Caslon Pro"/>
                </a:endParaRPr>
              </a:p>
              <a:p>
                <a:pPr>
                  <a:lnSpc>
                    <a:spcPct val="100000"/>
                  </a:lnSpc>
                </a:pPr>
                <a:endParaRPr lang="en-US" dirty="0">
                  <a:latin typeface="Adobe Caslon Pro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dirty="0">
                    <a:latin typeface="Adobe Caslon Pro"/>
                  </a:rPr>
                  <a:t>In practice, a fragility curve is calculated as the conditional probability that the damage measure (</a:t>
                </a:r>
                <a:r>
                  <a:rPr lang="en-US" i="1" dirty="0">
                    <a:latin typeface="Adobe Caslon Pro"/>
                  </a:rPr>
                  <a:t>D</a:t>
                </a:r>
                <a:r>
                  <a:rPr lang="en-US" dirty="0">
                    <a:latin typeface="Adobe Caslon Pro"/>
                  </a:rPr>
                  <a:t>) exceeds a critical threshold, for a given seismic </a:t>
                </a:r>
                <a:r>
                  <a:rPr lang="en-US" i="1" dirty="0">
                    <a:latin typeface="Adobe Caslon Pro"/>
                  </a:rPr>
                  <a:t>IM</a:t>
                </a:r>
                <a:r>
                  <a:rPr lang="en-US" dirty="0">
                    <a:latin typeface="Adobe Caslon Pro"/>
                  </a:rPr>
                  <a:t>.</a:t>
                </a:r>
              </a:p>
              <a:p>
                <a:pPr>
                  <a:lnSpc>
                    <a:spcPct val="100000"/>
                  </a:lnSpc>
                </a:pPr>
                <a:endParaRPr lang="en-US" sz="1100" dirty="0">
                  <a:latin typeface="Adobe Caslon Pro"/>
                </a:endParaRPr>
              </a:p>
              <a:p>
                <a:pPr>
                  <a:lnSpc>
                    <a:spcPct val="1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&gt;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𝑡h𝑟𝑒𝑠h𝑜𝑙𝑑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𝐼𝑀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𝑖𝑚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i="1" dirty="0">
                  <a:latin typeface="Adobe Caslon Pro"/>
                </a:endParaRPr>
              </a:p>
            </p:txBody>
          </p:sp>
        </mc:Choice>
        <mc:Fallback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3194071" y="2481264"/>
                <a:ext cx="8123217" cy="3510746"/>
              </a:xfrm>
              <a:blipFill>
                <a:blip r:embed="rId3"/>
                <a:stretch>
                  <a:fillRect l="-675" t="-86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Analysis</a:t>
            </a:r>
            <a:endParaRPr lang="en-GB" dirty="0">
              <a:latin typeface="Adobe Caslon Pro"/>
            </a:endParaRP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715FA5F8-F910-421F-A94F-8CF5D9385E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860" b="6975"/>
          <a:stretch/>
        </p:blipFill>
        <p:spPr>
          <a:xfrm>
            <a:off x="4503029" y="3322111"/>
            <a:ext cx="4963702" cy="983536"/>
          </a:xfrm>
          <a:prstGeom prst="rect">
            <a:avLst/>
          </a:prstGeom>
        </p:spPr>
      </p:pic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43</a:t>
            </a:fld>
            <a:endParaRPr lang="it-IT" dirty="0">
              <a:latin typeface="Adobe Caslon Pro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340D36E-3820-42A7-B526-7497245ECE3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D6C6AEDA-F296-41EE-BFFE-38F0D3968B00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30DB6A93-48E5-48DF-BFCE-D1DF2053F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CE4C336B-915E-4F53-A9C4-CEA517CAC39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7" name="Picture 2" descr="ITN Inspire Logo">
                <a:extLst>
                  <a:ext uri="{FF2B5EF4-FFF2-40B4-BE49-F238E27FC236}">
                    <a16:creationId xmlns:a16="http://schemas.microsoft.com/office/drawing/2014/main" id="{7FE60B3D-930C-4B12-A5BA-D1A063582A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ITN Inspire Logo">
                <a:extLst>
                  <a:ext uri="{FF2B5EF4-FFF2-40B4-BE49-F238E27FC236}">
                    <a16:creationId xmlns:a16="http://schemas.microsoft.com/office/drawing/2014/main" id="{5484B6C1-8162-4AA1-A6AE-0EA7622126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9CB80DBA-BBE1-4CCC-B0E9-89EDBF0A65DC}"/>
              </a:ext>
            </a:extLst>
          </p:cNvPr>
          <p:cNvCxnSpPr>
            <a:cxnSpLocks/>
          </p:cNvCxnSpPr>
          <p:nvPr/>
        </p:nvCxnSpPr>
        <p:spPr>
          <a:xfrm>
            <a:off x="6405115" y="2829268"/>
            <a:ext cx="4353106" cy="0"/>
          </a:xfrm>
          <a:prstGeom prst="line">
            <a:avLst/>
          </a:prstGeom>
          <a:ln w="57150">
            <a:solidFill>
              <a:srgbClr val="A016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e 31">
            <a:extLst>
              <a:ext uri="{FF2B5EF4-FFF2-40B4-BE49-F238E27FC236}">
                <a16:creationId xmlns:a16="http://schemas.microsoft.com/office/drawing/2014/main" id="{C9303F47-8CE9-4967-8B91-380ECC41FCA8}"/>
              </a:ext>
            </a:extLst>
          </p:cNvPr>
          <p:cNvSpPr/>
          <p:nvPr/>
        </p:nvSpPr>
        <p:spPr>
          <a:xfrm>
            <a:off x="7737337" y="3604032"/>
            <a:ext cx="901003" cy="585261"/>
          </a:xfrm>
          <a:prstGeom prst="ellipse">
            <a:avLst/>
          </a:prstGeom>
          <a:noFill/>
          <a:ln w="3810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dobe Caslon Pro"/>
            </a:endParaRPr>
          </a:p>
        </p:txBody>
      </p:sp>
      <p:cxnSp>
        <p:nvCxnSpPr>
          <p:cNvPr id="33" name="Connettore 2 32" title="Standard Normal CDF">
            <a:extLst>
              <a:ext uri="{FF2B5EF4-FFF2-40B4-BE49-F238E27FC236}">
                <a16:creationId xmlns:a16="http://schemas.microsoft.com/office/drawing/2014/main" id="{2B10DB5E-3070-4507-A3CD-876F01AD3687}"/>
              </a:ext>
            </a:extLst>
          </p:cNvPr>
          <p:cNvCxnSpPr>
            <a:cxnSpLocks/>
            <a:endCxn id="32" idx="0"/>
          </p:cNvCxnSpPr>
          <p:nvPr/>
        </p:nvCxnSpPr>
        <p:spPr>
          <a:xfrm flipH="1">
            <a:off x="8187839" y="2829268"/>
            <a:ext cx="170853" cy="774764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5CC755AE-961C-4793-8CFA-8322F7D976EE}"/>
              </a:ext>
            </a:extLst>
          </p:cNvPr>
          <p:cNvGrpSpPr/>
          <p:nvPr/>
        </p:nvGrpSpPr>
        <p:grpSpPr>
          <a:xfrm>
            <a:off x="460218" y="2553942"/>
            <a:ext cx="1732426" cy="2100180"/>
            <a:chOff x="1645021" y="2977429"/>
            <a:chExt cx="2055610" cy="2100180"/>
          </a:xfrm>
        </p:grpSpPr>
        <p:grpSp>
          <p:nvGrpSpPr>
            <p:cNvPr id="35" name="Gruppo 34">
              <a:extLst>
                <a:ext uri="{FF2B5EF4-FFF2-40B4-BE49-F238E27FC236}">
                  <a16:creationId xmlns:a16="http://schemas.microsoft.com/office/drawing/2014/main" id="{47E0E1AA-B9AB-4305-91E3-3AC63C2828FA}"/>
                </a:ext>
              </a:extLst>
            </p:cNvPr>
            <p:cNvGrpSpPr/>
            <p:nvPr/>
          </p:nvGrpSpPr>
          <p:grpSpPr>
            <a:xfrm>
              <a:off x="1645021" y="2977429"/>
              <a:ext cx="2055610" cy="2100180"/>
              <a:chOff x="1645021" y="2977429"/>
              <a:chExt cx="2080772" cy="2485734"/>
            </a:xfrm>
          </p:grpSpPr>
          <p:sp>
            <p:nvSpPr>
              <p:cNvPr id="37" name="Figura a mano libera: forma 36">
                <a:extLst>
                  <a:ext uri="{FF2B5EF4-FFF2-40B4-BE49-F238E27FC236}">
                    <a16:creationId xmlns:a16="http://schemas.microsoft.com/office/drawing/2014/main" id="{3BE9C9B0-E6AC-4F82-994A-AF526F4DEC92}"/>
                  </a:ext>
                </a:extLst>
              </p:cNvPr>
              <p:cNvSpPr/>
              <p:nvPr/>
            </p:nvSpPr>
            <p:spPr>
              <a:xfrm rot="16200000">
                <a:off x="1465602" y="3156848"/>
                <a:ext cx="2439609" cy="2080772"/>
              </a:xfrm>
              <a:custGeom>
                <a:avLst/>
                <a:gdLst>
                  <a:gd name="connsiteX0" fmla="*/ 0 w 2080771"/>
                  <a:gd name="connsiteY0" fmla="*/ 104039 h 2439608"/>
                  <a:gd name="connsiteX1" fmla="*/ 104039 w 2080771"/>
                  <a:gd name="connsiteY1" fmla="*/ 0 h 2439608"/>
                  <a:gd name="connsiteX2" fmla="*/ 1976732 w 2080771"/>
                  <a:gd name="connsiteY2" fmla="*/ 0 h 2439608"/>
                  <a:gd name="connsiteX3" fmla="*/ 2080771 w 2080771"/>
                  <a:gd name="connsiteY3" fmla="*/ 104039 h 2439608"/>
                  <a:gd name="connsiteX4" fmla="*/ 2080771 w 2080771"/>
                  <a:gd name="connsiteY4" fmla="*/ 2335569 h 2439608"/>
                  <a:gd name="connsiteX5" fmla="*/ 1976732 w 2080771"/>
                  <a:gd name="connsiteY5" fmla="*/ 2439608 h 2439608"/>
                  <a:gd name="connsiteX6" fmla="*/ 104039 w 2080771"/>
                  <a:gd name="connsiteY6" fmla="*/ 2439608 h 2439608"/>
                  <a:gd name="connsiteX7" fmla="*/ 0 w 2080771"/>
                  <a:gd name="connsiteY7" fmla="*/ 2335569 h 2439608"/>
                  <a:gd name="connsiteX8" fmla="*/ 0 w 2080771"/>
                  <a:gd name="connsiteY8" fmla="*/ 104039 h 2439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0771" h="2439608">
                    <a:moveTo>
                      <a:pt x="1992034" y="1"/>
                    </a:moveTo>
                    <a:cubicBezTo>
                      <a:pt x="2041042" y="1"/>
                      <a:pt x="2080771" y="54613"/>
                      <a:pt x="2080771" y="121981"/>
                    </a:cubicBezTo>
                    <a:lnTo>
                      <a:pt x="2080771" y="2317627"/>
                    </a:lnTo>
                    <a:cubicBezTo>
                      <a:pt x="2080771" y="2384995"/>
                      <a:pt x="2041042" y="2439607"/>
                      <a:pt x="1992034" y="2439607"/>
                    </a:cubicBezTo>
                    <a:lnTo>
                      <a:pt x="88737" y="2439607"/>
                    </a:lnTo>
                    <a:cubicBezTo>
                      <a:pt x="39729" y="2439607"/>
                      <a:pt x="0" y="2384995"/>
                      <a:pt x="0" y="2317627"/>
                    </a:cubicBezTo>
                    <a:lnTo>
                      <a:pt x="0" y="121981"/>
                    </a:lnTo>
                    <a:cubicBezTo>
                      <a:pt x="0" y="54613"/>
                      <a:pt x="39729" y="1"/>
                      <a:pt x="88737" y="1"/>
                    </a:cubicBezTo>
                    <a:lnTo>
                      <a:pt x="1992034" y="1"/>
                    </a:lnTo>
                    <a:close/>
                  </a:path>
                </a:pathLst>
              </a:custGeom>
              <a:noFill/>
              <a:ln w="57150">
                <a:solidFill>
                  <a:srgbClr val="A01625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0" vert="horz" wrap="square" lIns="439130" tIns="48006" rIns="62230" bIns="1664617" numCol="1" spcCol="1270" anchor="t" anchorCtr="0">
                <a:noAutofit/>
              </a:bodyPr>
              <a:lstStyle/>
              <a:p>
                <a:pPr marL="0" lvl="0" indent="0" algn="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400" b="1" kern="1200" dirty="0">
                    <a:latin typeface="+mj-lt"/>
                  </a:rPr>
                  <a:t>VULNERABILITY</a:t>
                </a:r>
                <a:endParaRPr lang="en-GB" sz="1400" b="1" kern="1200" dirty="0">
                  <a:latin typeface="+mj-lt"/>
                </a:endParaRPr>
              </a:p>
            </p:txBody>
          </p:sp>
          <p:sp>
            <p:nvSpPr>
              <p:cNvPr id="38" name="Figura a mano libera: forma 37">
                <a:extLst>
                  <a:ext uri="{FF2B5EF4-FFF2-40B4-BE49-F238E27FC236}">
                    <a16:creationId xmlns:a16="http://schemas.microsoft.com/office/drawing/2014/main" id="{844DA346-EA08-4C91-BA77-F9A57DEEB825}"/>
                  </a:ext>
                </a:extLst>
              </p:cNvPr>
              <p:cNvSpPr/>
              <p:nvPr/>
            </p:nvSpPr>
            <p:spPr>
              <a:xfrm>
                <a:off x="2047223" y="3023555"/>
                <a:ext cx="1550174" cy="2439608"/>
              </a:xfrm>
              <a:custGeom>
                <a:avLst/>
                <a:gdLst>
                  <a:gd name="connsiteX0" fmla="*/ 0 w 1550174"/>
                  <a:gd name="connsiteY0" fmla="*/ 0 h 2439608"/>
                  <a:gd name="connsiteX1" fmla="*/ 1550174 w 1550174"/>
                  <a:gd name="connsiteY1" fmla="*/ 0 h 2439608"/>
                  <a:gd name="connsiteX2" fmla="*/ 1550174 w 1550174"/>
                  <a:gd name="connsiteY2" fmla="*/ 2439608 h 2439608"/>
                  <a:gd name="connsiteX3" fmla="*/ 0 w 1550174"/>
                  <a:gd name="connsiteY3" fmla="*/ 2439608 h 2439608"/>
                  <a:gd name="connsiteX4" fmla="*/ 0 w 1550174"/>
                  <a:gd name="connsiteY4" fmla="*/ 0 h 2439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0174" h="2439608">
                    <a:moveTo>
                      <a:pt x="0" y="0"/>
                    </a:moveTo>
                    <a:lnTo>
                      <a:pt x="1550174" y="0"/>
                    </a:lnTo>
                    <a:lnTo>
                      <a:pt x="1550174" y="2439608"/>
                    </a:lnTo>
                    <a:lnTo>
                      <a:pt x="0" y="243960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2">
                <a:scrgbClr r="0" g="0" b="0"/>
              </a:fillRef>
              <a:effectRef idx="1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spcFirstLastPara="0" vert="horz" wrap="square" lIns="0" tIns="51435" rIns="0" bIns="0" numCol="1" spcCol="1270" anchor="t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500" kern="1200" dirty="0" err="1">
                    <a:latin typeface="+mj-lt"/>
                  </a:rPr>
                  <a:t>Vulnerability</a:t>
                </a:r>
                <a:r>
                  <a:rPr lang="it-IT" sz="1500" kern="1200" dirty="0">
                    <a:latin typeface="+mj-lt"/>
                  </a:rPr>
                  <a:t> </a:t>
                </a:r>
                <a:r>
                  <a:rPr lang="it-IT" sz="1500" kern="1200" dirty="0" err="1">
                    <a:latin typeface="+mj-lt"/>
                  </a:rPr>
                  <a:t>analysis</a:t>
                </a:r>
                <a:endParaRPr lang="it-IT" sz="15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2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4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4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0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400" i="1" kern="1200" dirty="0" err="1">
                    <a:latin typeface="+mj-lt"/>
                  </a:rPr>
                  <a:t>engineering</a:t>
                </a:r>
                <a:r>
                  <a:rPr lang="it-IT" sz="1400" i="1" kern="1200" dirty="0">
                    <a:latin typeface="+mj-lt"/>
                  </a:rPr>
                  <a:t> </a:t>
                </a:r>
                <a:r>
                  <a:rPr lang="it-IT" sz="1400" i="1" kern="1200" dirty="0" err="1">
                    <a:latin typeface="+mj-lt"/>
                  </a:rPr>
                  <a:t>demand</a:t>
                </a:r>
                <a:r>
                  <a:rPr lang="it-IT" sz="1400" i="1" kern="1200" dirty="0">
                    <a:latin typeface="+mj-lt"/>
                  </a:rPr>
                  <a:t> par.</a:t>
                </a:r>
                <a:endParaRPr lang="en-GB" sz="1400" i="1" kern="1200" dirty="0">
                  <a:latin typeface="+mj-lt"/>
                </a:endParaRPr>
              </a:p>
            </p:txBody>
          </p: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6" name="CasellaDiTesto 35">
                  <a:extLst>
                    <a:ext uri="{FF2B5EF4-FFF2-40B4-BE49-F238E27FC236}">
                      <a16:creationId xmlns:a16="http://schemas.microsoft.com/office/drawing/2014/main" id="{E7A20EB4-DE2D-4DF8-B8CA-BD712478A266}"/>
                    </a:ext>
                  </a:extLst>
                </p:cNvPr>
                <p:cNvSpPr txBox="1"/>
                <p:nvPr/>
              </p:nvSpPr>
              <p:spPr>
                <a:xfrm>
                  <a:off x="2096851" y="3619605"/>
                  <a:ext cx="1484024" cy="119828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𝐸𝐷𝑃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𝐼𝑀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𝐸𝐷𝑃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</p:txBody>
            </p:sp>
          </mc:Choice>
          <mc:Fallback>
            <p:sp>
              <p:nvSpPr>
                <p:cNvPr id="36" name="CasellaDiTesto 35">
                  <a:extLst>
                    <a:ext uri="{FF2B5EF4-FFF2-40B4-BE49-F238E27FC236}">
                      <a16:creationId xmlns:a16="http://schemas.microsoft.com/office/drawing/2014/main" id="{E7A20EB4-DE2D-4DF8-B8CA-BD712478A26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96851" y="3619605"/>
                  <a:ext cx="1484024" cy="1198289"/>
                </a:xfrm>
                <a:prstGeom prst="rect">
                  <a:avLst/>
                </a:prstGeom>
                <a:blipFill>
                  <a:blip r:embed="rId8"/>
                  <a:stretch>
                    <a:fillRect l="-1951" t="-508" r="-3902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BBA12E64-C944-444A-8492-4090712167EE}"/>
              </a:ext>
            </a:extLst>
          </p:cNvPr>
          <p:cNvGrpSpPr/>
          <p:nvPr/>
        </p:nvGrpSpPr>
        <p:grpSpPr>
          <a:xfrm>
            <a:off x="1074740" y="4654122"/>
            <a:ext cx="1732425" cy="2078910"/>
            <a:chOff x="12560923" y="1013183"/>
            <a:chExt cx="1732425" cy="2078910"/>
          </a:xfrm>
        </p:grpSpPr>
        <p:grpSp>
          <p:nvGrpSpPr>
            <p:cNvPr id="40" name="Gruppo 39">
              <a:extLst>
                <a:ext uri="{FF2B5EF4-FFF2-40B4-BE49-F238E27FC236}">
                  <a16:creationId xmlns:a16="http://schemas.microsoft.com/office/drawing/2014/main" id="{F5A19589-84B0-494C-871F-BFA40FB16A54}"/>
                </a:ext>
              </a:extLst>
            </p:cNvPr>
            <p:cNvGrpSpPr/>
            <p:nvPr/>
          </p:nvGrpSpPr>
          <p:grpSpPr>
            <a:xfrm>
              <a:off x="12560923" y="1013183"/>
              <a:ext cx="1732425" cy="2078910"/>
              <a:chOff x="13420811" y="2795247"/>
              <a:chExt cx="1732425" cy="2078910"/>
            </a:xfrm>
          </p:grpSpPr>
          <p:sp>
            <p:nvSpPr>
              <p:cNvPr id="42" name="Figura a mano libera: forma 41">
                <a:extLst>
                  <a:ext uri="{FF2B5EF4-FFF2-40B4-BE49-F238E27FC236}">
                    <a16:creationId xmlns:a16="http://schemas.microsoft.com/office/drawing/2014/main" id="{A51370AC-4537-4EBF-8E60-298A904533D1}"/>
                  </a:ext>
                </a:extLst>
              </p:cNvPr>
              <p:cNvSpPr/>
              <p:nvPr/>
            </p:nvSpPr>
            <p:spPr>
              <a:xfrm rot="16200000">
                <a:off x="13247569" y="2968489"/>
                <a:ext cx="2078910" cy="1732425"/>
              </a:xfrm>
              <a:custGeom>
                <a:avLst/>
                <a:gdLst>
                  <a:gd name="connsiteX0" fmla="*/ 0 w 1732424"/>
                  <a:gd name="connsiteY0" fmla="*/ 86621 h 2078909"/>
                  <a:gd name="connsiteX1" fmla="*/ 86621 w 1732424"/>
                  <a:gd name="connsiteY1" fmla="*/ 0 h 2078909"/>
                  <a:gd name="connsiteX2" fmla="*/ 1645803 w 1732424"/>
                  <a:gd name="connsiteY2" fmla="*/ 0 h 2078909"/>
                  <a:gd name="connsiteX3" fmla="*/ 1732424 w 1732424"/>
                  <a:gd name="connsiteY3" fmla="*/ 86621 h 2078909"/>
                  <a:gd name="connsiteX4" fmla="*/ 1732424 w 1732424"/>
                  <a:gd name="connsiteY4" fmla="*/ 1992288 h 2078909"/>
                  <a:gd name="connsiteX5" fmla="*/ 1645803 w 1732424"/>
                  <a:gd name="connsiteY5" fmla="*/ 2078909 h 2078909"/>
                  <a:gd name="connsiteX6" fmla="*/ 86621 w 1732424"/>
                  <a:gd name="connsiteY6" fmla="*/ 2078909 h 2078909"/>
                  <a:gd name="connsiteX7" fmla="*/ 0 w 1732424"/>
                  <a:gd name="connsiteY7" fmla="*/ 1992288 h 2078909"/>
                  <a:gd name="connsiteX8" fmla="*/ 0 w 1732424"/>
                  <a:gd name="connsiteY8" fmla="*/ 86621 h 2078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32424" h="2078909">
                    <a:moveTo>
                      <a:pt x="1660239" y="1"/>
                    </a:moveTo>
                    <a:cubicBezTo>
                      <a:pt x="1700105" y="1"/>
                      <a:pt x="1732424" y="46539"/>
                      <a:pt x="1732424" y="103946"/>
                    </a:cubicBezTo>
                    <a:lnTo>
                      <a:pt x="1732424" y="1974963"/>
                    </a:lnTo>
                    <a:cubicBezTo>
                      <a:pt x="1732424" y="2032370"/>
                      <a:pt x="1700105" y="2078908"/>
                      <a:pt x="1660239" y="2078908"/>
                    </a:cubicBezTo>
                    <a:lnTo>
                      <a:pt x="72185" y="2078908"/>
                    </a:lnTo>
                    <a:cubicBezTo>
                      <a:pt x="32319" y="2078908"/>
                      <a:pt x="0" y="2032370"/>
                      <a:pt x="0" y="1974963"/>
                    </a:cubicBezTo>
                    <a:lnTo>
                      <a:pt x="0" y="103946"/>
                    </a:lnTo>
                    <a:cubicBezTo>
                      <a:pt x="0" y="46539"/>
                      <a:pt x="32319" y="1"/>
                      <a:pt x="72185" y="1"/>
                    </a:cubicBezTo>
                    <a:lnTo>
                      <a:pt x="1660239" y="1"/>
                    </a:lnTo>
                    <a:close/>
                  </a:path>
                </a:pathLst>
              </a:custGeom>
              <a:noFill/>
              <a:ln w="57150">
                <a:solidFill>
                  <a:srgbClr val="A01625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0" vert="horz" wrap="square" lIns="374204" tIns="48006" rIns="62230" bIns="1385940" numCol="1" spcCol="1270" anchor="t" anchorCtr="0">
                <a:noAutofit/>
              </a:bodyPr>
              <a:lstStyle/>
              <a:p>
                <a:pPr marL="0" lvl="0" indent="0" algn="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400" b="1" kern="1200" dirty="0">
                    <a:latin typeface="+mj-lt"/>
                  </a:rPr>
                  <a:t>VULNERABILITY</a:t>
                </a:r>
                <a:endParaRPr lang="en-GB" sz="1400" b="1" kern="1200" dirty="0">
                  <a:latin typeface="+mj-lt"/>
                </a:endParaRPr>
              </a:p>
            </p:txBody>
          </p:sp>
          <p:sp>
            <p:nvSpPr>
              <p:cNvPr id="43" name="Figura a mano libera: forma 42">
                <a:extLst>
                  <a:ext uri="{FF2B5EF4-FFF2-40B4-BE49-F238E27FC236}">
                    <a16:creationId xmlns:a16="http://schemas.microsoft.com/office/drawing/2014/main" id="{5691EDB4-48C4-4767-A6FD-5BC8327061AF}"/>
                  </a:ext>
                </a:extLst>
              </p:cNvPr>
              <p:cNvSpPr/>
              <p:nvPr/>
            </p:nvSpPr>
            <p:spPr>
              <a:xfrm>
                <a:off x="13736062" y="2795247"/>
                <a:ext cx="1290656" cy="2078909"/>
              </a:xfrm>
              <a:custGeom>
                <a:avLst/>
                <a:gdLst>
                  <a:gd name="connsiteX0" fmla="*/ 0 w 1290656"/>
                  <a:gd name="connsiteY0" fmla="*/ 0 h 2078909"/>
                  <a:gd name="connsiteX1" fmla="*/ 1290656 w 1290656"/>
                  <a:gd name="connsiteY1" fmla="*/ 0 h 2078909"/>
                  <a:gd name="connsiteX2" fmla="*/ 1290656 w 1290656"/>
                  <a:gd name="connsiteY2" fmla="*/ 2078909 h 2078909"/>
                  <a:gd name="connsiteX3" fmla="*/ 0 w 1290656"/>
                  <a:gd name="connsiteY3" fmla="*/ 2078909 h 2078909"/>
                  <a:gd name="connsiteX4" fmla="*/ 0 w 1290656"/>
                  <a:gd name="connsiteY4" fmla="*/ 0 h 2078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0656" h="2078909">
                    <a:moveTo>
                      <a:pt x="0" y="0"/>
                    </a:moveTo>
                    <a:lnTo>
                      <a:pt x="1290656" y="0"/>
                    </a:lnTo>
                    <a:lnTo>
                      <a:pt x="1290656" y="2078909"/>
                    </a:lnTo>
                    <a:lnTo>
                      <a:pt x="0" y="2078909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2">
                <a:scrgbClr r="0" g="0" b="0"/>
              </a:fillRef>
              <a:effectRef idx="1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spcFirstLastPara="0" vert="horz" wrap="square" lIns="0" tIns="51435" rIns="0" bIns="0" numCol="1" spcCol="1270" anchor="t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500" kern="1200" dirty="0" err="1">
                    <a:latin typeface="+mj-lt"/>
                  </a:rPr>
                  <a:t>Damage</a:t>
                </a:r>
                <a:r>
                  <a:rPr lang="it-IT" sz="1500" kern="1200" dirty="0">
                    <a:latin typeface="+mj-lt"/>
                  </a:rPr>
                  <a:t> </a:t>
                </a:r>
                <a:r>
                  <a:rPr lang="it-IT" sz="1500" kern="1200" dirty="0" err="1">
                    <a:latin typeface="+mj-lt"/>
                  </a:rPr>
                  <a:t>analysis</a:t>
                </a:r>
                <a:endParaRPr lang="it-IT" sz="15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5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5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5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3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500" i="1" kern="1200" dirty="0" err="1">
                    <a:latin typeface="+mj-lt"/>
                  </a:rPr>
                  <a:t>damage</a:t>
                </a:r>
                <a:r>
                  <a:rPr lang="it-IT" sz="1500" i="1" kern="1200" dirty="0">
                    <a:latin typeface="+mj-lt"/>
                  </a:rPr>
                  <a:t> </a:t>
                </a:r>
                <a:r>
                  <a:rPr lang="it-IT" sz="1500" i="1" kern="1200" dirty="0" err="1">
                    <a:latin typeface="+mj-lt"/>
                  </a:rPr>
                  <a:t>measure</a:t>
                </a:r>
                <a:endParaRPr lang="en-GB" sz="1500" i="1" kern="1200" dirty="0">
                  <a:latin typeface="+mj-lt"/>
                </a:endParaRPr>
              </a:p>
            </p:txBody>
          </p: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1" name="CasellaDiTesto 40">
                  <a:extLst>
                    <a:ext uri="{FF2B5EF4-FFF2-40B4-BE49-F238E27FC236}">
                      <a16:creationId xmlns:a16="http://schemas.microsoft.com/office/drawing/2014/main" id="{D78760EC-342C-4861-A0B5-8978C7DBD4FD}"/>
                    </a:ext>
                  </a:extLst>
                </p:cNvPr>
                <p:cNvSpPr txBox="1"/>
                <p:nvPr/>
              </p:nvSpPr>
              <p:spPr>
                <a:xfrm>
                  <a:off x="12845058" y="1574452"/>
                  <a:ext cx="1321772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𝐷𝑀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𝐸𝐷𝑃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en-GB" dirty="0">
                    <a:latin typeface="Adobe Caslon Pro"/>
                  </a:endParaRPr>
                </a:p>
              </p:txBody>
            </p:sp>
          </mc:Choice>
          <mc:Fallback>
            <p:sp>
              <p:nvSpPr>
                <p:cNvPr id="41" name="CasellaDiTesto 40">
                  <a:extLst>
                    <a:ext uri="{FF2B5EF4-FFF2-40B4-BE49-F238E27FC236}">
                      <a16:creationId xmlns:a16="http://schemas.microsoft.com/office/drawing/2014/main" id="{D78760EC-342C-4861-A0B5-8978C7DBD4F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845058" y="1574452"/>
                  <a:ext cx="1321772" cy="1384995"/>
                </a:xfrm>
                <a:prstGeom prst="rect">
                  <a:avLst/>
                </a:prstGeom>
                <a:blipFill>
                  <a:blip r:embed="rId9"/>
                  <a:stretch>
                    <a:fillRect l="-1843" t="-881" r="-3687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graphicFrame>
        <p:nvGraphicFramePr>
          <p:cNvPr id="44" name="Tabella 6">
            <a:extLst>
              <a:ext uri="{FF2B5EF4-FFF2-40B4-BE49-F238E27FC236}">
                <a16:creationId xmlns:a16="http://schemas.microsoft.com/office/drawing/2014/main" id="{46AAEA3A-A1B0-4ECB-9707-C8B421771B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81229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0" name="Tabella 60">
                <a:extLst>
                  <a:ext uri="{FF2B5EF4-FFF2-40B4-BE49-F238E27FC236}">
                    <a16:creationId xmlns:a16="http://schemas.microsoft.com/office/drawing/2014/main" id="{A725F165-EF8E-4A87-B02B-CE36E454762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87680771"/>
                  </p:ext>
                </p:extLst>
              </p:nvPr>
            </p:nvGraphicFramePr>
            <p:xfrm>
              <a:off x="3477376" y="2481263"/>
              <a:ext cx="8147762" cy="4247007"/>
            </p:xfrm>
            <a:graphic>
              <a:graphicData uri="http://schemas.openxmlformats.org/drawingml/2006/table">
                <a:tbl>
                  <a:tblPr firstRow="1">
                    <a:tableStyleId>{9D7B26C5-4107-4FEC-AEDC-1716B250A1EF}</a:tableStyleId>
                  </a:tblPr>
                  <a:tblGrid>
                    <a:gridCol w="4264931">
                      <a:extLst>
                        <a:ext uri="{9D8B030D-6E8A-4147-A177-3AD203B41FA5}">
                          <a16:colId xmlns:a16="http://schemas.microsoft.com/office/drawing/2014/main" val="1382741543"/>
                        </a:ext>
                      </a:extLst>
                    </a:gridCol>
                    <a:gridCol w="3882831">
                      <a:extLst>
                        <a:ext uri="{9D8B030D-6E8A-4147-A177-3AD203B41FA5}">
                          <a16:colId xmlns:a16="http://schemas.microsoft.com/office/drawing/2014/main" val="90004253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600" dirty="0">
                              <a:latin typeface="Adobe Caslon Pro"/>
                            </a:rPr>
                            <a:t>INTENSITY MEASURE </a:t>
                          </a:r>
                          <a14:m>
                            <m:oMath xmlns:m="http://schemas.openxmlformats.org/officeDocument/2006/math">
                              <m:r>
                                <a:rPr lang="it-IT" sz="1600" b="1" i="1" smtClean="0">
                                  <a:latin typeface="Adobe Caslon Pro"/>
                                </a:rPr>
                                <m:t>(</m:t>
                              </m:r>
                              <m:r>
                                <a:rPr lang="it-IT" sz="1600" b="1" i="1" smtClean="0">
                                  <a:latin typeface="Adobe Caslon Pro"/>
                                </a:rPr>
                                <m:t>𝑰𝑴</m:t>
                              </m:r>
                              <m:r>
                                <a:rPr lang="it-IT" sz="1600" b="1" i="1" smtClean="0">
                                  <a:latin typeface="Adobe Caslon Pro"/>
                                </a:rPr>
                                <m:t>)</m:t>
                              </m:r>
                            </m:oMath>
                          </a14:m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600" dirty="0">
                              <a:latin typeface="Adobe Caslon Pro"/>
                            </a:rPr>
                            <a:t>DAMAGE STATE </a:t>
                          </a:r>
                          <a14:m>
                            <m:oMath xmlns:m="http://schemas.openxmlformats.org/officeDocument/2006/math">
                              <m:r>
                                <a:rPr lang="it-IT" sz="1600" b="1" i="0" smtClean="0">
                                  <a:latin typeface="Adobe Caslon Pro"/>
                                </a:rPr>
                                <m:t>(</m:t>
                              </m:r>
                              <m:r>
                                <a:rPr lang="it-IT" sz="1600" b="1" i="1" smtClean="0">
                                  <a:latin typeface="Adobe Caslon Pro"/>
                                </a:rPr>
                                <m:t>𝑫</m:t>
                              </m:r>
                              <m:r>
                                <a:rPr lang="it-IT" sz="1600" b="1" i="1" smtClean="0">
                                  <a:latin typeface="Adobe Caslon Pro"/>
                                </a:rPr>
                                <m:t>)</m:t>
                              </m:r>
                            </m:oMath>
                          </a14:m>
                          <a:endParaRPr lang="it-IT" sz="1600" dirty="0">
                            <a:latin typeface="Adobe Caslon Pro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983022253"/>
                      </a:ext>
                    </a:extLst>
                  </a:tr>
                  <a:tr h="510857">
                    <a:tc>
                      <a:txBody>
                        <a:bodyPr/>
                        <a:lstStyle/>
                        <a:p>
                          <a:pPr>
                            <a:lnSpc>
                              <a:spcPts val="2500"/>
                            </a:lnSpc>
                          </a:pPr>
                          <a:r>
                            <a:rPr lang="it-IT" sz="1600" dirty="0">
                              <a:latin typeface="Adobe Caslon Pro"/>
                            </a:rPr>
                            <a:t>in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terms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of: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b="1" i="1" u="sng" dirty="0" err="1">
                              <a:latin typeface="Adobe Caslon Pro"/>
                            </a:rPr>
                            <a:t>Efficiency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, i.e.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variability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of an </a:t>
                          </a:r>
                          <a:r>
                            <a:rPr lang="it-IT" sz="1600" i="1" dirty="0">
                              <a:latin typeface="Adobe Caslon Pro"/>
                            </a:rPr>
                            <a:t>EDP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for a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given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i="1" dirty="0">
                              <a:latin typeface="Adobe Caslon Pro"/>
                            </a:rPr>
                            <a:t>IM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;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b="1" i="1" u="sng" dirty="0" err="1">
                              <a:latin typeface="Adobe Caslon Pro"/>
                            </a:rPr>
                            <a:t>Robustness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, i.e.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efficiency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between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i="1" dirty="0">
                              <a:latin typeface="Adobe Caslon Pro"/>
                            </a:rPr>
                            <a:t>IM-EDP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at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different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period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ranges;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b="1" i="1" u="sng" dirty="0" err="1">
                              <a:latin typeface="Adobe Caslon Pro"/>
                            </a:rPr>
                            <a:t>Practicality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, i.e.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correlation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to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known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and easy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identifiable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engineering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quantities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;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b="1" i="1" u="sng" dirty="0" err="1">
                              <a:latin typeface="Adobe Caslon Pro"/>
                            </a:rPr>
                            <a:t>Sufficiency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, i.e.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validity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of </a:t>
                          </a:r>
                          <a:r>
                            <a:rPr lang="it-IT" sz="1600" i="1" dirty="0">
                              <a:latin typeface="Adobe Caslon Pro"/>
                            </a:rPr>
                            <a:t>EDP|IM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as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statistically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independent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from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gm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site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characteristics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;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b="1" i="1" u="sng" dirty="0" err="1">
                              <a:latin typeface="Adobe Caslon Pro"/>
                            </a:rPr>
                            <a:t>Effectiveness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, i.e.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ability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to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evaluate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an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analytical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relation.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ts val="2500"/>
                            </a:lnSpc>
                          </a:pPr>
                          <a:r>
                            <a:rPr lang="it-IT" sz="1600" dirty="0">
                              <a:latin typeface="Adobe Caslon Pro"/>
                            </a:rPr>
                            <a:t>Should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suit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the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specific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structural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problem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>
                              <a:latin typeface="Adobe Caslon Pro"/>
                              <a:sym typeface="Wingdings" panose="05000000000000000000" pitchFamily="2" charset="2"/>
                            </a:rPr>
                            <a:t> associate </a:t>
                          </a:r>
                          <a:r>
                            <a:rPr lang="it-IT" sz="1600" dirty="0" err="1">
                              <a:latin typeface="Adobe Caslon Pro"/>
                              <a:sym typeface="Wingdings" panose="05000000000000000000" pitchFamily="2" charset="2"/>
                            </a:rPr>
                            <a:t>each</a:t>
                          </a:r>
                          <a:r>
                            <a:rPr lang="it-IT" sz="1600" dirty="0">
                              <a:latin typeface="Adobe Caslon Pro"/>
                              <a:sym typeface="Wingdings" panose="05000000000000000000" pitchFamily="2" charset="2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  <a:sym typeface="Wingdings" panose="05000000000000000000" pitchFamily="2" charset="2"/>
                            </a:rPr>
                            <a:t>damage</a:t>
                          </a:r>
                          <a:r>
                            <a:rPr lang="it-IT" sz="1600" dirty="0">
                              <a:latin typeface="Adobe Caslon Pro"/>
                              <a:sym typeface="Wingdings" panose="05000000000000000000" pitchFamily="2" charset="2"/>
                            </a:rPr>
                            <a:t> state to a </a:t>
                          </a:r>
                          <a:r>
                            <a:rPr lang="it-IT" sz="1600" dirty="0" err="1">
                              <a:latin typeface="Adobe Caslon Pro"/>
                              <a:sym typeface="Wingdings" panose="05000000000000000000" pitchFamily="2" charset="2"/>
                            </a:rPr>
                            <a:t>specific</a:t>
                          </a:r>
                          <a:r>
                            <a:rPr lang="it-IT" sz="1600" dirty="0">
                              <a:latin typeface="Adobe Caslon Pro"/>
                              <a:sym typeface="Wingdings" panose="05000000000000000000" pitchFamily="2" charset="2"/>
                            </a:rPr>
                            <a:t> </a:t>
                          </a:r>
                          <a:r>
                            <a:rPr lang="it-IT" sz="1600" i="1" dirty="0">
                              <a:latin typeface="Adobe Caslon Pro"/>
                              <a:sym typeface="Wingdings" panose="05000000000000000000" pitchFamily="2" charset="2"/>
                            </a:rPr>
                            <a:t>EDP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i="0" dirty="0" err="1">
                              <a:latin typeface="Adobe Caslon Pro"/>
                              <a:sym typeface="Wingdings" panose="05000000000000000000" pitchFamily="2" charset="2"/>
                            </a:rPr>
                            <a:t>Categorical</a:t>
                          </a:r>
                          <a:r>
                            <a:rPr lang="it-IT" sz="1600" i="0" dirty="0">
                              <a:latin typeface="Adobe Caslon Pro"/>
                              <a:sym typeface="Wingdings" panose="05000000000000000000" pitchFamily="2" charset="2"/>
                            </a:rPr>
                            <a:t> </a:t>
                          </a:r>
                          <a:r>
                            <a:rPr lang="it-IT" sz="1600" i="0" dirty="0" err="1">
                              <a:latin typeface="Adobe Caslon Pro"/>
                              <a:sym typeface="Wingdings" panose="05000000000000000000" pitchFamily="2" charset="2"/>
                            </a:rPr>
                            <a:t>variables</a:t>
                          </a:r>
                          <a:r>
                            <a:rPr lang="it-IT" sz="1600" i="0" dirty="0">
                              <a:latin typeface="Adobe Caslon Pro"/>
                              <a:sym typeface="Wingdings" panose="05000000000000000000" pitchFamily="2" charset="2"/>
                            </a:rPr>
                            <a:t>, i.e.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it-IT" sz="1600" b="0" i="1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</m:ctrlPr>
                                </m:sSubPr>
                                <m:e>
                                  <m:r>
                                    <a:rPr lang="it-IT" sz="1600" b="0" i="1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it-IT" sz="1600" b="0" i="1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0</m:t>
                                  </m:r>
                                </m:sub>
                              </m:sSub>
                            </m:oMath>
                          </a14:m>
                          <a:r>
                            <a:rPr lang="it-IT" sz="1600" i="1" dirty="0">
                              <a:latin typeface="Adobe Caslon Pro"/>
                            </a:rPr>
                            <a:t> no </a:t>
                          </a:r>
                          <a:r>
                            <a:rPr lang="it-IT" sz="1600" i="1" dirty="0" err="1">
                              <a:latin typeface="Adobe Caslon Pro"/>
                            </a:rPr>
                            <a:t>damages</a:t>
                          </a:r>
                          <a:r>
                            <a:rPr lang="it-IT" sz="1600" i="1" baseline="0" dirty="0">
                              <a:latin typeface="Adobe Caslon Pro"/>
                            </a:rPr>
                            <a:t> –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it-IT" sz="16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600" b="0" i="1" baseline="0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it-IT" sz="1600" b="0" i="1" baseline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oMath>
                          </a14:m>
                          <a:r>
                            <a:rPr lang="it-IT" sz="1600" i="1" dirty="0">
                              <a:latin typeface="Adobe Caslon Pro"/>
                            </a:rPr>
                            <a:t> minor –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it-IT" sz="160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600" i="1" dirty="0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it-IT" sz="1600" i="1" dirty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it-IT" sz="16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1600" b="0" i="1" dirty="0" smtClean="0">
                                  <a:latin typeface="Cambria Math" panose="02040503050406030204" pitchFamily="18" charset="0"/>
                                </a:rPr>
                                <m:t>𝑚𝑜𝑑𝑒𝑟𝑎𝑡𝑒</m:t>
                              </m:r>
                              <m:r>
                                <a:rPr lang="it-IT" sz="1600" b="0" i="1" dirty="0" smtClean="0">
                                  <a:latin typeface="Cambria Math" panose="02040503050406030204" pitchFamily="18" charset="0"/>
                                </a:rPr>
                                <m:t> − …−</m:t>
                              </m:r>
                              <m:sSub>
                                <m:sSubPr>
                                  <m:ctrlPr>
                                    <a:rPr lang="it-IT" sz="1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600" b="0" i="1" dirty="0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it-IT" sz="1600" b="0" i="1" dirty="0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sub>
                              </m:sSub>
                              <m:r>
                                <a:rPr lang="it-IT" sz="1600" b="0" i="1" dirty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sz="1600" b="0" i="1" dirty="0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r>
                                <a:rPr lang="it-IT" sz="1600" b="0" i="1" dirty="0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it-IT" sz="1600" b="0" i="1" dirty="0" smtClean="0">
                                  <a:latin typeface="Cambria Math" panose="02040503050406030204" pitchFamily="18" charset="0"/>
                                </a:rPr>
                                <m:t>𝑐𝑜𝑙𝑙𝑎𝑝𝑠𝑒</m:t>
                              </m:r>
                              <m:r>
                                <a:rPr lang="it-IT" sz="16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a14:m>
                          <a:r>
                            <a:rPr lang="it-IT" sz="1600" i="1" dirty="0">
                              <a:latin typeface="Adobe Caslon Pro"/>
                            </a:rPr>
                            <a:t>;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i="0" dirty="0" err="1">
                              <a:latin typeface="Adobe Caslon Pro"/>
                            </a:rPr>
                            <a:t>Probabilistic</a:t>
                          </a:r>
                          <a:r>
                            <a:rPr lang="it-IT" sz="1600" i="0" dirty="0">
                              <a:latin typeface="Adobe Caslon Pro"/>
                            </a:rPr>
                            <a:t> or </a:t>
                          </a:r>
                          <a:r>
                            <a:rPr lang="it-IT" sz="1600" i="0" dirty="0" err="1">
                              <a:latin typeface="Adobe Caslon Pro"/>
                            </a:rPr>
                            <a:t>deterministic</a:t>
                          </a:r>
                          <a:r>
                            <a:rPr lang="it-IT" sz="1600" i="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i="0" dirty="0" err="1">
                              <a:latin typeface="Adobe Caslon Pro"/>
                            </a:rPr>
                            <a:t>relationship</a:t>
                          </a:r>
                          <a:r>
                            <a:rPr lang="it-IT" sz="1600" i="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i="0" dirty="0" err="1">
                              <a:latin typeface="Adobe Caslon Pro"/>
                            </a:rPr>
                            <a:t>between</a:t>
                          </a:r>
                          <a:r>
                            <a:rPr lang="it-IT" sz="1600" i="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i="1" dirty="0">
                              <a:latin typeface="Adobe Caslon Pro"/>
                            </a:rPr>
                            <a:t>EDP</a:t>
                          </a:r>
                          <a:r>
                            <a:rPr lang="it-IT" sz="1600" i="0" dirty="0">
                              <a:latin typeface="Adobe Caslon Pro"/>
                            </a:rPr>
                            <a:t> and </a:t>
                          </a:r>
                          <a:r>
                            <a:rPr lang="it-IT" sz="1600" i="1" dirty="0">
                              <a:latin typeface="Adobe Caslon Pro"/>
                            </a:rPr>
                            <a:t>D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13220113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60" name="Tabella 60">
                <a:extLst>
                  <a:ext uri="{FF2B5EF4-FFF2-40B4-BE49-F238E27FC236}">
                    <a16:creationId xmlns:a16="http://schemas.microsoft.com/office/drawing/2014/main" id="{A725F165-EF8E-4A87-B02B-CE36E454762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87680771"/>
                  </p:ext>
                </p:extLst>
              </p:nvPr>
            </p:nvGraphicFramePr>
            <p:xfrm>
              <a:off x="3477376" y="2481263"/>
              <a:ext cx="8147762" cy="4247007"/>
            </p:xfrm>
            <a:graphic>
              <a:graphicData uri="http://schemas.openxmlformats.org/drawingml/2006/table">
                <a:tbl>
                  <a:tblPr firstRow="1">
                    <a:tableStyleId>{9D7B26C5-4107-4FEC-AEDC-1716B250A1EF}</a:tableStyleId>
                  </a:tblPr>
                  <a:tblGrid>
                    <a:gridCol w="4264931">
                      <a:extLst>
                        <a:ext uri="{9D8B030D-6E8A-4147-A177-3AD203B41FA5}">
                          <a16:colId xmlns:a16="http://schemas.microsoft.com/office/drawing/2014/main" val="1382741543"/>
                        </a:ext>
                      </a:extLst>
                    </a:gridCol>
                    <a:gridCol w="3882831">
                      <a:extLst>
                        <a:ext uri="{9D8B030D-6E8A-4147-A177-3AD203B41FA5}">
                          <a16:colId xmlns:a16="http://schemas.microsoft.com/office/drawing/2014/main" val="90004253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t="-4918" r="-91286" b="-10639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l="-109718" t="-4918" r="-157" b="-106393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83022253"/>
                      </a:ext>
                    </a:extLst>
                  </a:tr>
                  <a:tr h="3876167">
                    <a:tc>
                      <a:txBody>
                        <a:bodyPr/>
                        <a:lstStyle/>
                        <a:p>
                          <a:pPr>
                            <a:lnSpc>
                              <a:spcPts val="2500"/>
                            </a:lnSpc>
                          </a:pPr>
                          <a:r>
                            <a:rPr lang="it-IT" sz="1600" dirty="0">
                              <a:latin typeface="Adobe Caslon Pro"/>
                            </a:rPr>
                            <a:t>in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terms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of: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b="1" i="1" u="sng" dirty="0" err="1">
                              <a:latin typeface="Adobe Caslon Pro"/>
                            </a:rPr>
                            <a:t>Efficiency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, i.e.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variability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of an </a:t>
                          </a:r>
                          <a:r>
                            <a:rPr lang="it-IT" sz="1600" i="1" dirty="0">
                              <a:latin typeface="Adobe Caslon Pro"/>
                            </a:rPr>
                            <a:t>EDP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for a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given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i="1" dirty="0">
                              <a:latin typeface="Adobe Caslon Pro"/>
                            </a:rPr>
                            <a:t>IM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;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b="1" i="1" u="sng" dirty="0" err="1">
                              <a:latin typeface="Adobe Caslon Pro"/>
                            </a:rPr>
                            <a:t>Robustness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, i.e.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efficiency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between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i="1" dirty="0">
                              <a:latin typeface="Adobe Caslon Pro"/>
                            </a:rPr>
                            <a:t>IM-EDP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at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different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period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ranges;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b="1" i="1" u="sng" dirty="0" err="1">
                              <a:latin typeface="Adobe Caslon Pro"/>
                            </a:rPr>
                            <a:t>Practicality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, i.e.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correlation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to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known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and easy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identifiable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engineering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quantities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;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b="1" i="1" u="sng" dirty="0" err="1">
                              <a:latin typeface="Adobe Caslon Pro"/>
                            </a:rPr>
                            <a:t>Sufficiency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, i.e.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validity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of </a:t>
                          </a:r>
                          <a:r>
                            <a:rPr lang="it-IT" sz="1600" i="1" dirty="0">
                              <a:latin typeface="Adobe Caslon Pro"/>
                            </a:rPr>
                            <a:t>EDP|IM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as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statistically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independent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from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gm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site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characteristics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;</a:t>
                          </a:r>
                        </a:p>
                        <a:p>
                          <a:pPr marL="285750" indent="-285750">
                            <a:lnSpc>
                              <a:spcPts val="2500"/>
                            </a:lnSpc>
                            <a:buFont typeface="Arial" panose="020B0604020202020204" pitchFamily="34" charset="0"/>
                            <a:buChar char="•"/>
                          </a:pPr>
                          <a:r>
                            <a:rPr lang="it-IT" sz="1600" b="1" i="1" u="sng" dirty="0" err="1">
                              <a:latin typeface="Adobe Caslon Pro"/>
                            </a:rPr>
                            <a:t>Effectiveness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, i.e.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ability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to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evaluate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an </a:t>
                          </a:r>
                          <a:r>
                            <a:rPr lang="it-IT" sz="1600" dirty="0" err="1">
                              <a:latin typeface="Adobe Caslon Pro"/>
                            </a:rPr>
                            <a:t>analytical</a:t>
                          </a:r>
                          <a:r>
                            <a:rPr lang="it-IT" sz="1600" dirty="0">
                              <a:latin typeface="Adobe Caslon Pro"/>
                            </a:rPr>
                            <a:t> relation.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9718" t="-10063" r="-157" b="-20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3220113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Analysis: key </a:t>
            </a:r>
            <a:r>
              <a:rPr lang="it-IT" dirty="0" err="1">
                <a:latin typeface="Adobe Caslon Pro"/>
              </a:rPr>
              <a:t>aspects</a:t>
            </a:r>
            <a:endParaRPr lang="en-GB" dirty="0">
              <a:latin typeface="Adobe Caslon Pro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44</a:t>
            </a:fld>
            <a:endParaRPr lang="it-IT" dirty="0">
              <a:latin typeface="Adobe Caslon Pro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340D36E-3820-42A7-B526-7497245ECE3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D6C6AEDA-F296-41EE-BFFE-38F0D3968B00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30DB6A93-48E5-48DF-BFCE-D1DF2053F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CE4C336B-915E-4F53-A9C4-CEA517CAC39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7" name="Picture 2" descr="ITN Inspire Logo">
                <a:extLst>
                  <a:ext uri="{FF2B5EF4-FFF2-40B4-BE49-F238E27FC236}">
                    <a16:creationId xmlns:a16="http://schemas.microsoft.com/office/drawing/2014/main" id="{7FE60B3D-930C-4B12-A5BA-D1A063582A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ITN Inspire Logo">
                <a:extLst>
                  <a:ext uri="{FF2B5EF4-FFF2-40B4-BE49-F238E27FC236}">
                    <a16:creationId xmlns:a16="http://schemas.microsoft.com/office/drawing/2014/main" id="{5484B6C1-8162-4AA1-A6AE-0EA7622126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48" name="Gruppo 47">
            <a:extLst>
              <a:ext uri="{FF2B5EF4-FFF2-40B4-BE49-F238E27FC236}">
                <a16:creationId xmlns:a16="http://schemas.microsoft.com/office/drawing/2014/main" id="{55EC1C39-6F17-480C-BE81-37F2F1B9E375}"/>
              </a:ext>
            </a:extLst>
          </p:cNvPr>
          <p:cNvGrpSpPr/>
          <p:nvPr/>
        </p:nvGrpSpPr>
        <p:grpSpPr>
          <a:xfrm>
            <a:off x="460218" y="2553942"/>
            <a:ext cx="1732426" cy="2100180"/>
            <a:chOff x="1645021" y="2977429"/>
            <a:chExt cx="2055610" cy="2100180"/>
          </a:xfrm>
        </p:grpSpPr>
        <p:grpSp>
          <p:nvGrpSpPr>
            <p:cNvPr id="49" name="Gruppo 48">
              <a:extLst>
                <a:ext uri="{FF2B5EF4-FFF2-40B4-BE49-F238E27FC236}">
                  <a16:creationId xmlns:a16="http://schemas.microsoft.com/office/drawing/2014/main" id="{20629274-4947-4518-BB18-5EB4EC506056}"/>
                </a:ext>
              </a:extLst>
            </p:cNvPr>
            <p:cNvGrpSpPr/>
            <p:nvPr/>
          </p:nvGrpSpPr>
          <p:grpSpPr>
            <a:xfrm>
              <a:off x="1645021" y="2977429"/>
              <a:ext cx="2055610" cy="2100180"/>
              <a:chOff x="1645021" y="2977429"/>
              <a:chExt cx="2080772" cy="2485734"/>
            </a:xfrm>
          </p:grpSpPr>
          <p:sp>
            <p:nvSpPr>
              <p:cNvPr id="51" name="Figura a mano libera: forma 50">
                <a:extLst>
                  <a:ext uri="{FF2B5EF4-FFF2-40B4-BE49-F238E27FC236}">
                    <a16:creationId xmlns:a16="http://schemas.microsoft.com/office/drawing/2014/main" id="{7096CC35-F6AE-42B7-9412-4FDC504364CD}"/>
                  </a:ext>
                </a:extLst>
              </p:cNvPr>
              <p:cNvSpPr/>
              <p:nvPr/>
            </p:nvSpPr>
            <p:spPr>
              <a:xfrm rot="16200000">
                <a:off x="1465602" y="3156848"/>
                <a:ext cx="2439609" cy="2080772"/>
              </a:xfrm>
              <a:custGeom>
                <a:avLst/>
                <a:gdLst>
                  <a:gd name="connsiteX0" fmla="*/ 0 w 2080771"/>
                  <a:gd name="connsiteY0" fmla="*/ 104039 h 2439608"/>
                  <a:gd name="connsiteX1" fmla="*/ 104039 w 2080771"/>
                  <a:gd name="connsiteY1" fmla="*/ 0 h 2439608"/>
                  <a:gd name="connsiteX2" fmla="*/ 1976732 w 2080771"/>
                  <a:gd name="connsiteY2" fmla="*/ 0 h 2439608"/>
                  <a:gd name="connsiteX3" fmla="*/ 2080771 w 2080771"/>
                  <a:gd name="connsiteY3" fmla="*/ 104039 h 2439608"/>
                  <a:gd name="connsiteX4" fmla="*/ 2080771 w 2080771"/>
                  <a:gd name="connsiteY4" fmla="*/ 2335569 h 2439608"/>
                  <a:gd name="connsiteX5" fmla="*/ 1976732 w 2080771"/>
                  <a:gd name="connsiteY5" fmla="*/ 2439608 h 2439608"/>
                  <a:gd name="connsiteX6" fmla="*/ 104039 w 2080771"/>
                  <a:gd name="connsiteY6" fmla="*/ 2439608 h 2439608"/>
                  <a:gd name="connsiteX7" fmla="*/ 0 w 2080771"/>
                  <a:gd name="connsiteY7" fmla="*/ 2335569 h 2439608"/>
                  <a:gd name="connsiteX8" fmla="*/ 0 w 2080771"/>
                  <a:gd name="connsiteY8" fmla="*/ 104039 h 2439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0771" h="2439608">
                    <a:moveTo>
                      <a:pt x="1992034" y="1"/>
                    </a:moveTo>
                    <a:cubicBezTo>
                      <a:pt x="2041042" y="1"/>
                      <a:pt x="2080771" y="54613"/>
                      <a:pt x="2080771" y="121981"/>
                    </a:cubicBezTo>
                    <a:lnTo>
                      <a:pt x="2080771" y="2317627"/>
                    </a:lnTo>
                    <a:cubicBezTo>
                      <a:pt x="2080771" y="2384995"/>
                      <a:pt x="2041042" y="2439607"/>
                      <a:pt x="1992034" y="2439607"/>
                    </a:cubicBezTo>
                    <a:lnTo>
                      <a:pt x="88737" y="2439607"/>
                    </a:lnTo>
                    <a:cubicBezTo>
                      <a:pt x="39729" y="2439607"/>
                      <a:pt x="0" y="2384995"/>
                      <a:pt x="0" y="2317627"/>
                    </a:cubicBezTo>
                    <a:lnTo>
                      <a:pt x="0" y="121981"/>
                    </a:lnTo>
                    <a:cubicBezTo>
                      <a:pt x="0" y="54613"/>
                      <a:pt x="39729" y="1"/>
                      <a:pt x="88737" y="1"/>
                    </a:cubicBezTo>
                    <a:lnTo>
                      <a:pt x="1992034" y="1"/>
                    </a:lnTo>
                    <a:close/>
                  </a:path>
                </a:pathLst>
              </a:custGeom>
              <a:noFill/>
              <a:ln w="57150">
                <a:solidFill>
                  <a:srgbClr val="A01625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0" vert="horz" wrap="square" lIns="439130" tIns="48006" rIns="62230" bIns="1664617" numCol="1" spcCol="1270" anchor="t" anchorCtr="0">
                <a:noAutofit/>
              </a:bodyPr>
              <a:lstStyle/>
              <a:p>
                <a:pPr marL="0" lvl="0" indent="0" algn="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400" b="1" kern="1200" dirty="0">
                    <a:latin typeface="+mj-lt"/>
                  </a:rPr>
                  <a:t>VULNERABILITY</a:t>
                </a:r>
                <a:endParaRPr lang="en-GB" sz="1400" b="1" kern="1200" dirty="0">
                  <a:latin typeface="+mj-lt"/>
                </a:endParaRPr>
              </a:p>
            </p:txBody>
          </p:sp>
          <p:sp>
            <p:nvSpPr>
              <p:cNvPr id="52" name="Figura a mano libera: forma 51">
                <a:extLst>
                  <a:ext uri="{FF2B5EF4-FFF2-40B4-BE49-F238E27FC236}">
                    <a16:creationId xmlns:a16="http://schemas.microsoft.com/office/drawing/2014/main" id="{A09D98AC-D751-41EB-B522-39F543ACBB34}"/>
                  </a:ext>
                </a:extLst>
              </p:cNvPr>
              <p:cNvSpPr/>
              <p:nvPr/>
            </p:nvSpPr>
            <p:spPr>
              <a:xfrm>
                <a:off x="2047223" y="3023555"/>
                <a:ext cx="1550174" cy="2439608"/>
              </a:xfrm>
              <a:custGeom>
                <a:avLst/>
                <a:gdLst>
                  <a:gd name="connsiteX0" fmla="*/ 0 w 1550174"/>
                  <a:gd name="connsiteY0" fmla="*/ 0 h 2439608"/>
                  <a:gd name="connsiteX1" fmla="*/ 1550174 w 1550174"/>
                  <a:gd name="connsiteY1" fmla="*/ 0 h 2439608"/>
                  <a:gd name="connsiteX2" fmla="*/ 1550174 w 1550174"/>
                  <a:gd name="connsiteY2" fmla="*/ 2439608 h 2439608"/>
                  <a:gd name="connsiteX3" fmla="*/ 0 w 1550174"/>
                  <a:gd name="connsiteY3" fmla="*/ 2439608 h 2439608"/>
                  <a:gd name="connsiteX4" fmla="*/ 0 w 1550174"/>
                  <a:gd name="connsiteY4" fmla="*/ 0 h 2439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0174" h="2439608">
                    <a:moveTo>
                      <a:pt x="0" y="0"/>
                    </a:moveTo>
                    <a:lnTo>
                      <a:pt x="1550174" y="0"/>
                    </a:lnTo>
                    <a:lnTo>
                      <a:pt x="1550174" y="2439608"/>
                    </a:lnTo>
                    <a:lnTo>
                      <a:pt x="0" y="243960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2">
                <a:scrgbClr r="0" g="0" b="0"/>
              </a:fillRef>
              <a:effectRef idx="1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spcFirstLastPara="0" vert="horz" wrap="square" lIns="0" tIns="51435" rIns="0" bIns="0" numCol="1" spcCol="1270" anchor="t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500" kern="1200" dirty="0" err="1">
                    <a:latin typeface="+mj-lt"/>
                  </a:rPr>
                  <a:t>Vulnerability</a:t>
                </a:r>
                <a:r>
                  <a:rPr lang="it-IT" sz="1500" kern="1200" dirty="0">
                    <a:latin typeface="+mj-lt"/>
                  </a:rPr>
                  <a:t> </a:t>
                </a:r>
                <a:r>
                  <a:rPr lang="it-IT" sz="1500" kern="1200" dirty="0" err="1">
                    <a:latin typeface="+mj-lt"/>
                  </a:rPr>
                  <a:t>analysis</a:t>
                </a:r>
                <a:endParaRPr lang="it-IT" sz="15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2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4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4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0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400" i="1" kern="1200" dirty="0" err="1">
                    <a:latin typeface="+mj-lt"/>
                  </a:rPr>
                  <a:t>engineering</a:t>
                </a:r>
                <a:r>
                  <a:rPr lang="it-IT" sz="1400" i="1" kern="1200" dirty="0">
                    <a:latin typeface="+mj-lt"/>
                  </a:rPr>
                  <a:t> </a:t>
                </a:r>
                <a:r>
                  <a:rPr lang="it-IT" sz="1400" i="1" kern="1200" dirty="0" err="1">
                    <a:latin typeface="+mj-lt"/>
                  </a:rPr>
                  <a:t>demand</a:t>
                </a:r>
                <a:r>
                  <a:rPr lang="it-IT" sz="1400" i="1" kern="1200" dirty="0">
                    <a:latin typeface="+mj-lt"/>
                  </a:rPr>
                  <a:t> par.</a:t>
                </a:r>
                <a:endParaRPr lang="en-GB" sz="1400" i="1" kern="1200" dirty="0">
                  <a:latin typeface="+mj-lt"/>
                </a:endParaRPr>
              </a:p>
            </p:txBody>
          </p: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0" name="CasellaDiTesto 49">
                  <a:extLst>
                    <a:ext uri="{FF2B5EF4-FFF2-40B4-BE49-F238E27FC236}">
                      <a16:creationId xmlns:a16="http://schemas.microsoft.com/office/drawing/2014/main" id="{671AB363-2434-4244-891C-900C3B709339}"/>
                    </a:ext>
                  </a:extLst>
                </p:cNvPr>
                <p:cNvSpPr txBox="1"/>
                <p:nvPr/>
              </p:nvSpPr>
              <p:spPr>
                <a:xfrm>
                  <a:off x="2096851" y="3619605"/>
                  <a:ext cx="1484024" cy="119828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𝐸𝐷𝑃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𝐼𝑀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𝐸𝐷𝑃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</p:txBody>
            </p:sp>
          </mc:Choice>
          <mc:Fallback>
            <p:sp>
              <p:nvSpPr>
                <p:cNvPr id="50" name="CasellaDiTesto 49">
                  <a:extLst>
                    <a:ext uri="{FF2B5EF4-FFF2-40B4-BE49-F238E27FC236}">
                      <a16:creationId xmlns:a16="http://schemas.microsoft.com/office/drawing/2014/main" id="{671AB363-2434-4244-891C-900C3B70933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96851" y="3619605"/>
                  <a:ext cx="1484024" cy="1198289"/>
                </a:xfrm>
                <a:prstGeom prst="rect">
                  <a:avLst/>
                </a:prstGeom>
                <a:blipFill>
                  <a:blip r:embed="rId7"/>
                  <a:stretch>
                    <a:fillRect l="-1951" t="-508" r="-3902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3" name="Gruppo 52">
            <a:extLst>
              <a:ext uri="{FF2B5EF4-FFF2-40B4-BE49-F238E27FC236}">
                <a16:creationId xmlns:a16="http://schemas.microsoft.com/office/drawing/2014/main" id="{FB41F88E-CB95-49C6-84C7-0B251C3EF1C8}"/>
              </a:ext>
            </a:extLst>
          </p:cNvPr>
          <p:cNvGrpSpPr/>
          <p:nvPr/>
        </p:nvGrpSpPr>
        <p:grpSpPr>
          <a:xfrm>
            <a:off x="1074740" y="4654122"/>
            <a:ext cx="1732425" cy="2078910"/>
            <a:chOff x="12560923" y="1013183"/>
            <a:chExt cx="1732425" cy="2078910"/>
          </a:xfrm>
        </p:grpSpPr>
        <p:grpSp>
          <p:nvGrpSpPr>
            <p:cNvPr id="54" name="Gruppo 53">
              <a:extLst>
                <a:ext uri="{FF2B5EF4-FFF2-40B4-BE49-F238E27FC236}">
                  <a16:creationId xmlns:a16="http://schemas.microsoft.com/office/drawing/2014/main" id="{F39CBA90-AB6C-400C-90AC-FF824F0FF0D4}"/>
                </a:ext>
              </a:extLst>
            </p:cNvPr>
            <p:cNvGrpSpPr/>
            <p:nvPr/>
          </p:nvGrpSpPr>
          <p:grpSpPr>
            <a:xfrm>
              <a:off x="12560923" y="1013183"/>
              <a:ext cx="1732425" cy="2078910"/>
              <a:chOff x="13420811" y="2795247"/>
              <a:chExt cx="1732425" cy="2078910"/>
            </a:xfrm>
          </p:grpSpPr>
          <p:sp>
            <p:nvSpPr>
              <p:cNvPr id="56" name="Figura a mano libera: forma 55">
                <a:extLst>
                  <a:ext uri="{FF2B5EF4-FFF2-40B4-BE49-F238E27FC236}">
                    <a16:creationId xmlns:a16="http://schemas.microsoft.com/office/drawing/2014/main" id="{56369AE2-45F4-450A-8D62-1DA7DB28853A}"/>
                  </a:ext>
                </a:extLst>
              </p:cNvPr>
              <p:cNvSpPr/>
              <p:nvPr/>
            </p:nvSpPr>
            <p:spPr>
              <a:xfrm rot="16200000">
                <a:off x="13247569" y="2968489"/>
                <a:ext cx="2078910" cy="1732425"/>
              </a:xfrm>
              <a:custGeom>
                <a:avLst/>
                <a:gdLst>
                  <a:gd name="connsiteX0" fmla="*/ 0 w 1732424"/>
                  <a:gd name="connsiteY0" fmla="*/ 86621 h 2078909"/>
                  <a:gd name="connsiteX1" fmla="*/ 86621 w 1732424"/>
                  <a:gd name="connsiteY1" fmla="*/ 0 h 2078909"/>
                  <a:gd name="connsiteX2" fmla="*/ 1645803 w 1732424"/>
                  <a:gd name="connsiteY2" fmla="*/ 0 h 2078909"/>
                  <a:gd name="connsiteX3" fmla="*/ 1732424 w 1732424"/>
                  <a:gd name="connsiteY3" fmla="*/ 86621 h 2078909"/>
                  <a:gd name="connsiteX4" fmla="*/ 1732424 w 1732424"/>
                  <a:gd name="connsiteY4" fmla="*/ 1992288 h 2078909"/>
                  <a:gd name="connsiteX5" fmla="*/ 1645803 w 1732424"/>
                  <a:gd name="connsiteY5" fmla="*/ 2078909 h 2078909"/>
                  <a:gd name="connsiteX6" fmla="*/ 86621 w 1732424"/>
                  <a:gd name="connsiteY6" fmla="*/ 2078909 h 2078909"/>
                  <a:gd name="connsiteX7" fmla="*/ 0 w 1732424"/>
                  <a:gd name="connsiteY7" fmla="*/ 1992288 h 2078909"/>
                  <a:gd name="connsiteX8" fmla="*/ 0 w 1732424"/>
                  <a:gd name="connsiteY8" fmla="*/ 86621 h 2078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32424" h="2078909">
                    <a:moveTo>
                      <a:pt x="1660239" y="1"/>
                    </a:moveTo>
                    <a:cubicBezTo>
                      <a:pt x="1700105" y="1"/>
                      <a:pt x="1732424" y="46539"/>
                      <a:pt x="1732424" y="103946"/>
                    </a:cubicBezTo>
                    <a:lnTo>
                      <a:pt x="1732424" y="1974963"/>
                    </a:lnTo>
                    <a:cubicBezTo>
                      <a:pt x="1732424" y="2032370"/>
                      <a:pt x="1700105" y="2078908"/>
                      <a:pt x="1660239" y="2078908"/>
                    </a:cubicBezTo>
                    <a:lnTo>
                      <a:pt x="72185" y="2078908"/>
                    </a:lnTo>
                    <a:cubicBezTo>
                      <a:pt x="32319" y="2078908"/>
                      <a:pt x="0" y="2032370"/>
                      <a:pt x="0" y="1974963"/>
                    </a:cubicBezTo>
                    <a:lnTo>
                      <a:pt x="0" y="103946"/>
                    </a:lnTo>
                    <a:cubicBezTo>
                      <a:pt x="0" y="46539"/>
                      <a:pt x="32319" y="1"/>
                      <a:pt x="72185" y="1"/>
                    </a:cubicBezTo>
                    <a:lnTo>
                      <a:pt x="1660239" y="1"/>
                    </a:lnTo>
                    <a:close/>
                  </a:path>
                </a:pathLst>
              </a:custGeom>
              <a:noFill/>
              <a:ln w="57150">
                <a:solidFill>
                  <a:srgbClr val="A01625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0" vert="horz" wrap="square" lIns="374204" tIns="48006" rIns="62230" bIns="1385940" numCol="1" spcCol="1270" anchor="t" anchorCtr="0">
                <a:noAutofit/>
              </a:bodyPr>
              <a:lstStyle/>
              <a:p>
                <a:pPr marL="0" lvl="0" indent="0" algn="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400" b="1" kern="1200" dirty="0">
                    <a:latin typeface="+mj-lt"/>
                  </a:rPr>
                  <a:t>VULNERABILITY</a:t>
                </a:r>
                <a:endParaRPr lang="en-GB" sz="1400" b="1" kern="1200" dirty="0">
                  <a:latin typeface="+mj-lt"/>
                </a:endParaRPr>
              </a:p>
            </p:txBody>
          </p:sp>
          <p:sp>
            <p:nvSpPr>
              <p:cNvPr id="57" name="Figura a mano libera: forma 56">
                <a:extLst>
                  <a:ext uri="{FF2B5EF4-FFF2-40B4-BE49-F238E27FC236}">
                    <a16:creationId xmlns:a16="http://schemas.microsoft.com/office/drawing/2014/main" id="{86CE4E05-B742-4077-8C41-3E91F5B4A0FD}"/>
                  </a:ext>
                </a:extLst>
              </p:cNvPr>
              <p:cNvSpPr/>
              <p:nvPr/>
            </p:nvSpPr>
            <p:spPr>
              <a:xfrm>
                <a:off x="13736062" y="2795247"/>
                <a:ext cx="1290656" cy="2078909"/>
              </a:xfrm>
              <a:custGeom>
                <a:avLst/>
                <a:gdLst>
                  <a:gd name="connsiteX0" fmla="*/ 0 w 1290656"/>
                  <a:gd name="connsiteY0" fmla="*/ 0 h 2078909"/>
                  <a:gd name="connsiteX1" fmla="*/ 1290656 w 1290656"/>
                  <a:gd name="connsiteY1" fmla="*/ 0 h 2078909"/>
                  <a:gd name="connsiteX2" fmla="*/ 1290656 w 1290656"/>
                  <a:gd name="connsiteY2" fmla="*/ 2078909 h 2078909"/>
                  <a:gd name="connsiteX3" fmla="*/ 0 w 1290656"/>
                  <a:gd name="connsiteY3" fmla="*/ 2078909 h 2078909"/>
                  <a:gd name="connsiteX4" fmla="*/ 0 w 1290656"/>
                  <a:gd name="connsiteY4" fmla="*/ 0 h 2078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0656" h="2078909">
                    <a:moveTo>
                      <a:pt x="0" y="0"/>
                    </a:moveTo>
                    <a:lnTo>
                      <a:pt x="1290656" y="0"/>
                    </a:lnTo>
                    <a:lnTo>
                      <a:pt x="1290656" y="2078909"/>
                    </a:lnTo>
                    <a:lnTo>
                      <a:pt x="0" y="2078909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2">
                <a:scrgbClr r="0" g="0" b="0"/>
              </a:fillRef>
              <a:effectRef idx="1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spcFirstLastPara="0" vert="horz" wrap="square" lIns="0" tIns="51435" rIns="0" bIns="0" numCol="1" spcCol="1270" anchor="t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500" kern="1200" dirty="0" err="1">
                    <a:latin typeface="+mj-lt"/>
                  </a:rPr>
                  <a:t>Damage</a:t>
                </a:r>
                <a:r>
                  <a:rPr lang="it-IT" sz="1500" kern="1200" dirty="0">
                    <a:latin typeface="+mj-lt"/>
                  </a:rPr>
                  <a:t> </a:t>
                </a:r>
                <a:r>
                  <a:rPr lang="it-IT" sz="1500" kern="1200" dirty="0" err="1">
                    <a:latin typeface="+mj-lt"/>
                  </a:rPr>
                  <a:t>analysis</a:t>
                </a:r>
                <a:endParaRPr lang="it-IT" sz="15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5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5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15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it-IT" sz="300" kern="1200" dirty="0">
                  <a:latin typeface="+mj-lt"/>
                </a:endParaRPr>
              </a:p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500" i="1" kern="1200" dirty="0" err="1">
                    <a:latin typeface="+mj-lt"/>
                  </a:rPr>
                  <a:t>damage</a:t>
                </a:r>
                <a:r>
                  <a:rPr lang="it-IT" sz="1500" i="1" kern="1200" dirty="0">
                    <a:latin typeface="+mj-lt"/>
                  </a:rPr>
                  <a:t> </a:t>
                </a:r>
                <a:r>
                  <a:rPr lang="it-IT" sz="1500" i="1" kern="1200" dirty="0" err="1">
                    <a:latin typeface="+mj-lt"/>
                  </a:rPr>
                  <a:t>measure</a:t>
                </a:r>
                <a:endParaRPr lang="en-GB" sz="1500" i="1" kern="1200" dirty="0">
                  <a:latin typeface="+mj-lt"/>
                </a:endParaRPr>
              </a:p>
            </p:txBody>
          </p: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5" name="CasellaDiTesto 54">
                  <a:extLst>
                    <a:ext uri="{FF2B5EF4-FFF2-40B4-BE49-F238E27FC236}">
                      <a16:creationId xmlns:a16="http://schemas.microsoft.com/office/drawing/2014/main" id="{718DE6FD-4B50-4F34-8177-5D720A3B7F21}"/>
                    </a:ext>
                  </a:extLst>
                </p:cNvPr>
                <p:cNvSpPr txBox="1"/>
                <p:nvPr/>
              </p:nvSpPr>
              <p:spPr>
                <a:xfrm>
                  <a:off x="12845058" y="1574452"/>
                  <a:ext cx="1321772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𝐷𝑀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𝐸𝐷𝑃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en-GB" dirty="0">
                    <a:latin typeface="Adobe Caslon Pro"/>
                  </a:endParaRPr>
                </a:p>
              </p:txBody>
            </p:sp>
          </mc:Choice>
          <mc:Fallback>
            <p:sp>
              <p:nvSpPr>
                <p:cNvPr id="55" name="CasellaDiTesto 54">
                  <a:extLst>
                    <a:ext uri="{FF2B5EF4-FFF2-40B4-BE49-F238E27FC236}">
                      <a16:creationId xmlns:a16="http://schemas.microsoft.com/office/drawing/2014/main" id="{718DE6FD-4B50-4F34-8177-5D720A3B7F2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845058" y="1574452"/>
                  <a:ext cx="1321772" cy="1384995"/>
                </a:xfrm>
                <a:prstGeom prst="rect">
                  <a:avLst/>
                </a:prstGeom>
                <a:blipFill>
                  <a:blip r:embed="rId8"/>
                  <a:stretch>
                    <a:fillRect l="-1843" t="-881" r="-3687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graphicFrame>
        <p:nvGraphicFramePr>
          <p:cNvPr id="62" name="Tabella 6">
            <a:extLst>
              <a:ext uri="{FF2B5EF4-FFF2-40B4-BE49-F238E27FC236}">
                <a16:creationId xmlns:a16="http://schemas.microsoft.com/office/drawing/2014/main" id="{CE34BCEE-86B8-45FE-B5B7-B37F0FE3F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98966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Tabella 60">
            <a:extLst>
              <a:ext uri="{FF2B5EF4-FFF2-40B4-BE49-F238E27FC236}">
                <a16:creationId xmlns:a16="http://schemas.microsoft.com/office/drawing/2014/main" id="{A725F165-EF8E-4A87-B02B-CE36E45476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587036"/>
              </p:ext>
            </p:extLst>
          </p:nvPr>
        </p:nvGraphicFramePr>
        <p:xfrm>
          <a:off x="741122" y="2481263"/>
          <a:ext cx="10884015" cy="4114800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2917008">
                  <a:extLst>
                    <a:ext uri="{9D8B030D-6E8A-4147-A177-3AD203B41FA5}">
                      <a16:colId xmlns:a16="http://schemas.microsoft.com/office/drawing/2014/main" val="1382741543"/>
                    </a:ext>
                  </a:extLst>
                </a:gridCol>
                <a:gridCol w="2655669">
                  <a:extLst>
                    <a:ext uri="{9D8B030D-6E8A-4147-A177-3AD203B41FA5}">
                      <a16:colId xmlns:a16="http://schemas.microsoft.com/office/drawing/2014/main" val="900042537"/>
                    </a:ext>
                  </a:extLst>
                </a:gridCol>
                <a:gridCol w="2655669">
                  <a:extLst>
                    <a:ext uri="{9D8B030D-6E8A-4147-A177-3AD203B41FA5}">
                      <a16:colId xmlns:a16="http://schemas.microsoft.com/office/drawing/2014/main" val="2585665796"/>
                    </a:ext>
                  </a:extLst>
                </a:gridCol>
                <a:gridCol w="2655669">
                  <a:extLst>
                    <a:ext uri="{9D8B030D-6E8A-4147-A177-3AD203B41FA5}">
                      <a16:colId xmlns:a16="http://schemas.microsoft.com/office/drawing/2014/main" val="1841418794"/>
                    </a:ext>
                  </a:extLst>
                </a:gridCol>
              </a:tblGrid>
              <a:tr h="301149">
                <a:tc>
                  <a:txBody>
                    <a:bodyPr/>
                    <a:lstStyle/>
                    <a:p>
                      <a:pPr algn="ctr"/>
                      <a:r>
                        <a:rPr lang="it-IT" i="0" dirty="0">
                          <a:latin typeface="Adobe Caslon Pro"/>
                        </a:rPr>
                        <a:t>EMPIRICAL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i="0" dirty="0">
                          <a:latin typeface="Adobe Caslon Pro"/>
                        </a:rPr>
                        <a:t>ANALYTICAL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i="0" dirty="0">
                          <a:latin typeface="Adobe Caslon Pro"/>
                        </a:rPr>
                        <a:t>EXPERT OPINION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i="0" dirty="0">
                          <a:latin typeface="Adobe Caslon Pro"/>
                        </a:rPr>
                        <a:t>HYBRID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83022253"/>
                  </a:ext>
                </a:extLst>
              </a:tr>
              <a:tr h="2609300"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by fitting a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function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to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observational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data from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past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earthquakes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or lab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tests</a:t>
                      </a:r>
                      <a:endParaRPr lang="it-IT" sz="1600" i="0" kern="1200" dirty="0">
                        <a:solidFill>
                          <a:schemeClr val="tx1"/>
                        </a:solidFill>
                        <a:latin typeface="Adobe Caslon Pro"/>
                        <a:ea typeface="+mn-ea"/>
                        <a:cs typeface="+mn-cs"/>
                      </a:endParaRP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it-IT" sz="1600" i="0" kern="1200" dirty="0">
                        <a:solidFill>
                          <a:schemeClr val="tx1"/>
                        </a:solidFill>
                        <a:latin typeface="Adobe Caslon Pro"/>
                        <a:ea typeface="+mn-ea"/>
                        <a:cs typeface="+mn-cs"/>
                      </a:endParaRP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it-IT" sz="1600" i="0" kern="1200" dirty="0">
                        <a:solidFill>
                          <a:schemeClr val="tx1"/>
                        </a:solidFill>
                        <a:latin typeface="Adobe Caslon Pro"/>
                        <a:ea typeface="+mn-ea"/>
                        <a:cs typeface="+mn-cs"/>
                      </a:endParaRPr>
                    </a:p>
                    <a:p>
                      <a:pPr marL="0" indent="0" algn="ctr" defTabSz="91440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collections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pairs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of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level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of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excitation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and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categorical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variables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of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damage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collapse</a:t>
                      </a:r>
                      <a:endParaRPr lang="it-IT" sz="1600" i="0" kern="1200" dirty="0">
                        <a:solidFill>
                          <a:schemeClr val="tx1"/>
                        </a:solidFill>
                        <a:latin typeface="Adobe Caslon Pr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by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defining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analytical structural model and analyzing its performance under different levels of the seismic hazard</a:t>
                      </a: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en-US" sz="1600" i="0" kern="1200" dirty="0">
                        <a:solidFill>
                          <a:schemeClr val="tx1"/>
                        </a:solidFill>
                        <a:latin typeface="Adobe Caslon Pro"/>
                        <a:ea typeface="+mn-ea"/>
                        <a:cs typeface="+mn-cs"/>
                      </a:endParaRPr>
                    </a:p>
                    <a:p>
                      <a:pPr marL="0" indent="0" algn="l" defTabSz="91440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US" sz="1600" i="0" kern="1200" dirty="0">
                        <a:solidFill>
                          <a:schemeClr val="tx1"/>
                        </a:solidFill>
                        <a:latin typeface="Adobe Caslon Pro"/>
                        <a:ea typeface="+mn-ea"/>
                        <a:cs typeface="+mn-cs"/>
                      </a:endParaRPr>
                    </a:p>
                    <a:p>
                      <a:pPr marL="0" indent="0" algn="ctr" defTabSz="91440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US" sz="1600" b="1" i="1" u="sng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static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, i.e. hazard as response spectrum and push-over analysis</a:t>
                      </a:r>
                    </a:p>
                    <a:p>
                      <a:pPr marL="0" indent="0" algn="ctr" defTabSz="91440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US" sz="1600" i="1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vs</a:t>
                      </a:r>
                    </a:p>
                    <a:p>
                      <a:pPr marL="0" indent="0" algn="ctr" defTabSz="91440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US" sz="1600" b="1" i="1" u="sng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dynamic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, i.e. collection of </a:t>
                      </a:r>
                      <a:r>
                        <a:rPr lang="en-US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gms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and simulations on FEM via NLA</a:t>
                      </a:r>
                      <a:endParaRPr lang="it-IT" sz="1600" i="0" kern="1200" dirty="0">
                        <a:solidFill>
                          <a:schemeClr val="tx1"/>
                        </a:solidFill>
                        <a:latin typeface="Adobe Caslon Pr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by polling one or more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experts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of the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given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structural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asset</a:t>
                      </a: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it-IT" sz="1600" i="0" kern="1200" dirty="0">
                        <a:solidFill>
                          <a:schemeClr val="tx1"/>
                        </a:solidFill>
                        <a:latin typeface="Adobe Caslon Pro"/>
                        <a:ea typeface="+mn-ea"/>
                        <a:cs typeface="+mn-cs"/>
                      </a:endParaRP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it-IT" sz="1600" i="0" kern="1200" dirty="0">
                        <a:solidFill>
                          <a:schemeClr val="tx1"/>
                        </a:solidFill>
                        <a:latin typeface="Adobe Caslon Pro"/>
                        <a:ea typeface="+mn-ea"/>
                        <a:cs typeface="+mn-cs"/>
                      </a:endParaRPr>
                    </a:p>
                    <a:p>
                      <a:pPr marL="0" indent="0" algn="ctr" defTabSz="91440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to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guess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or estimate the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failure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probability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for a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given</a:t>
                      </a:r>
                      <a:r>
                        <a:rPr lang="it-IT" sz="1600" i="0" kern="1200" dirty="0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 hazard </a:t>
                      </a:r>
                      <a:r>
                        <a:rPr lang="it-IT" sz="1600" i="0" kern="1200" dirty="0" err="1">
                          <a:solidFill>
                            <a:schemeClr val="tx1"/>
                          </a:solidFill>
                          <a:latin typeface="Adobe Caslon Pro"/>
                          <a:ea typeface="+mn-ea"/>
                          <a:cs typeface="+mn-cs"/>
                        </a:rPr>
                        <a:t>level</a:t>
                      </a:r>
                      <a:endParaRPr lang="it-IT" sz="1600" i="0" kern="1200" dirty="0">
                        <a:solidFill>
                          <a:schemeClr val="tx1"/>
                        </a:solidFill>
                        <a:latin typeface="Adobe Caslon Pr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it-IT" sz="1600" i="0" dirty="0" err="1">
                          <a:latin typeface="Adobe Caslon Pro"/>
                        </a:rPr>
                        <a:t>based</a:t>
                      </a:r>
                      <a:r>
                        <a:rPr lang="it-IT" sz="1600" i="0" dirty="0">
                          <a:latin typeface="Adobe Caslon Pro"/>
                        </a:rPr>
                        <a:t> on </a:t>
                      </a:r>
                      <a:r>
                        <a:rPr lang="it-IT" sz="1600" i="0" dirty="0" err="1">
                          <a:latin typeface="Adobe Caslon Pro"/>
                        </a:rPr>
                        <a:t>combination</a:t>
                      </a:r>
                      <a:r>
                        <a:rPr lang="it-IT" sz="1600" i="0" dirty="0">
                          <a:latin typeface="Adobe Caslon Pro"/>
                        </a:rPr>
                        <a:t> of the </a:t>
                      </a:r>
                      <a:r>
                        <a:rPr lang="it-IT" sz="1600" i="0" dirty="0" err="1">
                          <a:latin typeface="Adobe Caslon Pro"/>
                        </a:rPr>
                        <a:t>different</a:t>
                      </a:r>
                      <a:r>
                        <a:rPr lang="it-IT" sz="1600" i="0" dirty="0">
                          <a:latin typeface="Adobe Caslon Pro"/>
                        </a:rPr>
                        <a:t> </a:t>
                      </a:r>
                      <a:r>
                        <a:rPr lang="it-IT" sz="1600" i="0" dirty="0" err="1">
                          <a:latin typeface="Adobe Caslon Pro"/>
                        </a:rPr>
                        <a:t>methods</a:t>
                      </a:r>
                      <a:endParaRPr lang="it-IT" sz="1600" i="0" dirty="0">
                        <a:latin typeface="Adobe Caslon Pro"/>
                      </a:endParaRP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2201132"/>
                  </a:ext>
                </a:extLst>
              </a:tr>
            </a:tbl>
          </a:graphicData>
        </a:graphic>
      </p:graphicFrame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Class of </a:t>
            </a:r>
            <a:r>
              <a:rPr lang="it-IT" dirty="0" err="1">
                <a:latin typeface="Adobe Caslon Pro"/>
              </a:rPr>
              <a:t>fragilities</a:t>
            </a:r>
            <a:endParaRPr lang="en-GB" dirty="0">
              <a:latin typeface="Adobe Caslon Pro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45</a:t>
            </a:fld>
            <a:endParaRPr lang="it-IT" dirty="0">
              <a:latin typeface="Adobe Caslon Pro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340D36E-3820-42A7-B526-7497245ECE3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D6C6AEDA-F296-41EE-BFFE-38F0D3968B00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30DB6A93-48E5-48DF-BFCE-D1DF2053F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CE4C336B-915E-4F53-A9C4-CEA517CAC39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7" name="Picture 2" descr="ITN Inspire Logo">
                <a:extLst>
                  <a:ext uri="{FF2B5EF4-FFF2-40B4-BE49-F238E27FC236}">
                    <a16:creationId xmlns:a16="http://schemas.microsoft.com/office/drawing/2014/main" id="{7FE60B3D-930C-4B12-A5BA-D1A063582A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ITN Inspire Logo">
                <a:extLst>
                  <a:ext uri="{FF2B5EF4-FFF2-40B4-BE49-F238E27FC236}">
                    <a16:creationId xmlns:a16="http://schemas.microsoft.com/office/drawing/2014/main" id="{5484B6C1-8162-4AA1-A6AE-0EA7622126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cxnSp>
        <p:nvCxnSpPr>
          <p:cNvPr id="21" name="Connettore 2 20" title="Standard Normal CDF">
            <a:extLst>
              <a:ext uri="{FF2B5EF4-FFF2-40B4-BE49-F238E27FC236}">
                <a16:creationId xmlns:a16="http://schemas.microsoft.com/office/drawing/2014/main" id="{9A1F10A4-947A-4172-9694-556C21973130}"/>
              </a:ext>
            </a:extLst>
          </p:cNvPr>
          <p:cNvCxnSpPr>
            <a:cxnSpLocks/>
          </p:cNvCxnSpPr>
          <p:nvPr/>
        </p:nvCxnSpPr>
        <p:spPr>
          <a:xfrm>
            <a:off x="7603744" y="3743619"/>
            <a:ext cx="0" cy="450347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2 28" title="Standard Normal CDF">
            <a:extLst>
              <a:ext uri="{FF2B5EF4-FFF2-40B4-BE49-F238E27FC236}">
                <a16:creationId xmlns:a16="http://schemas.microsoft.com/office/drawing/2014/main" id="{622B77CE-B2EB-4657-B8A9-0E92E69C9EC8}"/>
              </a:ext>
            </a:extLst>
          </p:cNvPr>
          <p:cNvCxnSpPr>
            <a:cxnSpLocks/>
          </p:cNvCxnSpPr>
          <p:nvPr/>
        </p:nvCxnSpPr>
        <p:spPr>
          <a:xfrm>
            <a:off x="2105769" y="3912839"/>
            <a:ext cx="0" cy="450347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 title="Standard Normal CDF">
            <a:extLst>
              <a:ext uri="{FF2B5EF4-FFF2-40B4-BE49-F238E27FC236}">
                <a16:creationId xmlns:a16="http://schemas.microsoft.com/office/drawing/2014/main" id="{7BE60E77-4CBE-4C5F-A17C-F02E71E7F325}"/>
              </a:ext>
            </a:extLst>
          </p:cNvPr>
          <p:cNvCxnSpPr>
            <a:cxnSpLocks/>
          </p:cNvCxnSpPr>
          <p:nvPr/>
        </p:nvCxnSpPr>
        <p:spPr>
          <a:xfrm>
            <a:off x="4964716" y="4363186"/>
            <a:ext cx="0" cy="450347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ttangolo 4">
            <a:extLst>
              <a:ext uri="{FF2B5EF4-FFF2-40B4-BE49-F238E27FC236}">
                <a16:creationId xmlns:a16="http://schemas.microsoft.com/office/drawing/2014/main" id="{9028EB5A-DDC9-48D0-8729-AA8E09ABAE92}"/>
              </a:ext>
            </a:extLst>
          </p:cNvPr>
          <p:cNvSpPr/>
          <p:nvPr/>
        </p:nvSpPr>
        <p:spPr>
          <a:xfrm>
            <a:off x="3588052" y="2481263"/>
            <a:ext cx="2720152" cy="4278352"/>
          </a:xfrm>
          <a:prstGeom prst="rect">
            <a:avLst/>
          </a:prstGeom>
          <a:noFill/>
          <a:ln w="5715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31" name="Tabella 6">
            <a:extLst>
              <a:ext uri="{FF2B5EF4-FFF2-40B4-BE49-F238E27FC236}">
                <a16:creationId xmlns:a16="http://schemas.microsoft.com/office/drawing/2014/main" id="{767D0F68-D7D4-4650-A800-837103B79B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22483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Dynamic </a:t>
            </a:r>
            <a:r>
              <a:rPr lang="it-IT" dirty="0" err="1">
                <a:latin typeface="Adobe Caslon Pro"/>
              </a:rPr>
              <a:t>based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functions</a:t>
            </a:r>
            <a:r>
              <a:rPr lang="it-IT" dirty="0">
                <a:latin typeface="Adobe Caslon Pro"/>
              </a:rPr>
              <a:t>: steps</a:t>
            </a:r>
            <a:endParaRPr lang="en-GB" dirty="0">
              <a:latin typeface="Adobe Caslon Pro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46</a:t>
            </a:fld>
            <a:endParaRPr lang="it-IT" dirty="0">
              <a:latin typeface="Adobe Caslon Pro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340D36E-3820-42A7-B526-7497245ECE3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D6C6AEDA-F296-41EE-BFFE-38F0D3968B00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30DB6A93-48E5-48DF-BFCE-D1DF2053F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CE4C336B-915E-4F53-A9C4-CEA517CAC39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7" name="Picture 2" descr="ITN Inspire Logo">
                <a:extLst>
                  <a:ext uri="{FF2B5EF4-FFF2-40B4-BE49-F238E27FC236}">
                    <a16:creationId xmlns:a16="http://schemas.microsoft.com/office/drawing/2014/main" id="{7FE60B3D-930C-4B12-A5BA-D1A063582A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ITN Inspire Logo">
                <a:extLst>
                  <a:ext uri="{FF2B5EF4-FFF2-40B4-BE49-F238E27FC236}">
                    <a16:creationId xmlns:a16="http://schemas.microsoft.com/office/drawing/2014/main" id="{5484B6C1-8162-4AA1-A6AE-0EA7622126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A7862DB1-5BEE-48F7-A423-197039BB35FF}"/>
              </a:ext>
            </a:extLst>
          </p:cNvPr>
          <p:cNvGrpSpPr/>
          <p:nvPr/>
        </p:nvGrpSpPr>
        <p:grpSpPr>
          <a:xfrm>
            <a:off x="741123" y="2684463"/>
            <a:ext cx="10885854" cy="4071937"/>
            <a:chOff x="741123" y="2481263"/>
            <a:chExt cx="10885854" cy="4071937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Segnaposto testo 3">
                  <a:extLst>
                    <a:ext uri="{FF2B5EF4-FFF2-40B4-BE49-F238E27FC236}">
                      <a16:creationId xmlns:a16="http://schemas.microsoft.com/office/drawing/2014/main" id="{DC271E59-1297-49D0-9C59-55BBF15F7CC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741123" y="2481263"/>
                  <a:ext cx="10576165" cy="4071937"/>
                </a:xfrm>
                <a:prstGeom prst="rect">
                  <a:avLst/>
                </a:prstGeom>
              </p:spPr>
              <p:txBody>
                <a:bodyPr/>
                <a:lstStyle>
                  <a:lvl1pPr marL="0" indent="0" algn="l" rtl="0" eaLnBrk="1" fontAlgn="base" hangingPunct="1">
                    <a:lnSpc>
                      <a:spcPct val="90000"/>
                    </a:lnSpc>
                    <a:spcBef>
                      <a:spcPts val="1000"/>
                    </a:spcBef>
                    <a:spcAft>
                      <a:spcPct val="0"/>
                    </a:spcAft>
                    <a:buFont typeface="Arial" panose="020B0604020202020204" pitchFamily="34" charset="0"/>
                    <a:buNone/>
                    <a:defRPr sz="1800"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lvl1pPr>
                  <a:lvl2pPr marL="685800" indent="-228600" algn="l" rtl="0" eaLnBrk="1" fontAlgn="base" hangingPunct="1">
                    <a:lnSpc>
                      <a:spcPct val="90000"/>
                    </a:lnSpc>
                    <a:spcBef>
                      <a:spcPts val="5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rtl="0" eaLnBrk="1" fontAlgn="base" hangingPunct="1">
                    <a:lnSpc>
                      <a:spcPct val="90000"/>
                    </a:lnSpc>
                    <a:spcBef>
                      <a:spcPts val="5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rtl="0" eaLnBrk="1" fontAlgn="base" hangingPunct="1">
                    <a:lnSpc>
                      <a:spcPct val="90000"/>
                    </a:lnSpc>
                    <a:spcBef>
                      <a:spcPts val="5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rtl="0" eaLnBrk="1" fontAlgn="base" hangingPunct="1">
                    <a:lnSpc>
                      <a:spcPct val="90000"/>
                    </a:lnSpc>
                    <a:spcBef>
                      <a:spcPts val="5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400050" indent="-400050">
                    <a:lnSpc>
                      <a:spcPct val="125000"/>
                    </a:lnSpc>
                    <a:buAutoNum type="romanLcParenR"/>
                  </a:pPr>
                  <a:r>
                    <a:rPr lang="en-GB" dirty="0">
                      <a:latin typeface="Adobe Caslon Pro"/>
                    </a:rPr>
                    <a:t>Definition of a numerical model: </a:t>
                  </a:r>
                </a:p>
                <a:p>
                  <a:pPr marL="400050" indent="-400050">
                    <a:lnSpc>
                      <a:spcPct val="125000"/>
                    </a:lnSpc>
                    <a:buAutoNum type="romanLcParenR"/>
                  </a:pPr>
                  <a:r>
                    <a:rPr lang="en-GB" dirty="0">
                      <a:latin typeface="Adobe Caslon Pro"/>
                    </a:rPr>
                    <a:t>Selection of a suitable </a:t>
                  </a:r>
                  <a14:m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𝐼𝑀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GB" dirty="0">
                      <a:latin typeface="Adobe Caslon Pro"/>
                    </a:rPr>
                    <a:t>given the structure</a:t>
                  </a:r>
                </a:p>
                <a:p>
                  <a:pPr marL="400050" indent="-400050">
                    <a:lnSpc>
                      <a:spcPct val="125000"/>
                    </a:lnSpc>
                    <a:buAutoNum type="romanLcParenR"/>
                  </a:pPr>
                  <a:r>
                    <a:rPr lang="en-GB" dirty="0">
                      <a:latin typeface="Adobe Caslon Pro"/>
                    </a:rPr>
                    <a:t>Selection of a suitable set of </a:t>
                  </a:r>
                  <a14:m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𝑁</m:t>
                      </m:r>
                    </m:oMath>
                  </a14:m>
                  <a:r>
                    <a:rPr lang="en-GB" dirty="0">
                      <a:latin typeface="Adobe Caslon Pro"/>
                    </a:rPr>
                    <a:t> </a:t>
                  </a:r>
                  <a:r>
                    <a:rPr lang="en-GB" dirty="0" err="1">
                      <a:latin typeface="Adobe Caslon Pro"/>
                    </a:rPr>
                    <a:t>gms</a:t>
                  </a:r>
                  <a:r>
                    <a:rPr lang="en-GB" dirty="0">
                      <a:latin typeface="Adobe Caslon Pro"/>
                    </a:rPr>
                    <a:t> for the location</a:t>
                  </a:r>
                </a:p>
                <a:p>
                  <a:pPr marL="400050" indent="-400050">
                    <a:lnSpc>
                      <a:spcPct val="125000"/>
                    </a:lnSpc>
                    <a:buAutoNum type="romanLcParenR"/>
                  </a:pPr>
                  <a:r>
                    <a:rPr lang="en-GB" dirty="0">
                      <a:latin typeface="Adobe Caslon Pro"/>
                    </a:rPr>
                    <a:t>Selection of an </a:t>
                  </a:r>
                  <a14:m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𝐸𝐷𝑃</m:t>
                      </m:r>
                    </m:oMath>
                  </a14:m>
                  <a:r>
                    <a:rPr lang="en-GB" dirty="0">
                      <a:latin typeface="Adobe Caslon Pro"/>
                    </a:rPr>
                    <a:t> of interest</a:t>
                  </a:r>
                </a:p>
                <a:p>
                  <a:pPr marL="400050" indent="-400050">
                    <a:lnSpc>
                      <a:spcPct val="125000"/>
                    </a:lnSpc>
                    <a:buAutoNum type="romanLcParenR"/>
                  </a:pPr>
                  <a:r>
                    <a:rPr lang="en-GB" dirty="0">
                      <a:latin typeface="Adobe Caslon Pro"/>
                    </a:rPr>
                    <a:t>Definition of damage limit states </a:t>
                  </a:r>
                  <a14:m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𝐷</m:t>
                      </m:r>
                    </m:oMath>
                  </a14:m>
                  <a:r>
                    <a:rPr lang="en-GB" dirty="0">
                      <a:latin typeface="Adobe Caslon Pro"/>
                    </a:rPr>
                    <a:t> via </a:t>
                  </a:r>
                  <a14:m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𝐸𝐷𝑃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GB" dirty="0">
                      <a:latin typeface="Adobe Caslon Pro"/>
                    </a:rPr>
                    <a:t>thresholds</a:t>
                  </a:r>
                </a:p>
                <a:p>
                  <a:pPr marL="400050" indent="-400050">
                    <a:lnSpc>
                      <a:spcPct val="125000"/>
                    </a:lnSpc>
                    <a:buAutoNum type="romanLcParenR"/>
                  </a:pPr>
                  <a:r>
                    <a:rPr lang="en-GB" dirty="0">
                      <a:latin typeface="Adobe Caslon Pro"/>
                    </a:rPr>
                    <a:t>Scale each gm based on the given </a:t>
                  </a:r>
                  <a14:m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𝐼𝑀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GB" u="sng" dirty="0">
                      <a:latin typeface="Adobe Caslon Pro"/>
                    </a:rPr>
                    <a:t>eventually</a:t>
                  </a:r>
                  <a:r>
                    <a:rPr lang="en-GB" dirty="0">
                      <a:latin typeface="Adobe Caslon Pro"/>
                    </a:rPr>
                    <a:t> until collapse</a:t>
                  </a:r>
                </a:p>
                <a:p>
                  <a:pPr marL="400050" indent="-400050">
                    <a:lnSpc>
                      <a:spcPct val="125000"/>
                    </a:lnSpc>
                    <a:buAutoNum type="romanLcParenR"/>
                  </a:pPr>
                  <a:r>
                    <a:rPr lang="en-GB" dirty="0">
                      <a:latin typeface="Adobe Caslon Pro"/>
                    </a:rPr>
                    <a:t>Save each </a:t>
                  </a:r>
                  <a14:m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𝐸𝐷𝑃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</m:d>
                    </m:oMath>
                  </a14:m>
                  <a:r>
                    <a:rPr lang="en-GB" dirty="0">
                      <a:latin typeface="Adobe Caslon Pro"/>
                    </a:rPr>
                    <a:t> threshold-</a:t>
                  </a:r>
                  <a14:m>
                    <m:oMath xmlns:m="http://schemas.openxmlformats.org/officeDocument/2006/math"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𝑖</m:t>
                      </m:r>
                      <m:sSub>
                        <m:sSub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a14:m>
                  <a:r>
                    <a:rPr lang="en-GB" dirty="0">
                      <a:latin typeface="Adobe Caslon Pro"/>
                    </a:rPr>
                    <a:t> pair for each gm</a:t>
                  </a:r>
                </a:p>
              </p:txBody>
            </p:sp>
          </mc:Choice>
          <mc:Fallback>
            <p:sp>
              <p:nvSpPr>
                <p:cNvPr id="15" name="Segnaposto testo 3">
                  <a:extLst>
                    <a:ext uri="{FF2B5EF4-FFF2-40B4-BE49-F238E27FC236}">
                      <a16:creationId xmlns:a16="http://schemas.microsoft.com/office/drawing/2014/main" id="{DC271E59-1297-49D0-9C59-55BBF15F7CC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1123" y="2481263"/>
                  <a:ext cx="10576165" cy="4071937"/>
                </a:xfrm>
                <a:prstGeom prst="rect">
                  <a:avLst/>
                </a:prstGeom>
                <a:blipFill>
                  <a:blip r:embed="rId6"/>
                  <a:stretch>
                    <a:fillRect l="-634" t="-449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9C45C3A9-1C18-4D98-9BE5-4B9985A92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729026" y="2552383"/>
              <a:ext cx="3724275" cy="342900"/>
            </a:xfrm>
            <a:prstGeom prst="rect">
              <a:avLst/>
            </a:prstGeom>
          </p:spPr>
        </p:pic>
        <p:cxnSp>
          <p:nvCxnSpPr>
            <p:cNvPr id="8" name="Connettore 2 7">
              <a:extLst>
                <a:ext uri="{FF2B5EF4-FFF2-40B4-BE49-F238E27FC236}">
                  <a16:creationId xmlns:a16="http://schemas.microsoft.com/office/drawing/2014/main" id="{5A367A7E-B1B3-43F2-8DC4-A015307D21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65605" y="4860448"/>
              <a:ext cx="811051" cy="216693"/>
            </a:xfrm>
            <a:prstGeom prst="straightConnector1">
              <a:avLst/>
            </a:prstGeom>
            <a:ln>
              <a:solidFill>
                <a:srgbClr val="A0162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2 19">
              <a:extLst>
                <a:ext uri="{FF2B5EF4-FFF2-40B4-BE49-F238E27FC236}">
                  <a16:creationId xmlns:a16="http://schemas.microsoft.com/office/drawing/2014/main" id="{462AF68A-7390-4D6E-9F61-FE44788C23DF}"/>
                </a:ext>
              </a:extLst>
            </p:cNvPr>
            <p:cNvCxnSpPr>
              <a:cxnSpLocks/>
            </p:cNvCxnSpPr>
            <p:nvPr/>
          </p:nvCxnSpPr>
          <p:spPr>
            <a:xfrm>
              <a:off x="7665605" y="5110478"/>
              <a:ext cx="811051" cy="252925"/>
            </a:xfrm>
            <a:prstGeom prst="straightConnector1">
              <a:avLst/>
            </a:prstGeom>
            <a:ln>
              <a:solidFill>
                <a:srgbClr val="A0162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Segnaposto testo 3">
              <a:extLst>
                <a:ext uri="{FF2B5EF4-FFF2-40B4-BE49-F238E27FC236}">
                  <a16:creationId xmlns:a16="http://schemas.microsoft.com/office/drawing/2014/main" id="{C3B1176B-270F-4167-AFB8-B7F4A64208FA}"/>
                </a:ext>
              </a:extLst>
            </p:cNvPr>
            <p:cNvSpPr txBox="1">
              <a:spLocks/>
            </p:cNvSpPr>
            <p:nvPr/>
          </p:nvSpPr>
          <p:spPr>
            <a:xfrm>
              <a:off x="8453301" y="4674874"/>
              <a:ext cx="3173676" cy="1008801"/>
            </a:xfrm>
            <a:prstGeom prst="rect">
              <a:avLst/>
            </a:prstGeom>
          </p:spPr>
          <p:txBody>
            <a:bodyPr/>
            <a:lstStyle>
              <a:lvl1pPr marL="0" indent="0" algn="l" rtl="0" eaLnBrk="1" fontAlgn="base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00050" indent="-400050">
                <a:buFont typeface="+mj-lt"/>
                <a:buAutoNum type="alphaLcParenR"/>
              </a:pPr>
              <a:r>
                <a:rPr lang="it-IT" sz="1600" i="1" dirty="0">
                  <a:latin typeface="Adobe Caslon Pro"/>
                </a:rPr>
                <a:t>Full IDA</a:t>
              </a:r>
            </a:p>
            <a:p>
              <a:pPr marL="400050" indent="-400050">
                <a:buFont typeface="+mj-lt"/>
                <a:buAutoNum type="alphaLcParenR"/>
              </a:pPr>
              <a:endParaRPr lang="it-IT" sz="400" i="1" dirty="0">
                <a:latin typeface="Adobe Caslon Pro"/>
              </a:endParaRPr>
            </a:p>
            <a:p>
              <a:pPr marL="400050" indent="-400050">
                <a:buFont typeface="+mj-lt"/>
                <a:buAutoNum type="alphaLcParenR"/>
              </a:pPr>
              <a:r>
                <a:rPr lang="it-IT" sz="1600" i="1" dirty="0" err="1">
                  <a:latin typeface="Adobe Caslon Pro"/>
                </a:rPr>
                <a:t>Truncated</a:t>
              </a:r>
              <a:r>
                <a:rPr lang="it-IT" sz="1600" i="1" dirty="0">
                  <a:latin typeface="Adobe Caslon Pro"/>
                </a:rPr>
                <a:t> IDA</a:t>
              </a:r>
              <a:endParaRPr lang="en-GB" sz="1600" i="1" dirty="0">
                <a:latin typeface="Adobe Caslon Pro"/>
              </a:endParaRPr>
            </a:p>
          </p:txBody>
        </p:sp>
      </p:grpSp>
      <p:graphicFrame>
        <p:nvGraphicFramePr>
          <p:cNvPr id="32" name="Tabella 6">
            <a:extLst>
              <a:ext uri="{FF2B5EF4-FFF2-40B4-BE49-F238E27FC236}">
                <a16:creationId xmlns:a16="http://schemas.microsoft.com/office/drawing/2014/main" id="{244F3FBE-9F88-41F9-9407-4DB30AE719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06177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Computation</a:t>
            </a:r>
            <a:r>
              <a:rPr lang="it-IT" dirty="0">
                <a:latin typeface="Adobe Caslon Pro"/>
              </a:rPr>
              <a:t> of </a:t>
            </a:r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function</a:t>
            </a:r>
            <a:endParaRPr lang="en-GB" dirty="0">
              <a:latin typeface="Adobe Caslon Pro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47</a:t>
            </a:fld>
            <a:endParaRPr lang="it-IT" dirty="0">
              <a:latin typeface="Adobe Caslon Pro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340D36E-3820-42A7-B526-7497245ECE3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D6C6AEDA-F296-41EE-BFFE-38F0D3968B00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30DB6A93-48E5-48DF-BFCE-D1DF2053F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CE4C336B-915E-4F53-A9C4-CEA517CAC39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7" name="Picture 2" descr="ITN Inspire Logo">
                <a:extLst>
                  <a:ext uri="{FF2B5EF4-FFF2-40B4-BE49-F238E27FC236}">
                    <a16:creationId xmlns:a16="http://schemas.microsoft.com/office/drawing/2014/main" id="{7FE60B3D-930C-4B12-A5BA-D1A063582A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ITN Inspire Logo">
                <a:extLst>
                  <a:ext uri="{FF2B5EF4-FFF2-40B4-BE49-F238E27FC236}">
                    <a16:creationId xmlns:a16="http://schemas.microsoft.com/office/drawing/2014/main" id="{5484B6C1-8162-4AA1-A6AE-0EA7622126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6" name="Tabella 60">
                <a:extLst>
                  <a:ext uri="{FF2B5EF4-FFF2-40B4-BE49-F238E27FC236}">
                    <a16:creationId xmlns:a16="http://schemas.microsoft.com/office/drawing/2014/main" id="{C7EAEB68-453E-49A4-B582-58D57D5D6CF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54070137"/>
                  </p:ext>
                </p:extLst>
              </p:nvPr>
            </p:nvGraphicFramePr>
            <p:xfrm>
              <a:off x="864554" y="2999539"/>
              <a:ext cx="10576164" cy="2975060"/>
            </p:xfrm>
            <a:graphic>
              <a:graphicData uri="http://schemas.openxmlformats.org/drawingml/2006/table">
                <a:tbl>
                  <a:tblPr firstRow="1">
                    <a:tableStyleId>{9D7B26C5-4107-4FEC-AEDC-1716B250A1EF}</a:tableStyleId>
                  </a:tblPr>
                  <a:tblGrid>
                    <a:gridCol w="5536074">
                      <a:extLst>
                        <a:ext uri="{9D8B030D-6E8A-4147-A177-3AD203B41FA5}">
                          <a16:colId xmlns:a16="http://schemas.microsoft.com/office/drawing/2014/main" val="1382741543"/>
                        </a:ext>
                      </a:extLst>
                    </a:gridCol>
                    <a:gridCol w="5040090">
                      <a:extLst>
                        <a:ext uri="{9D8B030D-6E8A-4147-A177-3AD203B41FA5}">
                          <a16:colId xmlns:a16="http://schemas.microsoft.com/office/drawing/2014/main" val="900042537"/>
                        </a:ext>
                      </a:extLst>
                    </a:gridCol>
                  </a:tblGrid>
                  <a:tr h="3011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i="0" dirty="0">
                              <a:latin typeface="Adobe Caslon Pro"/>
                            </a:rPr>
                            <a:t>FULL IDA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i="0" dirty="0">
                              <a:latin typeface="Adobe Caslon Pro"/>
                            </a:rPr>
                            <a:t>TRUNCATED IDA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983022253"/>
                      </a:ext>
                    </a:extLst>
                  </a:tr>
                  <a:tr h="2609300">
                    <a:tc>
                      <a:txBody>
                        <a:bodyPr/>
                        <a:lstStyle/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14:m>
                            <m:oMath xmlns:m="http://schemas.openxmlformats.org/officeDocument/2006/math">
                              <m:r>
                                <a:rPr lang="it-IT" sz="1600" b="0" i="1" kern="120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∀</m:t>
                              </m:r>
                            </m:oMath>
                          </a14:m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damage</a:t>
                          </a: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state </a:t>
                          </a:r>
                          <a14:m>
                            <m:oMath xmlns:m="http://schemas.openxmlformats.org/officeDocument/2006/math">
                              <m:r>
                                <a:rPr lang="it-IT" sz="1600" b="0" i="1" kern="120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→</m:t>
                              </m:r>
                              <m:r>
                                <a:rPr lang="it-IT" sz="1600" b="0" i="1" kern="120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𝑁</m:t>
                              </m:r>
                            </m:oMath>
                          </a14:m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 </a:t>
                          </a:r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results</a:t>
                          </a: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, </a:t>
                          </a:r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since</a:t>
                          </a:r>
                          <a:r>
                            <a:rPr lang="it-IT" sz="1600" i="0" kern="1200" baseline="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∀ </m:t>
                              </m:r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𝐼</m:t>
                              </m:r>
                              <m:sSub>
                                <m:sSubPr>
                                  <m:ctrlPr>
                                    <a:rPr lang="it-IT" sz="1600" b="0" i="1" kern="1200" baseline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lang="it-IT" sz="1600" b="0" i="1" kern="1200" baseline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it-IT" sz="1600" b="0" i="1" kern="1200" baseline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=</m:t>
                              </m:r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𝑖</m:t>
                              </m:r>
                              <m:sSub>
                                <m:sSubPr>
                                  <m:ctrlPr>
                                    <a:rPr lang="it-IT" sz="1600" b="0" i="1" kern="1200" baseline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lang="it-IT" sz="1600" b="0" i="1" kern="1200" baseline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sz="1600" b="0" i="1" kern="1200" baseline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  </m:t>
                              </m:r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𝑦</m:t>
                              </m:r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(</m:t>
                              </m:r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𝑡</m:t>
                              </m:r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) </m:t>
                              </m:r>
                            </m:oMath>
                          </a14:m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reached the</a:t>
                          </a:r>
                          <a:r>
                            <a:rPr lang="it-IT" sz="1600" i="0" kern="1200" baseline="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it-IT" sz="1600" i="0" kern="1200" baseline="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given</a:t>
                          </a:r>
                          <a:r>
                            <a:rPr lang="it-IT" sz="1600" i="0" kern="1200" baseline="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it-IT" sz="1600" i="0" kern="1200" baseline="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damage</a:t>
                          </a:r>
                          <a:r>
                            <a:rPr lang="it-IT" sz="1600" i="0" kern="1200" baseline="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state</a:t>
                          </a:r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where</a:t>
                          </a: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1600" b="0" i="0" kern="120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Φ</m:t>
                              </m:r>
                              <m:r>
                                <a:rPr lang="it-IT" sz="1600" b="0" i="1" kern="120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(⋅)</m:t>
                              </m:r>
                            </m:oMath>
                          </a14:m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is</a:t>
                          </a: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the CDF of the </a:t>
                          </a:r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normal</a:t>
                          </a: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distribution</a:t>
                          </a: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and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̅"/>
                                  <m:ctrlPr>
                                    <a:rPr lang="it-IT" sz="1600" i="1" kern="120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accPr>
                                <m:e>
                                  <m:r>
                                    <a:rPr lang="it-IT" sz="1600" b="0" i="1" kern="120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𝐼𝑀</m:t>
                                  </m:r>
                                </m:e>
                              </m:acc>
                              <m:r>
                                <a:rPr lang="it-IT" sz="1600" b="0" i="1" kern="120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</m:t>
                              </m:r>
                            </m:oMath>
                          </a14:m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upper</a:t>
                          </a: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limit</a:t>
                          </a: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;</a:t>
                          </a:r>
                          <a:r>
                            <a:rPr lang="it-IT" sz="1600" i="0" kern="1200" baseline="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</a:p>
                        <a:p>
                          <a:pPr marL="342900" indent="-342900" algn="l" defTabSz="914400" rtl="0" eaLnBrk="1" latinLnBrk="0" hangingPunct="1">
                            <a:buFont typeface="Arial" panose="020B0604020202020204" pitchFamily="34" charset="0"/>
                            <a:buAutoNum type="alphaLcParenR"/>
                          </a:pPr>
                          <a:r>
                            <a:rPr lang="it-IT" sz="1600" i="0" kern="1200" baseline="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data </a:t>
                          </a:r>
                          <a:r>
                            <a:rPr lang="it-IT" sz="1600" i="0" kern="1200" baseline="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that</a:t>
                          </a:r>
                          <a:r>
                            <a:rPr lang="it-IT" sz="1600" i="0" kern="1200" baseline="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it-IT" sz="1600" i="0" kern="1200" baseline="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causes</a:t>
                          </a:r>
                          <a:r>
                            <a:rPr lang="it-IT" sz="1600" i="0" kern="1200" baseline="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it-IT" sz="1600" i="0" kern="1200" baseline="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collapse</a:t>
                          </a:r>
                          <a:r>
                            <a:rPr lang="it-IT" sz="1600" i="0" kern="1200" baseline="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𝑛</m:t>
                              </m:r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∈[1,</m:t>
                              </m:r>
                              <m:acc>
                                <m:accPr>
                                  <m:chr m:val="̅"/>
                                  <m:ctrlPr>
                                    <a:rPr lang="it-IT" sz="1600" b="0" i="1" kern="1200" baseline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accPr>
                                <m:e>
                                  <m:r>
                                    <a:rPr lang="it-IT" sz="1600" b="0" i="1" kern="1200" baseline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𝑁</m:t>
                                  </m:r>
                                </m:e>
                              </m:acc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]</m:t>
                              </m:r>
                            </m:oMath>
                          </a14:m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, </a:t>
                          </a:r>
                        </a:p>
                        <a:p>
                          <a:pPr marL="342900" indent="-342900" algn="l" defTabSz="914400" rtl="0" eaLnBrk="1" latinLnBrk="0" hangingPunct="1">
                            <a:buFont typeface="Arial" panose="020B0604020202020204" pitchFamily="34" charset="0"/>
                            <a:buAutoNum type="alphaLcParenR"/>
                          </a:pP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data </a:t>
                          </a:r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that</a:t>
                          </a: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do </a:t>
                          </a:r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not</a:t>
                          </a: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cause </a:t>
                          </a:r>
                          <a:r>
                            <a:rPr lang="it-IT" sz="1600" i="0" kern="1200" dirty="0" err="1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collapse</a:t>
                          </a: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𝑛</m:t>
                              </m:r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∈[</m:t>
                              </m:r>
                              <m:acc>
                                <m:accPr>
                                  <m:chr m:val="̅"/>
                                  <m:ctrlPr>
                                    <a:rPr lang="it-IT" sz="1600" b="0" i="1" kern="1200" baseline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accPr>
                                <m:e>
                                  <m:r>
                                    <a:rPr lang="it-IT" sz="1600" b="0" i="1" kern="1200" baseline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𝑁</m:t>
                                  </m:r>
                                </m:e>
                              </m:acc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+1,</m:t>
                              </m:r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𝑁</m:t>
                              </m:r>
                              <m:r>
                                <a:rPr lang="it-IT" sz="1600" b="0" i="1" kern="1200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]</m:t>
                              </m:r>
                            </m:oMath>
                          </a14:m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342900" indent="-342900" algn="l" defTabSz="914400" rtl="0" eaLnBrk="1" latinLnBrk="0" hangingPunct="1">
                            <a:buFont typeface="Arial" panose="020B0604020202020204" pitchFamily="34" charset="0"/>
                            <a:buAutoNum type="alphaLcParenR"/>
                          </a:pPr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r>
                            <a:rPr lang="it-IT" sz="1600" b="0" kern="1200" dirty="0">
                              <a:solidFill>
                                <a:schemeClr val="tx1"/>
                              </a:solidFill>
                              <a:ea typeface="+mn-ea"/>
                              <a:cs typeface="+mn-cs"/>
                            </a:rPr>
                            <a:t>a)  </a:t>
                          </a:r>
                          <a14:m>
                            <m:oMath xmlns:m="http://schemas.openxmlformats.org/officeDocument/2006/math">
                              <m:r>
                                <a:rPr lang="it-IT" sz="1600" b="0" i="1" kern="120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→</m:t>
                              </m:r>
                            </m:oMath>
                          </a14:m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br>
                            <a:rPr lang="it-IT" sz="3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</a:br>
                          <a:b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</a:b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b)  </a:t>
                          </a:r>
                          <a14:m>
                            <m:oMath xmlns:m="http://schemas.openxmlformats.org/officeDocument/2006/math">
                              <m:r>
                                <a:rPr lang="it-IT" sz="1600" b="0" i="1" kern="120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→</m:t>
                              </m:r>
                            </m:oMath>
                          </a14:m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r>
                            <a:rPr lang="it-IT" sz="1600" i="0" kern="1200" dirty="0">
                              <a:solidFill>
                                <a:schemeClr val="tx1"/>
                              </a:solidFill>
                              <a:latin typeface="Adobe Caslon Pro"/>
                              <a:ea typeface="+mn-ea"/>
                              <a:cs typeface="+mn-cs"/>
                            </a:rPr>
                            <a:t>a)+b) </a:t>
                          </a:r>
                          <a14:m>
                            <m:oMath xmlns:m="http://schemas.openxmlformats.org/officeDocument/2006/math">
                              <m:r>
                                <a:rPr lang="it-IT" sz="1600" b="0" i="1" kern="120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→</m:t>
                              </m:r>
                            </m:oMath>
                          </a14:m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13220113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6" name="Tabella 60">
                <a:extLst>
                  <a:ext uri="{FF2B5EF4-FFF2-40B4-BE49-F238E27FC236}">
                    <a16:creationId xmlns:a16="http://schemas.microsoft.com/office/drawing/2014/main" id="{C7EAEB68-453E-49A4-B582-58D57D5D6CF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54070137"/>
                  </p:ext>
                </p:extLst>
              </p:nvPr>
            </p:nvGraphicFramePr>
            <p:xfrm>
              <a:off x="864554" y="2999539"/>
              <a:ext cx="10576164" cy="2975060"/>
            </p:xfrm>
            <a:graphic>
              <a:graphicData uri="http://schemas.openxmlformats.org/drawingml/2006/table">
                <a:tbl>
                  <a:tblPr firstRow="1">
                    <a:tableStyleId>{9D7B26C5-4107-4FEC-AEDC-1716B250A1EF}</a:tableStyleId>
                  </a:tblPr>
                  <a:tblGrid>
                    <a:gridCol w="5536074">
                      <a:extLst>
                        <a:ext uri="{9D8B030D-6E8A-4147-A177-3AD203B41FA5}">
                          <a16:colId xmlns:a16="http://schemas.microsoft.com/office/drawing/2014/main" val="1382741543"/>
                        </a:ext>
                      </a:extLst>
                    </a:gridCol>
                    <a:gridCol w="5040090">
                      <a:extLst>
                        <a:ext uri="{9D8B030D-6E8A-4147-A177-3AD203B41FA5}">
                          <a16:colId xmlns:a16="http://schemas.microsoft.com/office/drawing/2014/main" val="900042537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i="0" dirty="0">
                              <a:latin typeface="Adobe Caslon Pro"/>
                            </a:rPr>
                            <a:t>FULL IDA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i="0" dirty="0">
                              <a:latin typeface="Adobe Caslon Pro"/>
                            </a:rPr>
                            <a:t>TRUNCATED IDA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983022253"/>
                      </a:ext>
                    </a:extLst>
                  </a:tr>
                  <a:tr h="260930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t="-15152" r="-910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09915" t="-15152" r="-12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32201132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Segnaposto testo 3">
                <a:extLst>
                  <a:ext uri="{FF2B5EF4-FFF2-40B4-BE49-F238E27FC236}">
                    <a16:creationId xmlns:a16="http://schemas.microsoft.com/office/drawing/2014/main" id="{06B13A53-676F-4F38-8908-4E1F4757687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1122" y="2420938"/>
                <a:ext cx="10576165" cy="4071937"/>
              </a:xfrm>
              <a:prstGeom prst="rect">
                <a:avLst/>
              </a:prstGeom>
            </p:spPr>
            <p:txBody>
              <a:bodyPr/>
              <a:lstStyle>
                <a:lvl1pPr marL="0" indent="0" algn="l" rtl="0" eaLnBrk="1" fontAlgn="base" hangingPunct="1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5000"/>
                  </a:lnSpc>
                </a:pPr>
                <a:r>
                  <a:rPr lang="it-IT" dirty="0">
                    <a:latin typeface="Adobe Caslon Pro"/>
                  </a:rPr>
                  <a:t>Hp:  - assume a </a:t>
                </a:r>
                <a:r>
                  <a:rPr lang="it-IT" i="1" dirty="0" err="1">
                    <a:latin typeface="Adobe Caslon Pro"/>
                  </a:rPr>
                  <a:t>lognormal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probabillity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distribution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dirty="0">
                    <a:latin typeface="Adobe Caslon Pro"/>
                  </a:rPr>
                  <a:t>for the random </a:t>
                </a:r>
                <a:r>
                  <a:rPr lang="it-IT" dirty="0" err="1">
                    <a:latin typeface="Adobe Caslon Pro"/>
                  </a:rPr>
                  <a:t>variable</a:t>
                </a:r>
                <a:r>
                  <a:rPr lang="it-IT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𝐼𝑀</m:t>
                    </m:r>
                  </m:oMath>
                </a14:m>
                <a:r>
                  <a:rPr lang="en-GB" dirty="0">
                    <a:latin typeface="Adobe Caslon Pro"/>
                  </a:rPr>
                  <a:t> associated with given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GB" dirty="0">
                  <a:latin typeface="Adobe Caslon Pro"/>
                </a:endParaRPr>
              </a:p>
            </p:txBody>
          </p:sp>
        </mc:Choice>
        <mc:Fallback>
          <p:sp>
            <p:nvSpPr>
              <p:cNvPr id="17" name="Segnaposto testo 3">
                <a:extLst>
                  <a:ext uri="{FF2B5EF4-FFF2-40B4-BE49-F238E27FC236}">
                    <a16:creationId xmlns:a16="http://schemas.microsoft.com/office/drawing/2014/main" id="{06B13A53-676F-4F38-8908-4E1F475768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122" y="2420938"/>
                <a:ext cx="10576165" cy="4071937"/>
              </a:xfrm>
              <a:prstGeom prst="rect">
                <a:avLst/>
              </a:prstGeom>
              <a:blipFill>
                <a:blip r:embed="rId7"/>
                <a:stretch>
                  <a:fillRect l="-51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Immagine 1">
            <a:extLst>
              <a:ext uri="{FF2B5EF4-FFF2-40B4-BE49-F238E27FC236}">
                <a16:creationId xmlns:a16="http://schemas.microsoft.com/office/drawing/2014/main" id="{55D01F58-02C5-4B8E-93E7-D6A4F57818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38694" y="3947599"/>
            <a:ext cx="3413572" cy="602395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F33C0DE-4385-4E3C-A3B2-80BABBB053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44265" y="5014588"/>
            <a:ext cx="1871728" cy="59522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DBD4A56-2347-47F6-8081-4D7D8D4DF0C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44265" y="5693302"/>
            <a:ext cx="2617550" cy="781679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0BE41D70-8F1B-445C-A1C8-FB0C1E1EA72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24418" y="4151431"/>
            <a:ext cx="2688542" cy="66475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66D5B6F5-5A3F-468C-886A-9624FBA8FCD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24418" y="4770026"/>
            <a:ext cx="4933946" cy="66675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7B01F38-F5E0-4DAA-BA99-23D2AF4819E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897" r="64824"/>
          <a:stretch/>
        </p:blipFill>
        <p:spPr>
          <a:xfrm>
            <a:off x="7277377" y="5413830"/>
            <a:ext cx="2212063" cy="595224"/>
          </a:xfrm>
          <a:prstGeom prst="rect">
            <a:avLst/>
          </a:prstGeom>
        </p:spPr>
      </p:pic>
      <p:pic>
        <p:nvPicPr>
          <p:cNvPr id="29" name="Immagine 28">
            <a:extLst>
              <a:ext uri="{FF2B5EF4-FFF2-40B4-BE49-F238E27FC236}">
                <a16:creationId xmlns:a16="http://schemas.microsoft.com/office/drawing/2014/main" id="{6072CC88-782D-4761-BB77-6D11385C8775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2296" t="3750"/>
          <a:stretch/>
        </p:blipFill>
        <p:spPr>
          <a:xfrm>
            <a:off x="7277377" y="5915732"/>
            <a:ext cx="4257598" cy="583978"/>
          </a:xfrm>
          <a:prstGeom prst="rect">
            <a:avLst/>
          </a:prstGeom>
        </p:spPr>
      </p:pic>
      <p:graphicFrame>
        <p:nvGraphicFramePr>
          <p:cNvPr id="30" name="Tabella 6">
            <a:extLst>
              <a:ext uri="{FF2B5EF4-FFF2-40B4-BE49-F238E27FC236}">
                <a16:creationId xmlns:a16="http://schemas.microsoft.com/office/drawing/2014/main" id="{A035BCBE-D30C-4785-B9E3-3DBEB7BBF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94773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Computation</a:t>
            </a:r>
            <a:r>
              <a:rPr lang="it-IT" dirty="0">
                <a:latin typeface="Adobe Caslon Pro"/>
              </a:rPr>
              <a:t> of </a:t>
            </a:r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function</a:t>
            </a:r>
            <a:endParaRPr lang="en-GB" dirty="0">
              <a:latin typeface="Adobe Caslon Pro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48</a:t>
            </a:fld>
            <a:endParaRPr lang="it-IT" dirty="0">
              <a:latin typeface="Adobe Caslon Pro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340D36E-3820-42A7-B526-7497245ECE3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D6C6AEDA-F296-41EE-BFFE-38F0D3968B00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30DB6A93-48E5-48DF-BFCE-D1DF2053F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CE4C336B-915E-4F53-A9C4-CEA517CAC39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7" name="Picture 2" descr="ITN Inspire Logo">
                <a:extLst>
                  <a:ext uri="{FF2B5EF4-FFF2-40B4-BE49-F238E27FC236}">
                    <a16:creationId xmlns:a16="http://schemas.microsoft.com/office/drawing/2014/main" id="{7FE60B3D-930C-4B12-A5BA-D1A063582A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ITN Inspire Logo">
                <a:extLst>
                  <a:ext uri="{FF2B5EF4-FFF2-40B4-BE49-F238E27FC236}">
                    <a16:creationId xmlns:a16="http://schemas.microsoft.com/office/drawing/2014/main" id="{5484B6C1-8162-4AA1-A6AE-0EA7622126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6" name="Tabella 60">
                <a:extLst>
                  <a:ext uri="{FF2B5EF4-FFF2-40B4-BE49-F238E27FC236}">
                    <a16:creationId xmlns:a16="http://schemas.microsoft.com/office/drawing/2014/main" id="{C7EAEB68-453E-49A4-B582-58D57D5D6CF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89824670"/>
                  </p:ext>
                </p:extLst>
              </p:nvPr>
            </p:nvGraphicFramePr>
            <p:xfrm>
              <a:off x="6718403" y="2582382"/>
              <a:ext cx="5040090" cy="2975060"/>
            </p:xfrm>
            <a:graphic>
              <a:graphicData uri="http://schemas.openxmlformats.org/drawingml/2006/table">
                <a:tbl>
                  <a:tblPr firstRow="1">
                    <a:tableStyleId>{9D7B26C5-4107-4FEC-AEDC-1716B250A1EF}</a:tableStyleId>
                  </a:tblPr>
                  <a:tblGrid>
                    <a:gridCol w="5040090">
                      <a:extLst>
                        <a:ext uri="{9D8B030D-6E8A-4147-A177-3AD203B41FA5}">
                          <a16:colId xmlns:a16="http://schemas.microsoft.com/office/drawing/2014/main" val="900042537"/>
                        </a:ext>
                      </a:extLst>
                    </a:gridCol>
                  </a:tblGrid>
                  <a:tr h="3011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i="0" dirty="0">
                              <a:latin typeface="Adobe Caslon Pro"/>
                            </a:rPr>
                            <a:t>TRUNCATED IDA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983022253"/>
                      </a:ext>
                    </a:extLst>
                  </a:tr>
                  <a:tr h="2609300">
                    <a:tc>
                      <a:txBody>
                        <a:bodyPr/>
                        <a:lstStyle/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endParaRPr lang="it-IT" sz="1200" b="0" i="1" kern="120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endParaRPr lang="it-IT" sz="1600" b="0" i="1" kern="120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right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it-IT" sz="2000" b="0" i="1" kern="12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2000" b="0" i="1" kern="12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e>
                                </m:d>
                                <m:r>
                                  <a:rPr lang="it-IT" sz="2000" b="0" i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               </m:t>
                                </m:r>
                              </m:oMath>
                            </m:oMathPara>
                          </a14:m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:endParaRPr lang="it-IT" sz="16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  <a:p>
                          <a:pPr marL="0" indent="0" algn="l" defTabSz="914400" rtl="0" eaLnBrk="1" latinLnBrk="0" hangingPunct="1">
                            <a:buFont typeface="Arial" panose="020B0604020202020204" pitchFamily="34" charset="0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right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it-IT" sz="2000" b="0" i="1" kern="12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2000" b="0" i="1" kern="12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2</m:t>
                                    </m:r>
                                  </m:e>
                                </m:d>
                                <m:r>
                                  <a:rPr lang="it-IT" sz="2000" b="0" i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r>
                                  <a:rPr lang="it-IT" sz="2000" b="0" i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              </m:t>
                                </m:r>
                              </m:oMath>
                            </m:oMathPara>
                          </a14:m>
                          <a:endParaRPr lang="it-IT" sz="2000" i="0" kern="1200" dirty="0">
                            <a:solidFill>
                              <a:schemeClr val="tx1"/>
                            </a:solidFill>
                            <a:latin typeface="Adobe Caslon Pro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13220113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6" name="Tabella 60">
                <a:extLst>
                  <a:ext uri="{FF2B5EF4-FFF2-40B4-BE49-F238E27FC236}">
                    <a16:creationId xmlns:a16="http://schemas.microsoft.com/office/drawing/2014/main" id="{C7EAEB68-453E-49A4-B582-58D57D5D6CF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89824670"/>
                  </p:ext>
                </p:extLst>
              </p:nvPr>
            </p:nvGraphicFramePr>
            <p:xfrm>
              <a:off x="6718403" y="2582382"/>
              <a:ext cx="5040090" cy="2975060"/>
            </p:xfrm>
            <a:graphic>
              <a:graphicData uri="http://schemas.openxmlformats.org/drawingml/2006/table">
                <a:tbl>
                  <a:tblPr firstRow="1">
                    <a:tableStyleId>{9D7B26C5-4107-4FEC-AEDC-1716B250A1EF}</a:tableStyleId>
                  </a:tblPr>
                  <a:tblGrid>
                    <a:gridCol w="5040090">
                      <a:extLst>
                        <a:ext uri="{9D8B030D-6E8A-4147-A177-3AD203B41FA5}">
                          <a16:colId xmlns:a16="http://schemas.microsoft.com/office/drawing/2014/main" val="900042537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i="0" dirty="0">
                              <a:latin typeface="Adobe Caslon Pro"/>
                            </a:rPr>
                            <a:t>TRUNCATED IDA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983022253"/>
                      </a:ext>
                    </a:extLst>
                  </a:tr>
                  <a:tr h="260930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t="-15152" r="-12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3220113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9" name="Segnaposto testo 3">
            <a:extLst>
              <a:ext uri="{FF2B5EF4-FFF2-40B4-BE49-F238E27FC236}">
                <a16:creationId xmlns:a16="http://schemas.microsoft.com/office/drawing/2014/main" id="{D3A44308-0E12-4E2F-9919-657B2A4770E5}"/>
              </a:ext>
            </a:extLst>
          </p:cNvPr>
          <p:cNvSpPr txBox="1">
            <a:spLocks/>
          </p:cNvSpPr>
          <p:nvPr/>
        </p:nvSpPr>
        <p:spPr>
          <a:xfrm>
            <a:off x="807917" y="2786063"/>
            <a:ext cx="10576165" cy="4071937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it-IT" dirty="0">
                <a:latin typeface="Adobe Caslon Pro"/>
              </a:rPr>
              <a:t>The </a:t>
            </a:r>
            <a:r>
              <a:rPr lang="it-IT" dirty="0" err="1">
                <a:latin typeface="Adobe Caslon Pro"/>
              </a:rPr>
              <a:t>likelihood</a:t>
            </a:r>
            <a:r>
              <a:rPr lang="it-IT" dirty="0">
                <a:latin typeface="Adobe Caslon Pro"/>
              </a:rPr>
              <a:t> for the </a:t>
            </a:r>
            <a:r>
              <a:rPr lang="it-IT" dirty="0" err="1">
                <a:latin typeface="Adobe Caslon Pro"/>
              </a:rPr>
              <a:t>entire</a:t>
            </a:r>
            <a:r>
              <a:rPr lang="it-IT" dirty="0">
                <a:latin typeface="Adobe Caslon Pro"/>
              </a:rPr>
              <a:t> set of data</a:t>
            </a:r>
          </a:p>
          <a:p>
            <a:pPr>
              <a:lnSpc>
                <a:spcPct val="125000"/>
              </a:lnSpc>
            </a:pPr>
            <a:endParaRPr lang="it-IT" dirty="0">
              <a:latin typeface="Adobe Caslon Pro"/>
            </a:endParaRPr>
          </a:p>
          <a:p>
            <a:pPr>
              <a:lnSpc>
                <a:spcPct val="125000"/>
              </a:lnSpc>
            </a:pPr>
            <a:r>
              <a:rPr lang="it-IT" dirty="0">
                <a:latin typeface="Adobe Caslon Pro"/>
              </a:rPr>
              <a:t>And the log </a:t>
            </a:r>
            <a:r>
              <a:rPr lang="it-IT" dirty="0" err="1">
                <a:latin typeface="Adobe Caslon Pro"/>
              </a:rPr>
              <a:t>likelihood</a:t>
            </a:r>
            <a:endParaRPr lang="it-IT" dirty="0">
              <a:latin typeface="Adobe Caslon Pro"/>
            </a:endParaRPr>
          </a:p>
          <a:p>
            <a:pPr>
              <a:lnSpc>
                <a:spcPct val="125000"/>
              </a:lnSpc>
            </a:pPr>
            <a:endParaRPr lang="it-IT" dirty="0">
              <a:latin typeface="Adobe Caslon Pro"/>
            </a:endParaRPr>
          </a:p>
          <a:p>
            <a:pPr>
              <a:lnSpc>
                <a:spcPct val="125000"/>
              </a:lnSpc>
            </a:pPr>
            <a:endParaRPr lang="it-IT" sz="700" dirty="0">
              <a:latin typeface="Adobe Caslon Pro"/>
            </a:endParaRPr>
          </a:p>
          <a:p>
            <a:pPr>
              <a:lnSpc>
                <a:spcPct val="125000"/>
              </a:lnSpc>
            </a:pPr>
            <a:r>
              <a:rPr lang="it-IT" dirty="0" err="1">
                <a:latin typeface="Adobe Caslon Pro"/>
              </a:rPr>
              <a:t>Estimation</a:t>
            </a:r>
            <a:r>
              <a:rPr lang="it-IT" dirty="0">
                <a:latin typeface="Adobe Caslon Pro"/>
              </a:rPr>
              <a:t> of </a:t>
            </a:r>
            <a:r>
              <a:rPr lang="it-IT" dirty="0" err="1">
                <a:latin typeface="Adobe Caslon Pro"/>
              </a:rPr>
              <a:t>parameters</a:t>
            </a:r>
            <a:r>
              <a:rPr lang="it-IT" dirty="0">
                <a:latin typeface="Adobe Caslon Pro"/>
              </a:rPr>
              <a:t> by </a:t>
            </a:r>
            <a:r>
              <a:rPr lang="it-IT" dirty="0" err="1">
                <a:latin typeface="Adobe Caslon Pro"/>
              </a:rPr>
              <a:t>optimization</a:t>
            </a:r>
            <a:endParaRPr lang="it-IT" dirty="0">
              <a:latin typeface="Adobe Caslon Pro"/>
            </a:endParaRPr>
          </a:p>
          <a:p>
            <a:pPr>
              <a:lnSpc>
                <a:spcPct val="125000"/>
              </a:lnSpc>
            </a:pPr>
            <a:endParaRPr lang="it-IT" dirty="0">
              <a:latin typeface="Adobe Caslon Pro"/>
            </a:endParaRPr>
          </a:p>
          <a:p>
            <a:pPr>
              <a:lnSpc>
                <a:spcPct val="125000"/>
              </a:lnSpc>
            </a:pPr>
            <a:endParaRPr lang="it-IT" dirty="0">
              <a:latin typeface="Adobe Caslon Pro"/>
            </a:endParaRPr>
          </a:p>
          <a:p>
            <a:pPr>
              <a:lnSpc>
                <a:spcPct val="125000"/>
              </a:lnSpc>
            </a:pPr>
            <a:endParaRPr lang="it-IT" dirty="0">
              <a:latin typeface="Adobe Caslon Pro"/>
            </a:endParaRPr>
          </a:p>
          <a:p>
            <a:pPr>
              <a:lnSpc>
                <a:spcPct val="125000"/>
              </a:lnSpc>
            </a:pPr>
            <a:endParaRPr lang="it-IT" dirty="0">
              <a:latin typeface="Adobe Caslon Pro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3BD3CB0-23E5-4A41-8893-4BE257366D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0237" y="3146101"/>
            <a:ext cx="7418652" cy="71576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02F13AF-6065-46B6-B591-51F719F3C6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00237" y="4165965"/>
            <a:ext cx="6837363" cy="833619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CDB46324-5797-47BF-B5AC-A8BBC61646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53109" y="5436473"/>
            <a:ext cx="2879776" cy="581007"/>
          </a:xfrm>
          <a:prstGeom prst="rect">
            <a:avLst/>
          </a:prstGeom>
        </p:spPr>
      </p:pic>
      <p:graphicFrame>
        <p:nvGraphicFramePr>
          <p:cNvPr id="30" name="Tabella 6">
            <a:extLst>
              <a:ext uri="{FF2B5EF4-FFF2-40B4-BE49-F238E27FC236}">
                <a16:creationId xmlns:a16="http://schemas.microsoft.com/office/drawing/2014/main" id="{B8B15C70-C4D2-478A-BA39-D042B8D19C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28709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Computation</a:t>
            </a:r>
            <a:r>
              <a:rPr lang="it-IT" dirty="0">
                <a:latin typeface="Adobe Caslon Pro"/>
              </a:rPr>
              <a:t> of </a:t>
            </a:r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function</a:t>
            </a:r>
            <a:endParaRPr lang="en-GB" dirty="0">
              <a:latin typeface="Adobe Caslon Pro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49</a:t>
            </a:fld>
            <a:endParaRPr lang="it-IT" dirty="0">
              <a:latin typeface="Adobe Caslon Pro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340D36E-3820-42A7-B526-7497245ECE3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D6C6AEDA-F296-41EE-BFFE-38F0D3968B00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30DB6A93-48E5-48DF-BFCE-D1DF2053F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CE4C336B-915E-4F53-A9C4-CEA517CAC39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7" name="Picture 2" descr="ITN Inspire Logo">
                <a:extLst>
                  <a:ext uri="{FF2B5EF4-FFF2-40B4-BE49-F238E27FC236}">
                    <a16:creationId xmlns:a16="http://schemas.microsoft.com/office/drawing/2014/main" id="{7FE60B3D-930C-4B12-A5BA-D1A063582A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ITN Inspire Logo">
                <a:extLst>
                  <a:ext uri="{FF2B5EF4-FFF2-40B4-BE49-F238E27FC236}">
                    <a16:creationId xmlns:a16="http://schemas.microsoft.com/office/drawing/2014/main" id="{5484B6C1-8162-4AA1-A6AE-0EA7622126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Segnaposto testo 3">
                <a:extLst>
                  <a:ext uri="{FF2B5EF4-FFF2-40B4-BE49-F238E27FC236}">
                    <a16:creationId xmlns:a16="http://schemas.microsoft.com/office/drawing/2014/main" id="{D3A44308-0E12-4E2F-9919-657B2A4770E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07917" y="2603351"/>
                <a:ext cx="10576165" cy="4254649"/>
              </a:xfrm>
              <a:prstGeom prst="rect">
                <a:avLst/>
              </a:prstGeom>
            </p:spPr>
            <p:txBody>
              <a:bodyPr/>
              <a:lstStyle>
                <a:lvl1pPr marL="0" indent="0" algn="l" rtl="0" eaLnBrk="1" fontAlgn="base" hangingPunct="1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5000"/>
                  </a:lnSpc>
                </a:pPr>
                <a:r>
                  <a:rPr lang="it-IT" dirty="0">
                    <a:latin typeface="Adobe Caslon Pro"/>
                  </a:rPr>
                  <a:t>For a </a:t>
                </a:r>
                <a:r>
                  <a:rPr lang="it-IT" dirty="0" err="1">
                    <a:latin typeface="Adobe Caslon Pro"/>
                  </a:rPr>
                  <a:t>generic</a:t>
                </a:r>
                <a:r>
                  <a:rPr lang="it-IT" dirty="0">
                    <a:latin typeface="Adobe Caslon Pro"/>
                  </a:rPr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;</m:t>
                    </m:r>
                    <m:r>
                      <a:rPr lang="it-IT" b="1" i="1" smtClean="0">
                        <a:latin typeface="Cambria Math" panose="02040503050406030204" pitchFamily="18" charset="0"/>
                      </a:rPr>
                      <m:t>𝜽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>
                  <a:latin typeface="Adobe Caslon Pro"/>
                </a:endParaRPr>
              </a:p>
              <a:p>
                <a:pPr>
                  <a:lnSpc>
                    <a:spcPct val="125000"/>
                  </a:lnSpc>
                </a:pPr>
                <a:endParaRPr lang="it-IT" sz="400" dirty="0">
                  <a:latin typeface="Adobe Caslon Pro"/>
                </a:endParaRPr>
              </a:p>
              <a:p>
                <a:pPr>
                  <a:lnSpc>
                    <a:spcPct val="125000"/>
                  </a:lnSpc>
                </a:pPr>
                <a:endParaRPr lang="it-IT" dirty="0">
                  <a:latin typeface="Adobe Caslon Pro"/>
                </a:endParaRPr>
              </a:p>
              <a:p>
                <a:pPr>
                  <a:lnSpc>
                    <a:spcPct val="125000"/>
                  </a:lnSpc>
                </a:pPr>
                <a:r>
                  <a:rPr lang="it-IT" dirty="0">
                    <a:latin typeface="Adobe Caslon Pro"/>
                  </a:rPr>
                  <a:t>And the log </a:t>
                </a:r>
                <a:r>
                  <a:rPr lang="it-IT" dirty="0" err="1">
                    <a:latin typeface="Adobe Caslon Pro"/>
                  </a:rPr>
                  <a:t>likelihood</a:t>
                </a:r>
                <a:endParaRPr lang="it-IT" dirty="0">
                  <a:latin typeface="Adobe Caslon Pro"/>
                </a:endParaRPr>
              </a:p>
              <a:p>
                <a:pPr>
                  <a:lnSpc>
                    <a:spcPct val="125000"/>
                  </a:lnSpc>
                </a:pPr>
                <a:endParaRPr lang="it-IT" dirty="0">
                  <a:latin typeface="Adobe Caslon Pro"/>
                </a:endParaRPr>
              </a:p>
              <a:p>
                <a:pPr>
                  <a:lnSpc>
                    <a:spcPct val="125000"/>
                  </a:lnSpc>
                </a:pPr>
                <a:endParaRPr lang="it-IT" sz="700" dirty="0">
                  <a:latin typeface="Adobe Caslon Pro"/>
                </a:endParaRPr>
              </a:p>
              <a:p>
                <a:pPr>
                  <a:lnSpc>
                    <a:spcPct val="125000"/>
                  </a:lnSpc>
                </a:pPr>
                <a:r>
                  <a:rPr lang="it-IT" dirty="0" err="1">
                    <a:latin typeface="Adobe Caslon Pro"/>
                  </a:rPr>
                  <a:t>Estimation</a:t>
                </a:r>
                <a:r>
                  <a:rPr lang="it-IT" dirty="0">
                    <a:latin typeface="Adobe Caslon Pro"/>
                  </a:rPr>
                  <a:t> of </a:t>
                </a:r>
                <a:r>
                  <a:rPr lang="it-IT" dirty="0" err="1">
                    <a:latin typeface="Adobe Caslon Pro"/>
                  </a:rPr>
                  <a:t>parameters</a:t>
                </a:r>
                <a:r>
                  <a:rPr lang="it-IT" dirty="0">
                    <a:latin typeface="Adobe Caslon Pro"/>
                  </a:rPr>
                  <a:t> by </a:t>
                </a:r>
                <a:r>
                  <a:rPr lang="it-IT" dirty="0" err="1">
                    <a:latin typeface="Adobe Caslon Pro"/>
                  </a:rPr>
                  <a:t>optimization</a:t>
                </a:r>
                <a:endParaRPr lang="it-IT" dirty="0">
                  <a:latin typeface="Adobe Caslon Pro"/>
                </a:endParaRPr>
              </a:p>
              <a:p>
                <a:pPr>
                  <a:lnSpc>
                    <a:spcPct val="125000"/>
                  </a:lnSpc>
                </a:pPr>
                <a:endParaRPr lang="it-IT" dirty="0">
                  <a:latin typeface="Adobe Caslon Pro"/>
                </a:endParaRPr>
              </a:p>
              <a:p>
                <a:pPr>
                  <a:lnSpc>
                    <a:spcPct val="125000"/>
                  </a:lnSpc>
                </a:pPr>
                <a:endParaRPr lang="it-IT" dirty="0">
                  <a:latin typeface="Adobe Caslon Pro"/>
                </a:endParaRPr>
              </a:p>
              <a:p>
                <a:pPr>
                  <a:lnSpc>
                    <a:spcPct val="125000"/>
                  </a:lnSpc>
                </a:pPr>
                <a:endParaRPr lang="it-IT" dirty="0">
                  <a:latin typeface="Adobe Caslon Pro"/>
                </a:endParaRPr>
              </a:p>
              <a:p>
                <a:pPr>
                  <a:lnSpc>
                    <a:spcPct val="125000"/>
                  </a:lnSpc>
                </a:pPr>
                <a:endParaRPr lang="it-IT" dirty="0">
                  <a:latin typeface="Adobe Caslon Pro"/>
                </a:endParaRPr>
              </a:p>
            </p:txBody>
          </p:sp>
        </mc:Choice>
        <mc:Fallback>
          <p:sp>
            <p:nvSpPr>
              <p:cNvPr id="19" name="Segnaposto testo 3">
                <a:extLst>
                  <a:ext uri="{FF2B5EF4-FFF2-40B4-BE49-F238E27FC236}">
                    <a16:creationId xmlns:a16="http://schemas.microsoft.com/office/drawing/2014/main" id="{D3A44308-0E12-4E2F-9919-657B2A4770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917" y="2603351"/>
                <a:ext cx="10576165" cy="4254649"/>
              </a:xfrm>
              <a:prstGeom prst="rect">
                <a:avLst/>
              </a:prstGeom>
              <a:blipFill>
                <a:blip r:embed="rId6"/>
                <a:stretch>
                  <a:fillRect l="-51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Immagine 1">
            <a:extLst>
              <a:ext uri="{FF2B5EF4-FFF2-40B4-BE49-F238E27FC236}">
                <a16:creationId xmlns:a16="http://schemas.microsoft.com/office/drawing/2014/main" id="{977AFA35-3562-4314-9354-9F88C85FBD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0322" y="2924241"/>
            <a:ext cx="4320629" cy="90960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1A5D71B-2F73-4825-9335-F171A29F49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40322" y="4159961"/>
            <a:ext cx="5151519" cy="90960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0C588D2-FD97-4415-B034-B64FB79C2DE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40322" y="5512565"/>
            <a:ext cx="2265269" cy="54226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5ED106AC-0AB3-434B-A445-1FACD442FF5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46264"/>
          <a:stretch/>
        </p:blipFill>
        <p:spPr>
          <a:xfrm>
            <a:off x="8239026" y="1838922"/>
            <a:ext cx="3498949" cy="2350523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5984AF8E-0727-411F-9B09-039DBDB6EBD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3511" t="-1215" r="-7247" b="1215"/>
          <a:stretch/>
        </p:blipFill>
        <p:spPr>
          <a:xfrm>
            <a:off x="8716910" y="3981446"/>
            <a:ext cx="3498949" cy="2350523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805F1C7D-FA80-462A-9CDD-051BA2ABA801}"/>
              </a:ext>
            </a:extLst>
          </p:cNvPr>
          <p:cNvSpPr txBox="1"/>
          <p:nvPr/>
        </p:nvSpPr>
        <p:spPr>
          <a:xfrm>
            <a:off x="6260951" y="6322636"/>
            <a:ext cx="54047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b="1" u="none" strike="noStrike" baseline="0" dirty="0">
                <a:latin typeface="Adobe Caslon Pro"/>
              </a:rPr>
              <a:t>Fig.1 </a:t>
            </a:r>
            <a:r>
              <a:rPr lang="it-IT" sz="1200" b="0" u="none" strike="noStrike" baseline="0" dirty="0">
                <a:latin typeface="Adobe Caslon Pro"/>
              </a:rPr>
              <a:t>– </a:t>
            </a:r>
            <a:r>
              <a:rPr lang="it-IT" sz="1200" b="0" u="none" strike="noStrike" baseline="0" dirty="0" err="1">
                <a:latin typeface="Adobe Caslon Pro"/>
              </a:rPr>
              <a:t>Fragility</a:t>
            </a:r>
            <a:r>
              <a:rPr lang="it-IT" sz="1200" b="0" u="none" strike="noStrike" baseline="0" dirty="0">
                <a:latin typeface="Adobe Caslon Pro"/>
              </a:rPr>
              <a:t> </a:t>
            </a:r>
            <a:r>
              <a:rPr lang="it-IT" sz="1200" b="0" u="none" strike="noStrike" baseline="0" dirty="0" err="1">
                <a:latin typeface="Adobe Caslon Pro"/>
              </a:rPr>
              <a:t>function</a:t>
            </a:r>
            <a:r>
              <a:rPr lang="it-IT" sz="1200" b="0" u="none" strike="noStrike" baseline="0" dirty="0">
                <a:latin typeface="Adobe Caslon Pro"/>
              </a:rPr>
              <a:t> </a:t>
            </a:r>
            <a:r>
              <a:rPr lang="it-IT" sz="1200" b="0" u="none" strike="noStrike" baseline="0" dirty="0" err="1">
                <a:latin typeface="Adobe Caslon Pro"/>
              </a:rPr>
              <a:t>computed</a:t>
            </a:r>
            <a:r>
              <a:rPr lang="it-IT" sz="1200" b="0" u="none" strike="noStrike" baseline="0" dirty="0">
                <a:latin typeface="Adobe Caslon Pro"/>
              </a:rPr>
              <a:t> via IDA, </a:t>
            </a:r>
            <a:r>
              <a:rPr lang="it-IT" sz="1200" b="0" u="none" strike="noStrike" baseline="0" dirty="0" err="1">
                <a:latin typeface="Adobe Caslon Pro"/>
              </a:rPr>
              <a:t>see</a:t>
            </a:r>
            <a:r>
              <a:rPr lang="it-IT" sz="1200" b="0" u="none" strike="noStrike" baseline="0" dirty="0">
                <a:latin typeface="Adobe Caslon Pro"/>
              </a:rPr>
              <a:t> </a:t>
            </a:r>
            <a:r>
              <a:rPr lang="en-US" sz="1200" b="0" u="none" strike="noStrike" baseline="0" dirty="0" err="1">
                <a:latin typeface="Adobe Caslon Pro"/>
              </a:rPr>
              <a:t>Broccardo</a:t>
            </a:r>
            <a:r>
              <a:rPr lang="en-US" sz="1200" b="0" u="none" strike="noStrike" baseline="0" dirty="0">
                <a:latin typeface="Adobe Caslon Pro"/>
              </a:rPr>
              <a:t>, M. (2018) </a:t>
            </a:r>
            <a:r>
              <a:rPr lang="en-US" sz="1200" b="0" i="1" u="none" strike="noStrike" baseline="0" dirty="0">
                <a:latin typeface="Adobe Caslon Pro"/>
              </a:rPr>
              <a:t>Probabilistic seismic risk analysis for civil systems</a:t>
            </a:r>
            <a:r>
              <a:rPr lang="en-US" sz="1200" b="0" u="none" strike="noStrike" baseline="0" dirty="0">
                <a:latin typeface="Adobe Caslon Pro"/>
              </a:rPr>
              <a:t>, Lecture Notes</a:t>
            </a:r>
            <a:r>
              <a:rPr lang="en-US" sz="1200" b="0" i="1" u="none" strike="noStrike" baseline="0" dirty="0">
                <a:latin typeface="Adobe Caslon Pro"/>
              </a:rPr>
              <a:t>.</a:t>
            </a:r>
            <a:endParaRPr lang="en-GB" sz="1050" i="1" dirty="0">
              <a:latin typeface="Adobe Caslon Pro"/>
            </a:endParaRPr>
          </a:p>
        </p:txBody>
      </p:sp>
      <p:graphicFrame>
        <p:nvGraphicFramePr>
          <p:cNvPr id="22" name="Tabella 6">
            <a:extLst>
              <a:ext uri="{FF2B5EF4-FFF2-40B4-BE49-F238E27FC236}">
                <a16:creationId xmlns:a16="http://schemas.microsoft.com/office/drawing/2014/main" id="{0ABC0EB7-E271-4630-8174-9C08D6989E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813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2" y="2481263"/>
                <a:ext cx="10185378" cy="585262"/>
              </a:xfrm>
            </p:spPr>
            <p:txBody>
              <a:bodyPr/>
              <a:lstStyle/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it-IT" dirty="0">
                    <a:latin typeface="Adobe Caslon Pro"/>
                  </a:rPr>
                  <a:t>PEER ~ Pacific </a:t>
                </a:r>
                <a:r>
                  <a:rPr lang="it-IT" dirty="0" err="1">
                    <a:latin typeface="Adobe Caslon Pro"/>
                  </a:rPr>
                  <a:t>Earthquake</a:t>
                </a:r>
                <a:r>
                  <a:rPr lang="it-IT" dirty="0">
                    <a:latin typeface="Adobe Caslon Pro"/>
                  </a:rPr>
                  <a:t> Engineering </a:t>
                </a:r>
                <a:r>
                  <a:rPr lang="it-IT" dirty="0" err="1">
                    <a:latin typeface="Adobe Caslon Pro"/>
                  </a:rPr>
                  <a:t>Research</a:t>
                </a:r>
                <a:r>
                  <a:rPr lang="it-IT" dirty="0">
                    <a:latin typeface="Adobe Caslon Pro"/>
                  </a:rPr>
                  <a:t> center – </a:t>
                </a:r>
                <a:r>
                  <a:rPr lang="it-IT" dirty="0" err="1">
                    <a:latin typeface="Adobe Caslon Pro"/>
                  </a:rPr>
                  <a:t>analytical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approaches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b="1" dirty="0" err="1">
                    <a:latin typeface="Adobe Caslon Pro"/>
                  </a:rPr>
                  <a:t>based</a:t>
                </a:r>
                <a:r>
                  <a:rPr lang="it-IT" b="1" dirty="0">
                    <a:latin typeface="Adobe Caslon Pro"/>
                  </a:rPr>
                  <a:t> on </a:t>
                </a:r>
                <a:r>
                  <a:rPr lang="it-IT" b="1" dirty="0" err="1">
                    <a:latin typeface="Adobe Caslon Pro"/>
                  </a:rPr>
                  <a:t>total</a:t>
                </a:r>
                <a:r>
                  <a:rPr lang="it-IT" b="1" dirty="0">
                    <a:latin typeface="Adobe Caslon Pro"/>
                  </a:rPr>
                  <a:t> </a:t>
                </a:r>
                <a:r>
                  <a:rPr lang="it-IT" b="1" dirty="0" err="1">
                    <a:latin typeface="Adobe Caslon Pro"/>
                  </a:rPr>
                  <a:t>probability</a:t>
                </a:r>
                <a:r>
                  <a:rPr lang="it-IT" b="1" dirty="0">
                    <a:latin typeface="Adobe Caslon Pro"/>
                  </a:rPr>
                  <a:t> </a:t>
                </a:r>
                <a:r>
                  <a:rPr lang="it-IT" b="1" dirty="0" err="1">
                    <a:latin typeface="Adobe Caslon Pro"/>
                  </a:rPr>
                  <a:t>theorem</a:t>
                </a:r>
                <a:r>
                  <a:rPr lang="it-IT" b="1" dirty="0">
                    <a:latin typeface="Adobe Caslon Pro"/>
                  </a:rPr>
                  <a:t> </a:t>
                </a:r>
                <a:r>
                  <a:rPr lang="it-IT" dirty="0">
                    <a:latin typeface="Adobe Caslon Pro"/>
                  </a:rPr>
                  <a:t>for the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yearly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mean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numebr</a:t>
                </a:r>
                <a:r>
                  <a:rPr lang="it-IT" i="1" dirty="0">
                    <a:latin typeface="Adobe Caslon Pro"/>
                  </a:rPr>
                  <a:t> of events of a </a:t>
                </a:r>
                <a:r>
                  <a:rPr lang="it-IT" i="1" dirty="0" err="1">
                    <a:latin typeface="Adobe Caslon Pro"/>
                  </a:rPr>
                  <a:t>selected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decision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variable</a:t>
                </a:r>
                <a:endParaRPr lang="it-IT" i="1" dirty="0">
                  <a:latin typeface="Adobe Caslon Pro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i="1" dirty="0">
                  <a:latin typeface="Adobe Caslon Pro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i="1" dirty="0">
                  <a:latin typeface="Adobe Caslon Pro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i="1" dirty="0">
                  <a:latin typeface="Adobe Caslon Pro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i="1" dirty="0">
                  <a:latin typeface="Adobe Caslon Pro"/>
                </a:endParaRPr>
              </a:p>
              <a:p>
                <a:endParaRPr lang="it-IT" i="1" dirty="0">
                  <a:latin typeface="Adobe Caslon Pro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it-IT" dirty="0">
                    <a:latin typeface="Adobe Caslon Pro"/>
                  </a:rPr>
                  <a:t>with the </a:t>
                </a:r>
                <a:r>
                  <a:rPr lang="it-IT" dirty="0" err="1">
                    <a:latin typeface="Adobe Caslon Pro"/>
                  </a:rPr>
                  <a:t>underlying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assumptions</a:t>
                </a:r>
                <a:r>
                  <a:rPr lang="it-IT" dirty="0">
                    <a:latin typeface="Adobe Caslon Pro"/>
                  </a:rPr>
                  <a:t> of:</a:t>
                </a:r>
              </a:p>
              <a:p>
                <a:r>
                  <a:rPr lang="it-IT" dirty="0">
                    <a:latin typeface="Adobe Caslon Pro"/>
                  </a:rPr>
                  <a:t>	- </a:t>
                </a:r>
                <a:r>
                  <a:rPr lang="it-IT" dirty="0" err="1">
                    <a:latin typeface="Adobe Caslon Pro"/>
                  </a:rPr>
                  <a:t>Markovian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structure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>
                    <a:latin typeface="Adobe Caslon Pro"/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𝐷𝑉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    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𝐸𝐷𝑃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𝐼𝑀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|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𝐷𝑀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𝑑𝑚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  ;</m:t>
                    </m:r>
                    <m:r>
                      <a:rPr lang="it-IT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𝐷</m:t>
                    </m:r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𝑀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    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𝐼𝑀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|</m:t>
                    </m:r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𝐸𝐷𝑃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𝑒𝑑𝑝</m:t>
                    </m:r>
                  </m:oMath>
                </a14:m>
                <a:r>
                  <a:rPr lang="it-IT" dirty="0">
                    <a:latin typeface="Adobe Caslon Pro"/>
                  </a:rPr>
                  <a:t>;</a:t>
                </a:r>
              </a:p>
              <a:p>
                <a:r>
                  <a:rPr lang="it-IT" dirty="0">
                    <a:latin typeface="Adobe Caslon Pro"/>
                  </a:rPr>
                  <a:t>	- No-aging </a:t>
                </a:r>
                <a:r>
                  <a:rPr lang="it-IT" dirty="0" err="1">
                    <a:latin typeface="Adobe Caslon Pro"/>
                  </a:rPr>
                  <a:t>effects</a:t>
                </a:r>
                <a:r>
                  <a:rPr lang="it-IT" dirty="0">
                    <a:latin typeface="Adobe Caslon Pro"/>
                  </a:rPr>
                  <a:t> on </a:t>
                </a:r>
                <a:r>
                  <a:rPr lang="it-IT" dirty="0" err="1">
                    <a:latin typeface="Adobe Caslon Pro"/>
                  </a:rPr>
                  <a:t>structures</a:t>
                </a:r>
                <a:r>
                  <a:rPr lang="it-IT" dirty="0">
                    <a:latin typeface="Adobe Caslon Pro"/>
                  </a:rPr>
                  <a:t>;</a:t>
                </a:r>
              </a:p>
              <a:p>
                <a:r>
                  <a:rPr lang="it-IT" dirty="0">
                    <a:latin typeface="Adobe Caslon Pro"/>
                  </a:rPr>
                  <a:t>	- </a:t>
                </a:r>
                <a:r>
                  <a:rPr lang="it-IT" dirty="0" err="1">
                    <a:latin typeface="Adobe Caslon Pro"/>
                  </a:rPr>
                  <a:t>Poisson’s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processes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>
                    <a:latin typeface="Adobe Caslon Pro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latin typeface="Adobe Caslon Pro"/>
                    <a:sym typeface="Wingdings" panose="05000000000000000000" pitchFamily="2" charset="2"/>
                  </a:rPr>
                  <a:t>m</a:t>
                </a:r>
                <a:r>
                  <a:rPr lang="it-IT" dirty="0" err="1">
                    <a:latin typeface="Adobe Caslon Pro"/>
                  </a:rPr>
                  <a:t>emoryless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seismic</a:t>
                </a:r>
                <a:r>
                  <a:rPr lang="it-IT" dirty="0">
                    <a:latin typeface="Adobe Caslon Pro"/>
                  </a:rPr>
                  <a:t> events.</a:t>
                </a:r>
              </a:p>
              <a:p>
                <a:endParaRPr lang="it-IT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2" y="2481263"/>
                <a:ext cx="10185378" cy="585262"/>
              </a:xfrm>
              <a:blipFill>
                <a:blip r:embed="rId3"/>
                <a:stretch>
                  <a:fillRect l="-419" t="-9375" b="-591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5</a:t>
            </a:fld>
            <a:endParaRPr lang="it-IT" dirty="0">
              <a:latin typeface="Adobe Caslon Pro"/>
            </a:endParaRPr>
          </a:p>
        </p:txBody>
      </p:sp>
      <p:graphicFrame>
        <p:nvGraphicFramePr>
          <p:cNvPr id="5" name="Tabella 6">
            <a:extLst>
              <a:ext uri="{FF2B5EF4-FFF2-40B4-BE49-F238E27FC236}">
                <a16:creationId xmlns:a16="http://schemas.microsoft.com/office/drawing/2014/main" id="{4E2983C5-5298-4039-8AE4-A9BA96F3EF75}"/>
              </a:ext>
            </a:extLst>
          </p:cNvPr>
          <p:cNvGraphicFramePr>
            <a:graphicFrameLocks noGrp="1"/>
          </p:cNvGraphicFramePr>
          <p:nvPr/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b="1" i="0" u="none" kern="1200" dirty="0">
                        <a:solidFill>
                          <a:schemeClr val="bg1"/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  <p:grpSp>
        <p:nvGrpSpPr>
          <p:cNvPr id="28" name="Gruppo 27">
            <a:extLst>
              <a:ext uri="{FF2B5EF4-FFF2-40B4-BE49-F238E27FC236}">
                <a16:creationId xmlns:a16="http://schemas.microsoft.com/office/drawing/2014/main" id="{B622D837-5877-4084-B587-113240DC2C9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9" name="Immagine 28">
              <a:extLst>
                <a:ext uri="{FF2B5EF4-FFF2-40B4-BE49-F238E27FC236}">
                  <a16:creationId xmlns:a16="http://schemas.microsoft.com/office/drawing/2014/main" id="{1F292E8E-DC6A-435A-8855-A83A9B725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F07FE44B-2657-4BD2-A704-913BA47E0C7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31" name="Picture 2" descr="ITN Inspire Logo">
                <a:extLst>
                  <a:ext uri="{FF2B5EF4-FFF2-40B4-BE49-F238E27FC236}">
                    <a16:creationId xmlns:a16="http://schemas.microsoft.com/office/drawing/2014/main" id="{0EDF2DBF-A132-43C6-B07D-7207748753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ITN Inspire Logo">
                <a:extLst>
                  <a:ext uri="{FF2B5EF4-FFF2-40B4-BE49-F238E27FC236}">
                    <a16:creationId xmlns:a16="http://schemas.microsoft.com/office/drawing/2014/main" id="{DECC09B9-ACB8-4E23-888D-73F5CA1E46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39023696-3356-4DE9-A99A-E913FC5FA91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6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1" y="1903655"/>
            <a:ext cx="6746875" cy="428625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The </a:t>
            </a:r>
            <a:r>
              <a:rPr lang="it-IT" b="1" dirty="0">
                <a:latin typeface="Adobe Caslon Pro"/>
              </a:rPr>
              <a:t>PEER-PBEE</a:t>
            </a:r>
            <a:r>
              <a:rPr lang="it-IT" dirty="0">
                <a:latin typeface="Adobe Caslon Pro"/>
              </a:rPr>
              <a:t> Framework</a:t>
            </a:r>
            <a:endParaRPr lang="en-GB" dirty="0">
              <a:latin typeface="Adobe Caslon Pro"/>
            </a:endParaRP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BA9E1E84-F6D2-4B36-BB2F-C8F04048C3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84346" y="3977856"/>
            <a:ext cx="7305675" cy="80962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5948F14F-C438-493F-9622-D6F3F03801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92997" y="3396831"/>
            <a:ext cx="3505200" cy="581025"/>
          </a:xfrm>
          <a:prstGeom prst="rect">
            <a:avLst/>
          </a:prstGeom>
        </p:spPr>
      </p:pic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36A462F5-F6A8-48F8-9C1E-4287AF852735}"/>
              </a:ext>
            </a:extLst>
          </p:cNvPr>
          <p:cNvCxnSpPr>
            <a:cxnSpLocks/>
          </p:cNvCxnSpPr>
          <p:nvPr/>
        </p:nvCxnSpPr>
        <p:spPr>
          <a:xfrm>
            <a:off x="4000982" y="3066525"/>
            <a:ext cx="5389039" cy="0"/>
          </a:xfrm>
          <a:prstGeom prst="line">
            <a:avLst/>
          </a:prstGeom>
          <a:ln w="57150">
            <a:solidFill>
              <a:srgbClr val="A016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e 18">
            <a:extLst>
              <a:ext uri="{FF2B5EF4-FFF2-40B4-BE49-F238E27FC236}">
                <a16:creationId xmlns:a16="http://schemas.microsoft.com/office/drawing/2014/main" id="{A9798A96-EC9F-4963-AFC5-E8AD30D9B966}"/>
              </a:ext>
            </a:extLst>
          </p:cNvPr>
          <p:cNvSpPr/>
          <p:nvPr/>
        </p:nvSpPr>
        <p:spPr>
          <a:xfrm>
            <a:off x="1944545" y="4062975"/>
            <a:ext cx="901003" cy="585261"/>
          </a:xfrm>
          <a:prstGeom prst="ellipse">
            <a:avLst/>
          </a:prstGeom>
          <a:noFill/>
          <a:ln w="3810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dobe Caslon Pro"/>
            </a:endParaRPr>
          </a:p>
        </p:txBody>
      </p:sp>
      <p:cxnSp>
        <p:nvCxnSpPr>
          <p:cNvPr id="20" name="Connettore 2 19" title="Standard Normal CDF">
            <a:extLst>
              <a:ext uri="{FF2B5EF4-FFF2-40B4-BE49-F238E27FC236}">
                <a16:creationId xmlns:a16="http://schemas.microsoft.com/office/drawing/2014/main" id="{FFAF0166-D275-4785-BAF8-DED6C79EFCA8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2395047" y="3066525"/>
            <a:ext cx="1548060" cy="996450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magine 14">
            <a:extLst>
              <a:ext uri="{FF2B5EF4-FFF2-40B4-BE49-F238E27FC236}">
                <a16:creationId xmlns:a16="http://schemas.microsoft.com/office/drawing/2014/main" id="{046D6BDF-61DA-40FA-B352-4892602A31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37205" y="5360223"/>
            <a:ext cx="327508" cy="347560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B5F38166-FAD1-4C03-B3D5-FCF70333219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13609" y="5349590"/>
            <a:ext cx="327508" cy="34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5838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4E164-1C1C-4FDE-A02B-DE237D667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554233"/>
            <a:ext cx="12192000" cy="1585935"/>
          </a:xfrm>
        </p:spPr>
        <p:txBody>
          <a:bodyPr/>
          <a:lstStyle/>
          <a:p>
            <a:r>
              <a:rPr lang="en-US" dirty="0">
                <a:latin typeface="Adobe Caslon Pro"/>
              </a:rPr>
              <a:t>Fragility Analysis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B89D19-5D0C-423A-AF3A-CB70302F9E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>
                <a:latin typeface="Adobe Caslon Pro"/>
              </a:rPr>
              <a:t>Formulation and </a:t>
            </a:r>
            <a:r>
              <a:rPr lang="en-US" i="1" dirty="0" err="1">
                <a:latin typeface="Adobe Caslon Pro"/>
              </a:rPr>
              <a:t>MatLab</a:t>
            </a:r>
            <a:r>
              <a:rPr lang="en-US" i="1" dirty="0">
                <a:latin typeface="Adobe Caslon Pro"/>
              </a:rPr>
              <a:t> Computation</a:t>
            </a:r>
            <a:endParaRPr lang="it-IT" i="1" dirty="0">
              <a:latin typeface="Adobe Caslon Pro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5549800-D392-4DE4-A4C5-219D7613A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Ph.D</a:t>
            </a:r>
            <a:r>
              <a:rPr lang="it-IT" dirty="0">
                <a:latin typeface="Adobe Caslon Pro"/>
              </a:rPr>
              <a:t>. </a:t>
            </a:r>
            <a:r>
              <a:rPr lang="it-IT" dirty="0" err="1">
                <a:latin typeface="Adobe Caslon Pro"/>
              </a:rPr>
              <a:t>Student</a:t>
            </a:r>
            <a:r>
              <a:rPr lang="it-IT" dirty="0">
                <a:latin typeface="Adobe Caslon Pro"/>
              </a:rPr>
              <a:t> Chiara Nardin – </a:t>
            </a:r>
            <a:r>
              <a:rPr lang="it-IT" dirty="0" err="1">
                <a:latin typeface="Adobe Caslon Pro"/>
              </a:rPr>
              <a:t>M.Sc</a:t>
            </a:r>
            <a:r>
              <a:rPr lang="it-IT" dirty="0">
                <a:latin typeface="Adobe Caslon Pro"/>
              </a:rPr>
              <a:t>., Eng. in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Engineering</a:t>
            </a:r>
            <a:endParaRPr lang="it-IT" dirty="0">
              <a:latin typeface="Adobe Caslon Pr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9482770-66EA-4421-9562-682964F229B9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EA00F96-08EE-41F2-86A3-E5606E2B118A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8C412B7B-6B64-4585-A720-7ADA9B3DBC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B637DC48-948B-41B6-8DD5-9591E59CF4E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0" name="Picture 2" descr="ITN Inspire Logo">
                <a:extLst>
                  <a:ext uri="{FF2B5EF4-FFF2-40B4-BE49-F238E27FC236}">
                    <a16:creationId xmlns:a16="http://schemas.microsoft.com/office/drawing/2014/main" id="{8AA2D55D-5BA2-43DB-B40C-2EF2E0F656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BD31C4AB-A9E8-4AB7-AE00-8A6E4CE623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6953841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>
            <a:extLst>
              <a:ext uri="{FF2B5EF4-FFF2-40B4-BE49-F238E27FC236}">
                <a16:creationId xmlns:a16="http://schemas.microsoft.com/office/drawing/2014/main" id="{C172DEAA-02EC-40C0-B7DB-7E98111D96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171" y="1967240"/>
            <a:ext cx="4960937" cy="425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Goal: to </a:t>
            </a:r>
            <a:r>
              <a:rPr lang="it-IT" dirty="0" err="1">
                <a:latin typeface="Adobe Caslon Pro"/>
              </a:rPr>
              <a:t>perform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analysis</a:t>
            </a:r>
            <a:endParaRPr lang="en-GB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41122" y="2663825"/>
            <a:ext cx="5971650" cy="3889375"/>
          </a:xfrm>
        </p:spPr>
        <p:txBody>
          <a:bodyPr/>
          <a:lstStyle/>
          <a:p>
            <a:pPr>
              <a:lnSpc>
                <a:spcPct val="125000"/>
              </a:lnSpc>
            </a:pPr>
            <a:r>
              <a:rPr lang="it-IT" dirty="0" err="1">
                <a:latin typeface="Adobe Caslon Pro"/>
              </a:rPr>
              <a:t>Given</a:t>
            </a:r>
            <a:r>
              <a:rPr lang="it-IT" dirty="0">
                <a:latin typeface="Adobe Caslon Pro"/>
              </a:rPr>
              <a:t> the </a:t>
            </a:r>
            <a:r>
              <a:rPr lang="it-IT" dirty="0" err="1">
                <a:latin typeface="Adobe Caslon Pro"/>
              </a:rPr>
              <a:t>provided</a:t>
            </a:r>
            <a:r>
              <a:rPr lang="it-IT" dirty="0">
                <a:latin typeface="Adobe Caslon Pro"/>
              </a:rPr>
              <a:t> set of ground </a:t>
            </a:r>
            <a:r>
              <a:rPr lang="it-IT" dirty="0" err="1">
                <a:latin typeface="Adobe Caslon Pro"/>
              </a:rPr>
              <a:t>motions</a:t>
            </a:r>
            <a:r>
              <a:rPr lang="it-IT" dirty="0">
                <a:latin typeface="Adobe Caslon Pro"/>
              </a:rPr>
              <a:t>, </a:t>
            </a:r>
            <a:r>
              <a:rPr lang="it-IT" dirty="0" err="1">
                <a:latin typeface="Adobe Caslon Pro"/>
              </a:rPr>
              <a:t>perform</a:t>
            </a:r>
            <a:r>
              <a:rPr lang="it-IT" dirty="0">
                <a:latin typeface="Adobe Caslon Pro"/>
              </a:rPr>
              <a:t> a </a:t>
            </a:r>
            <a:r>
              <a:rPr lang="it-IT" dirty="0" err="1">
                <a:latin typeface="Adobe Caslon Pro"/>
              </a:rPr>
              <a:t>classical</a:t>
            </a:r>
            <a:r>
              <a:rPr lang="it-IT" dirty="0">
                <a:latin typeface="Adobe Caslon Pro"/>
              </a:rPr>
              <a:t> and </a:t>
            </a:r>
            <a:r>
              <a:rPr lang="it-IT" dirty="0" err="1">
                <a:latin typeface="Adobe Caslon Pro"/>
              </a:rPr>
              <a:t>truncated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incremental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dynamic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analysis</a:t>
            </a:r>
            <a:r>
              <a:rPr lang="it-IT" dirty="0">
                <a:latin typeface="Adobe Caslon Pro"/>
              </a:rPr>
              <a:t> (</a:t>
            </a:r>
            <a:r>
              <a:rPr lang="it-IT" i="1" dirty="0">
                <a:latin typeface="Adobe Caslon Pro"/>
              </a:rPr>
              <a:t>IDA</a:t>
            </a:r>
            <a:r>
              <a:rPr lang="it-IT" dirty="0">
                <a:latin typeface="Adobe Caslon Pro"/>
              </a:rPr>
              <a:t>) and </a:t>
            </a:r>
            <a:r>
              <a:rPr lang="it-IT" dirty="0" err="1">
                <a:latin typeface="Adobe Caslon Pro"/>
              </a:rPr>
              <a:t>determine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curves</a:t>
            </a:r>
            <a:r>
              <a:rPr lang="it-IT" dirty="0">
                <a:latin typeface="Adobe Caslon Pro"/>
              </a:rPr>
              <a:t> for: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it-IT" dirty="0">
                <a:latin typeface="Adobe Caslon Pro"/>
              </a:rPr>
              <a:t>ATTEL – moment </a:t>
            </a:r>
            <a:r>
              <a:rPr lang="it-IT" dirty="0" err="1">
                <a:latin typeface="Adobe Caslon Pro"/>
              </a:rPr>
              <a:t>resistant</a:t>
            </a:r>
            <a:r>
              <a:rPr lang="it-IT" dirty="0">
                <a:latin typeface="Adobe Caslon Pro"/>
              </a:rPr>
              <a:t> frame (</a:t>
            </a:r>
            <a:r>
              <a:rPr lang="it-IT" i="1" dirty="0">
                <a:latin typeface="Adobe Caslon Pro"/>
              </a:rPr>
              <a:t>MRF</a:t>
            </a:r>
            <a:r>
              <a:rPr lang="it-IT" dirty="0">
                <a:latin typeface="Adobe Caslon Pro"/>
              </a:rPr>
              <a:t>);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it-IT" dirty="0">
                <a:latin typeface="Adobe Caslon Pro"/>
              </a:rPr>
              <a:t>ATTEL – </a:t>
            </a:r>
            <a:r>
              <a:rPr lang="it-IT" dirty="0" err="1">
                <a:latin typeface="Adobe Caslon Pro"/>
              </a:rPr>
              <a:t>braced</a:t>
            </a:r>
            <a:r>
              <a:rPr lang="it-IT" dirty="0">
                <a:latin typeface="Adobe Caslon Pro"/>
              </a:rPr>
              <a:t> frame (</a:t>
            </a:r>
            <a:r>
              <a:rPr lang="it-IT" i="1" dirty="0">
                <a:latin typeface="Adobe Caslon Pro"/>
              </a:rPr>
              <a:t>BF</a:t>
            </a:r>
            <a:r>
              <a:rPr lang="it-IT" dirty="0">
                <a:latin typeface="Adobe Caslon Pro"/>
              </a:rPr>
              <a:t>)</a:t>
            </a:r>
          </a:p>
          <a:p>
            <a:pPr>
              <a:lnSpc>
                <a:spcPct val="125000"/>
              </a:lnSpc>
            </a:pPr>
            <a:r>
              <a:rPr lang="en-GB" dirty="0">
                <a:latin typeface="Adobe Caslon Pro"/>
              </a:rPr>
              <a:t>by considering both 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Adobe Caslon Pro"/>
              </a:rPr>
              <a:t>Linear elastic behaviour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GB" dirty="0" err="1">
                <a:latin typeface="Adobe Caslon Pro"/>
              </a:rPr>
              <a:t>Bouc</a:t>
            </a:r>
            <a:r>
              <a:rPr lang="en-GB" dirty="0">
                <a:latin typeface="Adobe Caslon Pro"/>
              </a:rPr>
              <a:t> – Wen model for hysteresis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51</a:t>
            </a:fld>
            <a:endParaRPr lang="it-IT" dirty="0">
              <a:latin typeface="Adobe Caslon Pro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5978952" y="6245423"/>
            <a:ext cx="5779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>
                <a:latin typeface="Adobe Caslon Pro"/>
                <a:cs typeface="Arial" panose="020B0604020202020204" pitchFamily="34" charset="0"/>
              </a:rPr>
              <a:t>3D model of the case study ATTEL – SERA project.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20" name="Tabella 6">
            <a:extLst>
              <a:ext uri="{FF2B5EF4-FFF2-40B4-BE49-F238E27FC236}">
                <a16:creationId xmlns:a16="http://schemas.microsoft.com/office/drawing/2014/main" id="{9665F1EA-233B-4184-BAE1-F0E5EA0370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07223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Main</a:t>
            </a:r>
            <a:r>
              <a:rPr lang="it-IT" dirty="0">
                <a:latin typeface="Adobe Caslon Pro"/>
              </a:rPr>
              <a:t> steps:</a:t>
            </a:r>
            <a:endParaRPr lang="en-GB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41122" y="2663825"/>
            <a:ext cx="5971650" cy="3889375"/>
          </a:xfrm>
        </p:spPr>
        <p:txBody>
          <a:bodyPr/>
          <a:lstStyle/>
          <a:p>
            <a:pPr marL="342900" indent="-342900">
              <a:lnSpc>
                <a:spcPct val="125000"/>
              </a:lnSpc>
              <a:buAutoNum type="arabicParenR"/>
            </a:pPr>
            <a:r>
              <a:rPr lang="it-IT" dirty="0">
                <a:latin typeface="Adobe Caslon Pro"/>
              </a:rPr>
              <a:t>Definition of the </a:t>
            </a:r>
            <a:r>
              <a:rPr lang="it-IT" dirty="0" err="1">
                <a:latin typeface="Adobe Caslon Pro"/>
              </a:rPr>
              <a:t>numerical</a:t>
            </a:r>
            <a:r>
              <a:rPr lang="it-IT" dirty="0">
                <a:latin typeface="Adobe Caslon Pro"/>
              </a:rPr>
              <a:t> model</a:t>
            </a:r>
          </a:p>
          <a:p>
            <a:pPr marL="342900" indent="-342900">
              <a:lnSpc>
                <a:spcPct val="125000"/>
              </a:lnSpc>
              <a:buAutoNum type="arabicParenR"/>
            </a:pPr>
            <a:r>
              <a:rPr lang="it-IT" dirty="0">
                <a:latin typeface="Adobe Caslon Pro"/>
              </a:rPr>
              <a:t>Input and </a:t>
            </a:r>
            <a:r>
              <a:rPr lang="it-IT" i="1" dirty="0">
                <a:latin typeface="Adobe Caslon Pro"/>
              </a:rPr>
              <a:t>IM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selection</a:t>
            </a:r>
            <a:endParaRPr lang="it-IT" dirty="0">
              <a:latin typeface="Adobe Caslon Pro"/>
            </a:endParaRPr>
          </a:p>
          <a:p>
            <a:pPr marL="342900" indent="-342900">
              <a:lnSpc>
                <a:spcPct val="125000"/>
              </a:lnSpc>
              <a:buAutoNum type="arabicParenR"/>
            </a:pPr>
            <a:r>
              <a:rPr lang="it-IT" dirty="0">
                <a:latin typeface="Adobe Caslon Pro"/>
              </a:rPr>
              <a:t>Definition of </a:t>
            </a:r>
            <a:r>
              <a:rPr lang="it-IT" i="1" dirty="0" err="1">
                <a:latin typeface="Adobe Caslon Pro"/>
              </a:rPr>
              <a:t>damage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limit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states</a:t>
            </a:r>
            <a:r>
              <a:rPr lang="it-IT" i="1" dirty="0">
                <a:latin typeface="Adobe Caslon Pro"/>
              </a:rPr>
              <a:t> </a:t>
            </a:r>
            <a:r>
              <a:rPr lang="it-IT" dirty="0">
                <a:latin typeface="Adobe Caslon Pro"/>
              </a:rPr>
              <a:t>and </a:t>
            </a:r>
            <a:r>
              <a:rPr lang="it-IT" dirty="0" err="1">
                <a:latin typeface="Adobe Caslon Pro"/>
              </a:rPr>
              <a:t>reference</a:t>
            </a:r>
            <a:r>
              <a:rPr lang="it-IT" dirty="0">
                <a:latin typeface="Adobe Caslon Pro"/>
              </a:rPr>
              <a:t> </a:t>
            </a:r>
            <a:r>
              <a:rPr lang="it-IT" i="1" dirty="0">
                <a:latin typeface="Adobe Caslon Pro"/>
              </a:rPr>
              <a:t>EDP</a:t>
            </a:r>
            <a:endParaRPr lang="it-IT" dirty="0">
              <a:latin typeface="Adobe Caslon Pro"/>
            </a:endParaRPr>
          </a:p>
          <a:p>
            <a:pPr marL="342900" indent="-342900">
              <a:lnSpc>
                <a:spcPct val="125000"/>
              </a:lnSpc>
              <a:buAutoNum type="arabicParenR"/>
            </a:pPr>
            <a:r>
              <a:rPr lang="it-IT" dirty="0" err="1">
                <a:latin typeface="Adobe Caslon Pro"/>
              </a:rPr>
              <a:t>Performing</a:t>
            </a:r>
            <a:r>
              <a:rPr lang="it-IT" dirty="0">
                <a:latin typeface="Adobe Caslon Pro"/>
              </a:rPr>
              <a:t> non-linear time histories </a:t>
            </a:r>
            <a:r>
              <a:rPr lang="it-IT" dirty="0" err="1">
                <a:latin typeface="Adobe Caslon Pro"/>
              </a:rPr>
              <a:t>analysis</a:t>
            </a:r>
            <a:r>
              <a:rPr lang="it-IT" dirty="0">
                <a:latin typeface="Adobe Caslon Pro"/>
              </a:rPr>
              <a:t> (IDA, </a:t>
            </a:r>
            <a:r>
              <a:rPr lang="it-IT" dirty="0" err="1">
                <a:latin typeface="Adobe Caslon Pro"/>
              </a:rPr>
              <a:t>truncated</a:t>
            </a:r>
            <a:r>
              <a:rPr lang="it-IT" dirty="0">
                <a:latin typeface="Adobe Caslon Pro"/>
              </a:rPr>
              <a:t> IDA, cloud, MSA …)</a:t>
            </a:r>
          </a:p>
          <a:p>
            <a:pPr marL="342900" indent="-342900">
              <a:lnSpc>
                <a:spcPct val="125000"/>
              </a:lnSpc>
              <a:buAutoNum type="arabicParenR"/>
            </a:pPr>
            <a:r>
              <a:rPr lang="it-IT" dirty="0" err="1">
                <a:latin typeface="Adobe Caslon Pro"/>
              </a:rPr>
              <a:t>Collecting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results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pairs</a:t>
            </a:r>
            <a:r>
              <a:rPr lang="it-IT" dirty="0">
                <a:latin typeface="Adobe Caslon Pro"/>
              </a:rPr>
              <a:t> and computing </a:t>
            </a:r>
            <a:r>
              <a:rPr lang="it-IT" dirty="0" err="1">
                <a:latin typeface="Adobe Caslon Pro"/>
              </a:rPr>
              <a:t>fragility</a:t>
            </a:r>
            <a:endParaRPr lang="it-IT" dirty="0">
              <a:latin typeface="Adobe Caslon Pro"/>
            </a:endParaRPr>
          </a:p>
          <a:p>
            <a:pPr marL="342900" indent="-342900">
              <a:lnSpc>
                <a:spcPct val="125000"/>
              </a:lnSpc>
              <a:buAutoNum type="arabicParenR"/>
            </a:pPr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52</a:t>
            </a:fld>
            <a:endParaRPr lang="it-IT" dirty="0">
              <a:latin typeface="Adobe Caslon Pro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5978952" y="6245423"/>
            <a:ext cx="5779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>
                <a:latin typeface="Adobe Caslon Pro"/>
                <a:cs typeface="Arial" panose="020B0604020202020204" pitchFamily="34" charset="0"/>
              </a:rPr>
              <a:t>3D model of the case study ATTEL – SERA project.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6" name="Immagine 5">
            <a:extLst>
              <a:ext uri="{FF2B5EF4-FFF2-40B4-BE49-F238E27FC236}">
                <a16:creationId xmlns:a16="http://schemas.microsoft.com/office/drawing/2014/main" id="{738A2671-6A9F-41DD-8D38-00C8D18C7D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8875" y="4749881"/>
            <a:ext cx="4371418" cy="1883836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C172DEAA-02EC-40C0-B7DB-7E98111D96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884" y="2108119"/>
            <a:ext cx="3139309" cy="2694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0" name="Tabella 6">
            <a:extLst>
              <a:ext uri="{FF2B5EF4-FFF2-40B4-BE49-F238E27FC236}">
                <a16:creationId xmlns:a16="http://schemas.microsoft.com/office/drawing/2014/main" id="{9A3D06B5-D238-468F-94D4-2C307D7696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34901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1" name="Immagine 20">
            <a:extLst>
              <a:ext uri="{FF2B5EF4-FFF2-40B4-BE49-F238E27FC236}">
                <a16:creationId xmlns:a16="http://schemas.microsoft.com/office/drawing/2014/main" id="{F5BE5197-8618-4DB5-BA15-EA31125F9F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228" y="2573805"/>
            <a:ext cx="4960937" cy="425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" name="Gruppo 22">
            <a:extLst>
              <a:ext uri="{FF2B5EF4-FFF2-40B4-BE49-F238E27FC236}">
                <a16:creationId xmlns:a16="http://schemas.microsoft.com/office/drawing/2014/main" id="{DFD9F661-2562-4B40-AFB2-CF39621757C1}"/>
              </a:ext>
            </a:extLst>
          </p:cNvPr>
          <p:cNvGrpSpPr>
            <a:grpSpLocks/>
          </p:cNvGrpSpPr>
          <p:nvPr/>
        </p:nvGrpSpPr>
        <p:grpSpPr bwMode="auto">
          <a:xfrm>
            <a:off x="4898802" y="2324227"/>
            <a:ext cx="4238780" cy="2076724"/>
            <a:chOff x="7108763" y="996825"/>
            <a:chExt cx="4298201" cy="2412596"/>
          </a:xfrm>
        </p:grpSpPr>
        <p:pic>
          <p:nvPicPr>
            <p:cNvPr id="24" name="Immagine 5">
              <a:extLst>
                <a:ext uri="{FF2B5EF4-FFF2-40B4-BE49-F238E27FC236}">
                  <a16:creationId xmlns:a16="http://schemas.microsoft.com/office/drawing/2014/main" id="{426ABC9A-D7BB-4628-8A5E-724B07AD9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49037" y="996825"/>
              <a:ext cx="3657927" cy="24125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CasellaDiTesto 38">
              <a:extLst>
                <a:ext uri="{FF2B5EF4-FFF2-40B4-BE49-F238E27FC236}">
                  <a16:creationId xmlns:a16="http://schemas.microsoft.com/office/drawing/2014/main" id="{2E1A7DEE-2791-4846-8C94-972140B155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08763" y="1105644"/>
              <a:ext cx="1853871" cy="3396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it-IT" altLang="it-IT" sz="1300" b="1">
                  <a:solidFill>
                    <a:srgbClr val="C00000"/>
                  </a:solidFill>
                  <a:latin typeface="Adobe Caslon Pro"/>
                  <a:cs typeface="Helvetica" panose="020B0604020202020204" pitchFamily="34" charset="0"/>
                </a:rPr>
                <a:t>T</a:t>
              </a:r>
              <a:r>
                <a:rPr lang="it-IT" altLang="it-IT" sz="1300" b="1" baseline="-25000">
                  <a:solidFill>
                    <a:srgbClr val="C00000"/>
                  </a:solidFill>
                  <a:latin typeface="Adobe Caslon Pro"/>
                  <a:cs typeface="Helvetica" panose="020B0604020202020204" pitchFamily="34" charset="0"/>
                </a:rPr>
                <a:t>1</a:t>
              </a:r>
              <a:r>
                <a:rPr lang="it-IT" altLang="it-IT" sz="1300" b="1">
                  <a:solidFill>
                    <a:srgbClr val="C00000"/>
                  </a:solidFill>
                  <a:latin typeface="Adobe Caslon Pro"/>
                  <a:cs typeface="Helvetica" panose="020B0604020202020204" pitchFamily="34" charset="0"/>
                </a:rPr>
                <a:t> = 2,79 s</a:t>
              </a:r>
            </a:p>
          </p:txBody>
        </p:sp>
      </p:grp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6BF9DCAB-6E4A-4BB4-A219-5B4AFF45B1E2}"/>
              </a:ext>
            </a:extLst>
          </p:cNvPr>
          <p:cNvGrpSpPr>
            <a:grpSpLocks/>
          </p:cNvGrpSpPr>
          <p:nvPr/>
        </p:nvGrpSpPr>
        <p:grpSpPr bwMode="auto">
          <a:xfrm>
            <a:off x="7215401" y="4589149"/>
            <a:ext cx="4224686" cy="2086288"/>
            <a:chOff x="7108763" y="3463682"/>
            <a:chExt cx="4283331" cy="2423748"/>
          </a:xfrm>
        </p:grpSpPr>
        <p:pic>
          <p:nvPicPr>
            <p:cNvPr id="27" name="Immagine 4">
              <a:extLst>
                <a:ext uri="{FF2B5EF4-FFF2-40B4-BE49-F238E27FC236}">
                  <a16:creationId xmlns:a16="http://schemas.microsoft.com/office/drawing/2014/main" id="{98BBA10F-48D1-4A12-BB5F-B1A2D1CEE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49037" y="3463682"/>
              <a:ext cx="3643057" cy="2423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" name="CasellaDiTesto 39">
              <a:extLst>
                <a:ext uri="{FF2B5EF4-FFF2-40B4-BE49-F238E27FC236}">
                  <a16:creationId xmlns:a16="http://schemas.microsoft.com/office/drawing/2014/main" id="{574CBC8F-1890-4CDD-ACC4-A5FD940732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08763" y="3610174"/>
              <a:ext cx="1853871" cy="339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it-IT" altLang="it-IT" sz="1300" b="1">
                  <a:solidFill>
                    <a:srgbClr val="C00000"/>
                  </a:solidFill>
                  <a:latin typeface="Adobe Caslon Pro"/>
                  <a:cs typeface="Helvetica" panose="020B0604020202020204" pitchFamily="34" charset="0"/>
                </a:rPr>
                <a:t>T</a:t>
              </a:r>
              <a:r>
                <a:rPr lang="it-IT" altLang="it-IT" sz="1300" b="1" baseline="-25000">
                  <a:solidFill>
                    <a:srgbClr val="C00000"/>
                  </a:solidFill>
                  <a:latin typeface="Adobe Caslon Pro"/>
                  <a:cs typeface="Helvetica" panose="020B0604020202020204" pitchFamily="34" charset="0"/>
                </a:rPr>
                <a:t>1</a:t>
              </a:r>
              <a:r>
                <a:rPr lang="it-IT" altLang="it-IT" sz="1300" b="1">
                  <a:solidFill>
                    <a:srgbClr val="C00000"/>
                  </a:solidFill>
                  <a:latin typeface="Adobe Caslon Pro"/>
                  <a:cs typeface="Helvetica" panose="020B0604020202020204" pitchFamily="34" charset="0"/>
                </a:rPr>
                <a:t> = 0,46 s</a:t>
              </a:r>
            </a:p>
          </p:txBody>
        </p:sp>
      </p:grp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34D55CA9-691B-45C4-801B-192C3884AE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7582" y="2112189"/>
            <a:ext cx="2835165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t-IT" altLang="it-IT" sz="1200" baseline="30000" dirty="0">
                <a:latin typeface="Adobe Caslon Pro"/>
              </a:rPr>
              <a:t>[1]</a:t>
            </a:r>
            <a:r>
              <a:rPr lang="en-US" altLang="it-IT" sz="1200" dirty="0">
                <a:latin typeface="Adobe Caslon Pro"/>
              </a:rPr>
              <a:t>BURSI, PUCINOTTI, TONDINI, ZANON, Tests and model calibration of high strength steel tubular beam-to-column and column-base composite joints for moment-resisting structures, Earthquake Engineering and Structural Dynamics, (2015).</a:t>
            </a:r>
            <a:endParaRPr lang="it-IT" altLang="it-IT" sz="1200" i="1" dirty="0">
              <a:latin typeface="Adobe Caslon Pro"/>
            </a:endParaRPr>
          </a:p>
        </p:txBody>
      </p:sp>
      <p:sp>
        <p:nvSpPr>
          <p:cNvPr id="30" name="Segnaposto numero diapositiva 4">
            <a:extLst>
              <a:ext uri="{FF2B5EF4-FFF2-40B4-BE49-F238E27FC236}">
                <a16:creationId xmlns:a16="http://schemas.microsoft.com/office/drawing/2014/main" id="{6B8446FF-4F21-4A80-9BDF-38124FA5AE4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24986" y="6492875"/>
            <a:ext cx="867014" cy="365125"/>
          </a:xfr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53</a:t>
            </a:fld>
            <a:endParaRPr lang="it-IT" dirty="0">
              <a:latin typeface="Adobe Caslon Pro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DF0FBBE0-9669-4699-83C0-8FB1EA53D5EE}"/>
              </a:ext>
            </a:extLst>
          </p:cNvPr>
          <p:cNvSpPr txBox="1"/>
          <p:nvPr/>
        </p:nvSpPr>
        <p:spPr>
          <a:xfrm>
            <a:off x="360583" y="6152217"/>
            <a:ext cx="2626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latin typeface="Adobe Caslon Pro"/>
                <a:cs typeface="Arial" panose="020B0604020202020204" pitchFamily="34" charset="0"/>
              </a:rPr>
              <a:t>3D model of the case study ATTEL – SERA project.</a:t>
            </a:r>
          </a:p>
        </p:txBody>
      </p:sp>
      <p:sp>
        <p:nvSpPr>
          <p:cNvPr id="32" name="Segnaposto testo 1">
            <a:extLst>
              <a:ext uri="{FF2B5EF4-FFF2-40B4-BE49-F238E27FC236}">
                <a16:creationId xmlns:a16="http://schemas.microsoft.com/office/drawing/2014/main" id="{ADEE0B6B-B862-4E45-8EB9-DC29137619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1119" y="2052638"/>
            <a:ext cx="10583863" cy="428625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Step 1: the case study ATTEL</a:t>
            </a:r>
            <a:r>
              <a:rPr lang="it-IT" baseline="30000" dirty="0">
                <a:latin typeface="Adobe Caslon Pro"/>
              </a:rPr>
              <a:t>(1)</a:t>
            </a:r>
            <a:endParaRPr lang="en-GB" baseline="30000" dirty="0">
              <a:latin typeface="Adobe Caslon Pro"/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9DA0892C-5518-40B4-8BAA-1EE69835D315}"/>
              </a:ext>
            </a:extLst>
          </p:cNvPr>
          <p:cNvSpPr txBox="1"/>
          <p:nvPr/>
        </p:nvSpPr>
        <p:spPr>
          <a:xfrm>
            <a:off x="4898802" y="6152217"/>
            <a:ext cx="2879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t-IT" altLang="it-IT" sz="1400" i="1" dirty="0" err="1">
                <a:latin typeface="Adobe Caslon Pro"/>
              </a:rPr>
              <a:t>Main</a:t>
            </a:r>
            <a:r>
              <a:rPr lang="it-IT" altLang="it-IT" sz="1400" i="1" dirty="0">
                <a:latin typeface="Adobe Caslon Pro"/>
              </a:rPr>
              <a:t> </a:t>
            </a:r>
            <a:r>
              <a:rPr lang="it-IT" altLang="it-IT" sz="1400" i="1" dirty="0" err="1">
                <a:latin typeface="Adobe Caslon Pro"/>
              </a:rPr>
              <a:t>sections</a:t>
            </a:r>
            <a:r>
              <a:rPr lang="it-IT" altLang="it-IT" sz="1400" i="1" dirty="0">
                <a:latin typeface="Adobe Caslon Pro"/>
              </a:rPr>
              <a:t> of the moment </a:t>
            </a:r>
            <a:r>
              <a:rPr lang="it-IT" altLang="it-IT" sz="1400" i="1" dirty="0" err="1">
                <a:latin typeface="Adobe Caslon Pro"/>
              </a:rPr>
              <a:t>resistent</a:t>
            </a:r>
            <a:r>
              <a:rPr lang="it-IT" altLang="it-IT" sz="1400" i="1" dirty="0">
                <a:latin typeface="Adobe Caslon Pro"/>
              </a:rPr>
              <a:t> frame and the </a:t>
            </a:r>
            <a:r>
              <a:rPr lang="it-IT" altLang="it-IT" sz="1400" i="1" dirty="0" err="1">
                <a:latin typeface="Adobe Caslon Pro"/>
              </a:rPr>
              <a:t>braced</a:t>
            </a:r>
            <a:r>
              <a:rPr lang="it-IT" altLang="it-IT" sz="1400" i="1" dirty="0">
                <a:latin typeface="Adobe Caslon Pro"/>
              </a:rPr>
              <a:t> one.</a:t>
            </a:r>
          </a:p>
        </p:txBody>
      </p:sp>
      <p:graphicFrame>
        <p:nvGraphicFramePr>
          <p:cNvPr id="34" name="Tabella 6">
            <a:extLst>
              <a:ext uri="{FF2B5EF4-FFF2-40B4-BE49-F238E27FC236}">
                <a16:creationId xmlns:a16="http://schemas.microsoft.com/office/drawing/2014/main" id="{4D09C655-B2F6-45EA-942D-7E2A932672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63024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6E4063AD-283C-40A6-AB61-6C2E536195BA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93B53D90-AEC5-4C0E-9B77-17740C0F07C2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D66AEED9-6066-4A8A-95F0-145AE07A8E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0" name="Gruppo 9">
              <a:extLst>
                <a:ext uri="{FF2B5EF4-FFF2-40B4-BE49-F238E27FC236}">
                  <a16:creationId xmlns:a16="http://schemas.microsoft.com/office/drawing/2014/main" id="{0FB761F0-5331-45EC-A616-FA7CCF3C478E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E366AFA8-A036-4A2A-A6F1-8643826C851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2" descr="ITN Inspire Logo">
                <a:extLst>
                  <a:ext uri="{FF2B5EF4-FFF2-40B4-BE49-F238E27FC236}">
                    <a16:creationId xmlns:a16="http://schemas.microsoft.com/office/drawing/2014/main" id="{A5D058B5-754D-48FA-92F8-F0A8A05A31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90" name="CasellaDiTesto 24">
            <a:extLst>
              <a:ext uri="{FF2B5EF4-FFF2-40B4-BE49-F238E27FC236}">
                <a16:creationId xmlns:a16="http://schemas.microsoft.com/office/drawing/2014/main" id="{FEDE66A9-CE3F-4DAA-B7B4-31451F873B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2349" y="1973317"/>
            <a:ext cx="8628063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it-IT" sz="1600" dirty="0">
                <a:latin typeface="Adobe Caslon Pro"/>
              </a:rPr>
              <a:t>Designed according to EC8 and modelled in OS:</a:t>
            </a:r>
            <a:endParaRPr lang="it-IT" altLang="it-IT" sz="1600" i="1" dirty="0">
              <a:latin typeface="Adobe Caslon Pro"/>
            </a:endParaRPr>
          </a:p>
        </p:txBody>
      </p:sp>
      <p:pic>
        <p:nvPicPr>
          <p:cNvPr id="91" name="Immagine 2">
            <a:extLst>
              <a:ext uri="{FF2B5EF4-FFF2-40B4-BE49-F238E27FC236}">
                <a16:creationId xmlns:a16="http://schemas.microsoft.com/office/drawing/2014/main" id="{8DEEDA13-1531-400A-B3DC-7E8C2FD678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12" y="2036023"/>
            <a:ext cx="5894388" cy="398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2" name="Gruppo 91">
            <a:extLst>
              <a:ext uri="{FF2B5EF4-FFF2-40B4-BE49-F238E27FC236}">
                <a16:creationId xmlns:a16="http://schemas.microsoft.com/office/drawing/2014/main" id="{FCD9A42A-5D8A-4036-A221-AB70D7FDCDCD}"/>
              </a:ext>
            </a:extLst>
          </p:cNvPr>
          <p:cNvGrpSpPr>
            <a:grpSpLocks/>
          </p:cNvGrpSpPr>
          <p:nvPr/>
        </p:nvGrpSpPr>
        <p:grpSpPr bwMode="auto">
          <a:xfrm>
            <a:off x="7429425" y="2440836"/>
            <a:ext cx="3546475" cy="1077913"/>
            <a:chOff x="7839604" y="1842067"/>
            <a:chExt cx="3545980" cy="1057757"/>
          </a:xfrm>
        </p:grpSpPr>
        <p:sp>
          <p:nvSpPr>
            <p:cNvPr id="93" name="CasellaDiTesto 92">
              <a:extLst>
                <a:ext uri="{FF2B5EF4-FFF2-40B4-BE49-F238E27FC236}">
                  <a16:creationId xmlns:a16="http://schemas.microsoft.com/office/drawing/2014/main" id="{8E13C996-1ADC-409D-8811-6B1A9A557AC3}"/>
                </a:ext>
              </a:extLst>
            </p:cNvPr>
            <p:cNvSpPr txBox="1"/>
            <p:nvPr/>
          </p:nvSpPr>
          <p:spPr>
            <a:xfrm>
              <a:off x="7839604" y="1842067"/>
              <a:ext cx="3545980" cy="105775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285750" indent="-285750" eaLnBrk="1" fontAlgn="auto" hangingPunct="1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sz="1600" dirty="0">
                  <a:latin typeface="Adobe Caslon Pro"/>
                </a:rPr>
                <a:t>beam and column elements with linear elastic behavior</a:t>
              </a: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endParaRPr lang="en-US" sz="1600" dirty="0">
                <a:latin typeface="Adobe Caslon Pro"/>
              </a:endParaRP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dirty="0">
                <a:latin typeface="Adobe Caslon Pro"/>
              </a:endParaRPr>
            </a:p>
          </p:txBody>
        </p:sp>
        <p:pic>
          <p:nvPicPr>
            <p:cNvPr id="94" name="Immagine 3">
              <a:extLst>
                <a:ext uri="{FF2B5EF4-FFF2-40B4-BE49-F238E27FC236}">
                  <a16:creationId xmlns:a16="http://schemas.microsoft.com/office/drawing/2014/main" id="{2C747746-C9F4-4CA4-843E-66DED1FB8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35" t="-8653" r="62994" b="-2"/>
            <a:stretch>
              <a:fillRect/>
            </a:stretch>
          </p:blipFill>
          <p:spPr bwMode="auto">
            <a:xfrm>
              <a:off x="8770386" y="2437507"/>
              <a:ext cx="1731791" cy="3289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95" name="Gruppo 94">
            <a:extLst>
              <a:ext uri="{FF2B5EF4-FFF2-40B4-BE49-F238E27FC236}">
                <a16:creationId xmlns:a16="http://schemas.microsoft.com/office/drawing/2014/main" id="{EEB6DBA3-6C1C-4320-A190-B7176C0DC7A6}"/>
              </a:ext>
            </a:extLst>
          </p:cNvPr>
          <p:cNvGrpSpPr>
            <a:grpSpLocks/>
          </p:cNvGrpSpPr>
          <p:nvPr/>
        </p:nvGrpSpPr>
        <p:grpSpPr bwMode="auto">
          <a:xfrm>
            <a:off x="965125" y="2199536"/>
            <a:ext cx="5330825" cy="3503612"/>
            <a:chOff x="1735662" y="2012092"/>
            <a:chExt cx="5330913" cy="3504181"/>
          </a:xfrm>
        </p:grpSpPr>
        <p:sp>
          <p:nvSpPr>
            <p:cNvPr id="96" name="Rettangolo 95">
              <a:extLst>
                <a:ext uri="{FF2B5EF4-FFF2-40B4-BE49-F238E27FC236}">
                  <a16:creationId xmlns:a16="http://schemas.microsoft.com/office/drawing/2014/main" id="{49ECFCDE-2FE3-4C69-8941-CE2BE25C0BE3}"/>
                </a:ext>
              </a:extLst>
            </p:cNvPr>
            <p:cNvSpPr/>
            <p:nvPr/>
          </p:nvSpPr>
          <p:spPr>
            <a:xfrm flipH="1" flipV="1">
              <a:off x="2076980" y="4903398"/>
              <a:ext cx="765188" cy="160364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97" name="Rettangolo 96">
              <a:extLst>
                <a:ext uri="{FF2B5EF4-FFF2-40B4-BE49-F238E27FC236}">
                  <a16:creationId xmlns:a16="http://schemas.microsoft.com/office/drawing/2014/main" id="{B0895EBB-5AEC-4E3C-A52E-AA172A98C777}"/>
                </a:ext>
              </a:extLst>
            </p:cNvPr>
            <p:cNvSpPr/>
            <p:nvPr/>
          </p:nvSpPr>
          <p:spPr>
            <a:xfrm flipH="1" flipV="1">
              <a:off x="2076980" y="4180969"/>
              <a:ext cx="765188" cy="160363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98" name="Rettangolo 97">
              <a:extLst>
                <a:ext uri="{FF2B5EF4-FFF2-40B4-BE49-F238E27FC236}">
                  <a16:creationId xmlns:a16="http://schemas.microsoft.com/office/drawing/2014/main" id="{DA248FA9-8AB9-43B6-B99A-5A4412B92410}"/>
                </a:ext>
              </a:extLst>
            </p:cNvPr>
            <p:cNvSpPr/>
            <p:nvPr/>
          </p:nvSpPr>
          <p:spPr>
            <a:xfrm flipH="1" flipV="1">
              <a:off x="2076980" y="3464890"/>
              <a:ext cx="765188" cy="160364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99" name="Rettangolo 98">
              <a:extLst>
                <a:ext uri="{FF2B5EF4-FFF2-40B4-BE49-F238E27FC236}">
                  <a16:creationId xmlns:a16="http://schemas.microsoft.com/office/drawing/2014/main" id="{EF9357B1-CFC4-4570-A86C-CF4B9125BB8C}"/>
                </a:ext>
              </a:extLst>
            </p:cNvPr>
            <p:cNvSpPr/>
            <p:nvPr/>
          </p:nvSpPr>
          <p:spPr>
            <a:xfrm flipH="1" flipV="1">
              <a:off x="2076980" y="2734521"/>
              <a:ext cx="765188" cy="160364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00" name="Rettangolo 99">
              <a:extLst>
                <a:ext uri="{FF2B5EF4-FFF2-40B4-BE49-F238E27FC236}">
                  <a16:creationId xmlns:a16="http://schemas.microsoft.com/office/drawing/2014/main" id="{12C29F18-3102-4E66-A8B5-91450199DDC0}"/>
                </a:ext>
              </a:extLst>
            </p:cNvPr>
            <p:cNvSpPr/>
            <p:nvPr/>
          </p:nvSpPr>
          <p:spPr>
            <a:xfrm flipH="1" flipV="1">
              <a:off x="2076980" y="2012092"/>
              <a:ext cx="765188" cy="160363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01" name="Rettangolo 100">
              <a:extLst>
                <a:ext uri="{FF2B5EF4-FFF2-40B4-BE49-F238E27FC236}">
                  <a16:creationId xmlns:a16="http://schemas.microsoft.com/office/drawing/2014/main" id="{7F8EC622-FD74-4641-BA0F-FAD231807C8A}"/>
                </a:ext>
              </a:extLst>
            </p:cNvPr>
            <p:cNvSpPr/>
            <p:nvPr/>
          </p:nvSpPr>
          <p:spPr>
            <a:xfrm rot="16200000" flipH="1" flipV="1">
              <a:off x="43897" y="3703857"/>
              <a:ext cx="3504181" cy="120652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02" name="Rettangolo 101">
              <a:extLst>
                <a:ext uri="{FF2B5EF4-FFF2-40B4-BE49-F238E27FC236}">
                  <a16:creationId xmlns:a16="http://schemas.microsoft.com/office/drawing/2014/main" id="{4D4B6564-4EB4-40D8-A3C3-6650020EFFAF}"/>
                </a:ext>
              </a:extLst>
            </p:cNvPr>
            <p:cNvSpPr/>
            <p:nvPr/>
          </p:nvSpPr>
          <p:spPr>
            <a:xfrm rot="16200000" flipH="1" flipV="1">
              <a:off x="1347256" y="3703857"/>
              <a:ext cx="3504181" cy="120652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03" name="Rettangolo 102">
              <a:extLst>
                <a:ext uri="{FF2B5EF4-FFF2-40B4-BE49-F238E27FC236}">
                  <a16:creationId xmlns:a16="http://schemas.microsoft.com/office/drawing/2014/main" id="{7CCCA591-D513-4DDA-8285-02D5C69C587F}"/>
                </a:ext>
              </a:extLst>
            </p:cNvPr>
            <p:cNvSpPr/>
            <p:nvPr/>
          </p:nvSpPr>
          <p:spPr>
            <a:xfrm rot="16200000" flipH="1" flipV="1">
              <a:off x="2645059" y="3704650"/>
              <a:ext cx="3504181" cy="119065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04" name="Rettangolo 103">
              <a:extLst>
                <a:ext uri="{FF2B5EF4-FFF2-40B4-BE49-F238E27FC236}">
                  <a16:creationId xmlns:a16="http://schemas.microsoft.com/office/drawing/2014/main" id="{EBE707BD-4D11-420C-B020-545DAE00C16B}"/>
                </a:ext>
              </a:extLst>
            </p:cNvPr>
            <p:cNvSpPr/>
            <p:nvPr/>
          </p:nvSpPr>
          <p:spPr>
            <a:xfrm rot="16200000" flipH="1" flipV="1">
              <a:off x="3950799" y="3703857"/>
              <a:ext cx="3504181" cy="120652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05" name="Rettangolo 104">
              <a:extLst>
                <a:ext uri="{FF2B5EF4-FFF2-40B4-BE49-F238E27FC236}">
                  <a16:creationId xmlns:a16="http://schemas.microsoft.com/office/drawing/2014/main" id="{A2B38F2C-3349-4EA9-9908-50C74B331CBC}"/>
                </a:ext>
              </a:extLst>
            </p:cNvPr>
            <p:cNvSpPr/>
            <p:nvPr/>
          </p:nvSpPr>
          <p:spPr>
            <a:xfrm rot="16200000" flipH="1" flipV="1">
              <a:off x="5254159" y="3703857"/>
              <a:ext cx="3504181" cy="120652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06" name="Rettangolo 105">
              <a:extLst>
                <a:ext uri="{FF2B5EF4-FFF2-40B4-BE49-F238E27FC236}">
                  <a16:creationId xmlns:a16="http://schemas.microsoft.com/office/drawing/2014/main" id="{4F92E25E-262A-4DCB-8129-9897880BC3BC}"/>
                </a:ext>
              </a:extLst>
            </p:cNvPr>
            <p:cNvSpPr/>
            <p:nvPr/>
          </p:nvSpPr>
          <p:spPr>
            <a:xfrm flipH="1" flipV="1">
              <a:off x="3408915" y="4904987"/>
              <a:ext cx="766775" cy="160363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07" name="Rettangolo 106">
              <a:extLst>
                <a:ext uri="{FF2B5EF4-FFF2-40B4-BE49-F238E27FC236}">
                  <a16:creationId xmlns:a16="http://schemas.microsoft.com/office/drawing/2014/main" id="{E2FDC2E6-ED9C-4E68-B6BC-069D5D5EC172}"/>
                </a:ext>
              </a:extLst>
            </p:cNvPr>
            <p:cNvSpPr/>
            <p:nvPr/>
          </p:nvSpPr>
          <p:spPr>
            <a:xfrm flipH="1" flipV="1">
              <a:off x="3408915" y="4182556"/>
              <a:ext cx="766775" cy="160364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08" name="Rettangolo 107">
              <a:extLst>
                <a:ext uri="{FF2B5EF4-FFF2-40B4-BE49-F238E27FC236}">
                  <a16:creationId xmlns:a16="http://schemas.microsoft.com/office/drawing/2014/main" id="{E6B990D0-FE29-4A7B-8688-CA8BF96C1E1B}"/>
                </a:ext>
              </a:extLst>
            </p:cNvPr>
            <p:cNvSpPr/>
            <p:nvPr/>
          </p:nvSpPr>
          <p:spPr>
            <a:xfrm flipH="1" flipV="1">
              <a:off x="3408915" y="3466478"/>
              <a:ext cx="766775" cy="160363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09" name="Rettangolo 108">
              <a:extLst>
                <a:ext uri="{FF2B5EF4-FFF2-40B4-BE49-F238E27FC236}">
                  <a16:creationId xmlns:a16="http://schemas.microsoft.com/office/drawing/2014/main" id="{A9A3B754-302A-4AE9-A17F-8915F9334A1D}"/>
                </a:ext>
              </a:extLst>
            </p:cNvPr>
            <p:cNvSpPr/>
            <p:nvPr/>
          </p:nvSpPr>
          <p:spPr>
            <a:xfrm flipH="1" flipV="1">
              <a:off x="3408915" y="2736110"/>
              <a:ext cx="766775" cy="160363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10" name="Rettangolo 109">
              <a:extLst>
                <a:ext uri="{FF2B5EF4-FFF2-40B4-BE49-F238E27FC236}">
                  <a16:creationId xmlns:a16="http://schemas.microsoft.com/office/drawing/2014/main" id="{CAB66D6E-6481-445D-9869-DB35E0CF44A7}"/>
                </a:ext>
              </a:extLst>
            </p:cNvPr>
            <p:cNvSpPr/>
            <p:nvPr/>
          </p:nvSpPr>
          <p:spPr>
            <a:xfrm flipH="1" flipV="1">
              <a:off x="3408915" y="2013679"/>
              <a:ext cx="766775" cy="160364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11" name="Rettangolo 110">
              <a:extLst>
                <a:ext uri="{FF2B5EF4-FFF2-40B4-BE49-F238E27FC236}">
                  <a16:creationId xmlns:a16="http://schemas.microsoft.com/office/drawing/2014/main" id="{62BA2D86-5DD6-4D67-94BC-4610082F7787}"/>
                </a:ext>
              </a:extLst>
            </p:cNvPr>
            <p:cNvSpPr/>
            <p:nvPr/>
          </p:nvSpPr>
          <p:spPr>
            <a:xfrm flipH="1" flipV="1">
              <a:off x="4658297" y="4904987"/>
              <a:ext cx="766776" cy="160363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12" name="Rettangolo 111">
              <a:extLst>
                <a:ext uri="{FF2B5EF4-FFF2-40B4-BE49-F238E27FC236}">
                  <a16:creationId xmlns:a16="http://schemas.microsoft.com/office/drawing/2014/main" id="{84308C54-0F92-46EC-BB0A-2B57E45F4569}"/>
                </a:ext>
              </a:extLst>
            </p:cNvPr>
            <p:cNvSpPr/>
            <p:nvPr/>
          </p:nvSpPr>
          <p:spPr>
            <a:xfrm flipH="1" flipV="1">
              <a:off x="4658297" y="4182556"/>
              <a:ext cx="766776" cy="160364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13" name="Rettangolo 112">
              <a:extLst>
                <a:ext uri="{FF2B5EF4-FFF2-40B4-BE49-F238E27FC236}">
                  <a16:creationId xmlns:a16="http://schemas.microsoft.com/office/drawing/2014/main" id="{075EAE8D-3953-480B-A2B5-4A49AA43C43C}"/>
                </a:ext>
              </a:extLst>
            </p:cNvPr>
            <p:cNvSpPr/>
            <p:nvPr/>
          </p:nvSpPr>
          <p:spPr>
            <a:xfrm flipH="1" flipV="1">
              <a:off x="4658297" y="3466478"/>
              <a:ext cx="766776" cy="160363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14" name="Rettangolo 113">
              <a:extLst>
                <a:ext uri="{FF2B5EF4-FFF2-40B4-BE49-F238E27FC236}">
                  <a16:creationId xmlns:a16="http://schemas.microsoft.com/office/drawing/2014/main" id="{FCDF3389-3F85-431D-B163-3D42B79576EC}"/>
                </a:ext>
              </a:extLst>
            </p:cNvPr>
            <p:cNvSpPr/>
            <p:nvPr/>
          </p:nvSpPr>
          <p:spPr>
            <a:xfrm flipH="1" flipV="1">
              <a:off x="4658297" y="2736110"/>
              <a:ext cx="766776" cy="160363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15" name="Rettangolo 114">
              <a:extLst>
                <a:ext uri="{FF2B5EF4-FFF2-40B4-BE49-F238E27FC236}">
                  <a16:creationId xmlns:a16="http://schemas.microsoft.com/office/drawing/2014/main" id="{5FBEA870-0163-4E4E-8CF8-71DED5BBA9CD}"/>
                </a:ext>
              </a:extLst>
            </p:cNvPr>
            <p:cNvSpPr/>
            <p:nvPr/>
          </p:nvSpPr>
          <p:spPr>
            <a:xfrm flipH="1" flipV="1">
              <a:off x="4658297" y="2013679"/>
              <a:ext cx="766776" cy="160364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16" name="Rettangolo 115">
              <a:extLst>
                <a:ext uri="{FF2B5EF4-FFF2-40B4-BE49-F238E27FC236}">
                  <a16:creationId xmlns:a16="http://schemas.microsoft.com/office/drawing/2014/main" id="{827B0A2C-17EF-4E5F-A663-F8CBDB080279}"/>
                </a:ext>
              </a:extLst>
            </p:cNvPr>
            <p:cNvSpPr/>
            <p:nvPr/>
          </p:nvSpPr>
          <p:spPr>
            <a:xfrm flipH="1" flipV="1">
              <a:off x="5980707" y="4904987"/>
              <a:ext cx="765188" cy="160363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17" name="Rettangolo 116">
              <a:extLst>
                <a:ext uri="{FF2B5EF4-FFF2-40B4-BE49-F238E27FC236}">
                  <a16:creationId xmlns:a16="http://schemas.microsoft.com/office/drawing/2014/main" id="{13BE566C-D263-4EAF-8871-3E17107D5B13}"/>
                </a:ext>
              </a:extLst>
            </p:cNvPr>
            <p:cNvSpPr/>
            <p:nvPr/>
          </p:nvSpPr>
          <p:spPr>
            <a:xfrm flipH="1" flipV="1">
              <a:off x="5980707" y="4182556"/>
              <a:ext cx="765188" cy="160364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18" name="Rettangolo 117">
              <a:extLst>
                <a:ext uri="{FF2B5EF4-FFF2-40B4-BE49-F238E27FC236}">
                  <a16:creationId xmlns:a16="http://schemas.microsoft.com/office/drawing/2014/main" id="{BF5B3630-6D21-404B-9C70-62D6ED2E4866}"/>
                </a:ext>
              </a:extLst>
            </p:cNvPr>
            <p:cNvSpPr/>
            <p:nvPr/>
          </p:nvSpPr>
          <p:spPr>
            <a:xfrm flipH="1" flipV="1">
              <a:off x="5980707" y="3466478"/>
              <a:ext cx="765188" cy="160363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19" name="Rettangolo 118">
              <a:extLst>
                <a:ext uri="{FF2B5EF4-FFF2-40B4-BE49-F238E27FC236}">
                  <a16:creationId xmlns:a16="http://schemas.microsoft.com/office/drawing/2014/main" id="{00D29E16-DBE3-4B0B-86E1-3DFB84531A9F}"/>
                </a:ext>
              </a:extLst>
            </p:cNvPr>
            <p:cNvSpPr/>
            <p:nvPr/>
          </p:nvSpPr>
          <p:spPr>
            <a:xfrm flipH="1" flipV="1">
              <a:off x="5980707" y="2736110"/>
              <a:ext cx="765188" cy="160363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20" name="Rettangolo 119">
              <a:extLst>
                <a:ext uri="{FF2B5EF4-FFF2-40B4-BE49-F238E27FC236}">
                  <a16:creationId xmlns:a16="http://schemas.microsoft.com/office/drawing/2014/main" id="{4767EC72-01C4-4112-8D2E-546F432DEEC8}"/>
                </a:ext>
              </a:extLst>
            </p:cNvPr>
            <p:cNvSpPr/>
            <p:nvPr/>
          </p:nvSpPr>
          <p:spPr>
            <a:xfrm flipH="1" flipV="1">
              <a:off x="5980707" y="2013679"/>
              <a:ext cx="765188" cy="160364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</p:grpSp>
      <p:pic>
        <p:nvPicPr>
          <p:cNvPr id="121" name="Immagine 120">
            <a:extLst>
              <a:ext uri="{FF2B5EF4-FFF2-40B4-BE49-F238E27FC236}">
                <a16:creationId xmlns:a16="http://schemas.microsoft.com/office/drawing/2014/main" id="{CE4790E0-54BB-4F59-82AE-ADAA20067B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362" y="6298461"/>
            <a:ext cx="89058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22" name="Gruppo 121">
            <a:extLst>
              <a:ext uri="{FF2B5EF4-FFF2-40B4-BE49-F238E27FC236}">
                <a16:creationId xmlns:a16="http://schemas.microsoft.com/office/drawing/2014/main" id="{22DF68CC-040D-4A4E-A305-0E441B6C8A45}"/>
              </a:ext>
            </a:extLst>
          </p:cNvPr>
          <p:cNvGrpSpPr>
            <a:grpSpLocks/>
          </p:cNvGrpSpPr>
          <p:nvPr/>
        </p:nvGrpSpPr>
        <p:grpSpPr bwMode="auto">
          <a:xfrm>
            <a:off x="965125" y="5807923"/>
            <a:ext cx="9482137" cy="1023938"/>
            <a:chOff x="1735664" y="5623367"/>
            <a:chExt cx="9482280" cy="1022840"/>
          </a:xfrm>
        </p:grpSpPr>
        <p:sp>
          <p:nvSpPr>
            <p:cNvPr id="123" name="Rettangolo 122">
              <a:extLst>
                <a:ext uri="{FF2B5EF4-FFF2-40B4-BE49-F238E27FC236}">
                  <a16:creationId xmlns:a16="http://schemas.microsoft.com/office/drawing/2014/main" id="{365C22A5-6B52-4A09-BB32-46D4600B0573}"/>
                </a:ext>
              </a:extLst>
            </p:cNvPr>
            <p:cNvSpPr/>
            <p:nvPr/>
          </p:nvSpPr>
          <p:spPr>
            <a:xfrm>
              <a:off x="1735664" y="5962728"/>
              <a:ext cx="9482280" cy="683479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24" name="Freccia a destra con strisce 77">
              <a:extLst>
                <a:ext uri="{FF2B5EF4-FFF2-40B4-BE49-F238E27FC236}">
                  <a16:creationId xmlns:a16="http://schemas.microsoft.com/office/drawing/2014/main" id="{B8B9B9E1-F4FC-4043-99BE-22378DBB1F7A}"/>
                </a:ext>
              </a:extLst>
            </p:cNvPr>
            <p:cNvSpPr/>
            <p:nvPr/>
          </p:nvSpPr>
          <p:spPr>
            <a:xfrm rot="15356296">
              <a:off x="2195539" y="5823902"/>
              <a:ext cx="528071" cy="127002"/>
            </a:xfrm>
            <a:prstGeom prst="stripedRightArrow">
              <a:avLst>
                <a:gd name="adj1" fmla="val 34549"/>
                <a:gd name="adj2" fmla="val 59145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</p:grpSp>
      <p:grpSp>
        <p:nvGrpSpPr>
          <p:cNvPr id="125" name="Gruppo 124">
            <a:extLst>
              <a:ext uri="{FF2B5EF4-FFF2-40B4-BE49-F238E27FC236}">
                <a16:creationId xmlns:a16="http://schemas.microsoft.com/office/drawing/2014/main" id="{996B4091-B65B-44F5-A45B-4E8DA3E7EE20}"/>
              </a:ext>
            </a:extLst>
          </p:cNvPr>
          <p:cNvGrpSpPr>
            <a:grpSpLocks/>
          </p:cNvGrpSpPr>
          <p:nvPr/>
        </p:nvGrpSpPr>
        <p:grpSpPr bwMode="auto">
          <a:xfrm>
            <a:off x="7429425" y="3664799"/>
            <a:ext cx="3546475" cy="1174750"/>
            <a:chOff x="7839604" y="3065279"/>
            <a:chExt cx="3545980" cy="1174386"/>
          </a:xfrm>
        </p:grpSpPr>
        <p:sp>
          <p:nvSpPr>
            <p:cNvPr id="126" name="CasellaDiTesto 125">
              <a:extLst>
                <a:ext uri="{FF2B5EF4-FFF2-40B4-BE49-F238E27FC236}">
                  <a16:creationId xmlns:a16="http://schemas.microsoft.com/office/drawing/2014/main" id="{12AD1736-1B57-46F3-BB28-E934DFC33DE1}"/>
                </a:ext>
              </a:extLst>
            </p:cNvPr>
            <p:cNvSpPr txBox="1"/>
            <p:nvPr/>
          </p:nvSpPr>
          <p:spPr>
            <a:xfrm>
              <a:off x="7839604" y="3065279"/>
              <a:ext cx="3545980" cy="58401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285750" indent="-285750" eaLnBrk="1" fontAlgn="auto" hangingPunct="1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sz="1600" dirty="0">
                  <a:latin typeface="Adobe Caslon Pro"/>
                </a:rPr>
                <a:t>mechanical nonlinearities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dirty="0">
                <a:latin typeface="Adobe Caslon Pro"/>
              </a:endParaRPr>
            </a:p>
          </p:txBody>
        </p:sp>
        <p:grpSp>
          <p:nvGrpSpPr>
            <p:cNvPr id="127" name="Gruppo 15">
              <a:extLst>
                <a:ext uri="{FF2B5EF4-FFF2-40B4-BE49-F238E27FC236}">
                  <a16:creationId xmlns:a16="http://schemas.microsoft.com/office/drawing/2014/main" id="{D7858CD1-7BD1-4775-B2C0-689DD3FD520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65938" y="3451752"/>
              <a:ext cx="2386872" cy="787913"/>
              <a:chOff x="8465938" y="3451752"/>
              <a:chExt cx="2386872" cy="787913"/>
            </a:xfrm>
          </p:grpSpPr>
          <p:pic>
            <p:nvPicPr>
              <p:cNvPr id="128" name="Immagine 12">
                <a:extLst>
                  <a:ext uri="{FF2B5EF4-FFF2-40B4-BE49-F238E27FC236}">
                    <a16:creationId xmlns:a16="http://schemas.microsoft.com/office/drawing/2014/main" id="{2A78101F-8FC6-428D-BDD5-28A9C629DE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0445" r="72411" b="-2"/>
              <a:stretch>
                <a:fillRect/>
              </a:stretch>
            </p:blipFill>
            <p:spPr bwMode="auto">
              <a:xfrm>
                <a:off x="8465938" y="3451752"/>
                <a:ext cx="2334250" cy="3424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9" name="Immagine 82">
                <a:extLst>
                  <a:ext uri="{FF2B5EF4-FFF2-40B4-BE49-F238E27FC236}">
                    <a16:creationId xmlns:a16="http://schemas.microsoft.com/office/drawing/2014/main" id="{5FA68AD8-14BC-4341-ABD1-EBF814D175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323" r="68336" b="-2"/>
              <a:stretch>
                <a:fillRect/>
              </a:stretch>
            </p:blipFill>
            <p:spPr bwMode="auto">
              <a:xfrm>
                <a:off x="8532528" y="3731136"/>
                <a:ext cx="2320282" cy="2914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0" name="Immagine 14">
                <a:extLst>
                  <a:ext uri="{FF2B5EF4-FFF2-40B4-BE49-F238E27FC236}">
                    <a16:creationId xmlns:a16="http://schemas.microsoft.com/office/drawing/2014/main" id="{B6F0BF52-7675-4ACD-B07C-7572F1A4DC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" t="8249" r="49585"/>
              <a:stretch>
                <a:fillRect/>
              </a:stretch>
            </p:blipFill>
            <p:spPr bwMode="auto">
              <a:xfrm>
                <a:off x="8472034" y="3981379"/>
                <a:ext cx="2244960" cy="2582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131" name="Immagine 130">
            <a:extLst>
              <a:ext uri="{FF2B5EF4-FFF2-40B4-BE49-F238E27FC236}">
                <a16:creationId xmlns:a16="http://schemas.microsoft.com/office/drawing/2014/main" id="{C0792B01-EEFD-457A-B6EC-1F26A035FAF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437" y="6284173"/>
            <a:ext cx="66294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32" name="Gruppo 131">
            <a:extLst>
              <a:ext uri="{FF2B5EF4-FFF2-40B4-BE49-F238E27FC236}">
                <a16:creationId xmlns:a16="http://schemas.microsoft.com/office/drawing/2014/main" id="{A1822FC5-7432-43A2-9A6C-8DFA4A8390C2}"/>
              </a:ext>
            </a:extLst>
          </p:cNvPr>
          <p:cNvGrpSpPr>
            <a:grpSpLocks/>
          </p:cNvGrpSpPr>
          <p:nvPr/>
        </p:nvGrpSpPr>
        <p:grpSpPr bwMode="auto">
          <a:xfrm>
            <a:off x="7469113" y="5007824"/>
            <a:ext cx="3546475" cy="736600"/>
            <a:chOff x="7879270" y="4407694"/>
            <a:chExt cx="3545980" cy="736665"/>
          </a:xfrm>
        </p:grpSpPr>
        <p:sp>
          <p:nvSpPr>
            <p:cNvPr id="133" name="CasellaDiTesto 132">
              <a:extLst>
                <a:ext uri="{FF2B5EF4-FFF2-40B4-BE49-F238E27FC236}">
                  <a16:creationId xmlns:a16="http://schemas.microsoft.com/office/drawing/2014/main" id="{D732D5CA-B3AC-4FA3-BF26-DEAA0D85238B}"/>
                </a:ext>
              </a:extLst>
            </p:cNvPr>
            <p:cNvSpPr txBox="1"/>
            <p:nvPr/>
          </p:nvSpPr>
          <p:spPr>
            <a:xfrm>
              <a:off x="7879270" y="4407694"/>
              <a:ext cx="3545980" cy="58583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285750" indent="-285750" eaLnBrk="1" fontAlgn="auto" hangingPunct="1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sz="1600" dirty="0">
                  <a:latin typeface="Adobe Caslon Pro"/>
                </a:rPr>
                <a:t>geometric nonlinearities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dirty="0">
                <a:latin typeface="Adobe Caslon Pro"/>
              </a:endParaRPr>
            </a:p>
          </p:txBody>
        </p:sp>
        <p:pic>
          <p:nvPicPr>
            <p:cNvPr id="134" name="Immagine 18">
              <a:extLst>
                <a:ext uri="{FF2B5EF4-FFF2-40B4-BE49-F238E27FC236}">
                  <a16:creationId xmlns:a16="http://schemas.microsoft.com/office/drawing/2014/main" id="{745EC513-76E5-490D-BF64-7E0F2407B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52858" y="4849035"/>
              <a:ext cx="2595096" cy="295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35" name="Gruppo 134">
            <a:extLst>
              <a:ext uri="{FF2B5EF4-FFF2-40B4-BE49-F238E27FC236}">
                <a16:creationId xmlns:a16="http://schemas.microsoft.com/office/drawing/2014/main" id="{7E263167-7C25-4413-8211-4B7B3D53307E}"/>
              </a:ext>
            </a:extLst>
          </p:cNvPr>
          <p:cNvGrpSpPr>
            <a:grpSpLocks/>
          </p:cNvGrpSpPr>
          <p:nvPr/>
        </p:nvGrpSpPr>
        <p:grpSpPr bwMode="auto">
          <a:xfrm>
            <a:off x="733350" y="1993161"/>
            <a:ext cx="5673725" cy="4008437"/>
            <a:chOff x="1502892" y="1807871"/>
            <a:chExt cx="5674250" cy="4008998"/>
          </a:xfrm>
        </p:grpSpPr>
        <p:sp>
          <p:nvSpPr>
            <p:cNvPr id="136" name="Rettangolo 135">
              <a:extLst>
                <a:ext uri="{FF2B5EF4-FFF2-40B4-BE49-F238E27FC236}">
                  <a16:creationId xmlns:a16="http://schemas.microsoft.com/office/drawing/2014/main" id="{89E660E4-7A01-4462-8896-61E667B645D9}"/>
                </a:ext>
              </a:extLst>
            </p:cNvPr>
            <p:cNvSpPr/>
            <p:nvPr/>
          </p:nvSpPr>
          <p:spPr>
            <a:xfrm flipH="1" flipV="1">
              <a:off x="1839473" y="1828511"/>
              <a:ext cx="314354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37" name="Rettangolo 136">
              <a:extLst>
                <a:ext uri="{FF2B5EF4-FFF2-40B4-BE49-F238E27FC236}">
                  <a16:creationId xmlns:a16="http://schemas.microsoft.com/office/drawing/2014/main" id="{B78E29FD-CEBE-4F3D-BF2A-0912D259DDE7}"/>
                </a:ext>
              </a:extLst>
            </p:cNvPr>
            <p:cNvSpPr/>
            <p:nvPr/>
          </p:nvSpPr>
          <p:spPr>
            <a:xfrm flipH="1" flipV="1">
              <a:off x="2785711" y="1807871"/>
              <a:ext cx="673162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38" name="Rettangolo 137">
              <a:extLst>
                <a:ext uri="{FF2B5EF4-FFF2-40B4-BE49-F238E27FC236}">
                  <a16:creationId xmlns:a16="http://schemas.microsoft.com/office/drawing/2014/main" id="{4C9722E5-8AE4-4E54-BD02-DBBF2E036655}"/>
                </a:ext>
              </a:extLst>
            </p:cNvPr>
            <p:cNvSpPr/>
            <p:nvPr/>
          </p:nvSpPr>
          <p:spPr>
            <a:xfrm flipH="1" flipV="1">
              <a:off x="4060591" y="1828511"/>
              <a:ext cx="673162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39" name="Rettangolo 138">
              <a:extLst>
                <a:ext uri="{FF2B5EF4-FFF2-40B4-BE49-F238E27FC236}">
                  <a16:creationId xmlns:a16="http://schemas.microsoft.com/office/drawing/2014/main" id="{EF0962F2-E52C-487D-A029-C8C90912F2BC}"/>
                </a:ext>
              </a:extLst>
            </p:cNvPr>
            <p:cNvSpPr/>
            <p:nvPr/>
          </p:nvSpPr>
          <p:spPr>
            <a:xfrm flipH="1" flipV="1">
              <a:off x="5391039" y="1828511"/>
              <a:ext cx="674750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40" name="Rettangolo 139">
              <a:extLst>
                <a:ext uri="{FF2B5EF4-FFF2-40B4-BE49-F238E27FC236}">
                  <a16:creationId xmlns:a16="http://schemas.microsoft.com/office/drawing/2014/main" id="{23C653EF-788F-4488-8003-5BFAEA572ACB}"/>
                </a:ext>
              </a:extLst>
            </p:cNvPr>
            <p:cNvSpPr/>
            <p:nvPr/>
          </p:nvSpPr>
          <p:spPr>
            <a:xfrm flipH="1" flipV="1">
              <a:off x="6702435" y="1828511"/>
              <a:ext cx="314354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41" name="Rettangolo 140">
              <a:extLst>
                <a:ext uri="{FF2B5EF4-FFF2-40B4-BE49-F238E27FC236}">
                  <a16:creationId xmlns:a16="http://schemas.microsoft.com/office/drawing/2014/main" id="{3502E42F-20E5-4BBB-8242-81F39D984CAB}"/>
                </a:ext>
              </a:extLst>
            </p:cNvPr>
            <p:cNvSpPr/>
            <p:nvPr/>
          </p:nvSpPr>
          <p:spPr>
            <a:xfrm flipH="1" flipV="1">
              <a:off x="1839473" y="2519171"/>
              <a:ext cx="314354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42" name="Rettangolo 141">
              <a:extLst>
                <a:ext uri="{FF2B5EF4-FFF2-40B4-BE49-F238E27FC236}">
                  <a16:creationId xmlns:a16="http://schemas.microsoft.com/office/drawing/2014/main" id="{D14226EE-882E-460B-8ECF-AB90F708D39B}"/>
                </a:ext>
              </a:extLst>
            </p:cNvPr>
            <p:cNvSpPr/>
            <p:nvPr/>
          </p:nvSpPr>
          <p:spPr>
            <a:xfrm flipH="1" flipV="1">
              <a:off x="2785711" y="2498530"/>
              <a:ext cx="673162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43" name="Rettangolo 142">
              <a:extLst>
                <a:ext uri="{FF2B5EF4-FFF2-40B4-BE49-F238E27FC236}">
                  <a16:creationId xmlns:a16="http://schemas.microsoft.com/office/drawing/2014/main" id="{CA291405-4BE3-47F9-BB0C-30AB93844EBB}"/>
                </a:ext>
              </a:extLst>
            </p:cNvPr>
            <p:cNvSpPr/>
            <p:nvPr/>
          </p:nvSpPr>
          <p:spPr>
            <a:xfrm flipH="1" flipV="1">
              <a:off x="4060591" y="2519171"/>
              <a:ext cx="673162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44" name="Rettangolo 143">
              <a:extLst>
                <a:ext uri="{FF2B5EF4-FFF2-40B4-BE49-F238E27FC236}">
                  <a16:creationId xmlns:a16="http://schemas.microsoft.com/office/drawing/2014/main" id="{0EC99E2C-0951-4D9D-9319-2D0131FAF9FE}"/>
                </a:ext>
              </a:extLst>
            </p:cNvPr>
            <p:cNvSpPr/>
            <p:nvPr/>
          </p:nvSpPr>
          <p:spPr>
            <a:xfrm flipH="1" flipV="1">
              <a:off x="5391039" y="2519171"/>
              <a:ext cx="674750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45" name="Rettangolo 144">
              <a:extLst>
                <a:ext uri="{FF2B5EF4-FFF2-40B4-BE49-F238E27FC236}">
                  <a16:creationId xmlns:a16="http://schemas.microsoft.com/office/drawing/2014/main" id="{BC906541-1A82-496D-B53C-0E5CCA97833B}"/>
                </a:ext>
              </a:extLst>
            </p:cNvPr>
            <p:cNvSpPr/>
            <p:nvPr/>
          </p:nvSpPr>
          <p:spPr>
            <a:xfrm flipH="1" flipV="1">
              <a:off x="6702435" y="2519171"/>
              <a:ext cx="314354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46" name="Rettangolo 145">
              <a:extLst>
                <a:ext uri="{FF2B5EF4-FFF2-40B4-BE49-F238E27FC236}">
                  <a16:creationId xmlns:a16="http://schemas.microsoft.com/office/drawing/2014/main" id="{DFC870F6-F157-4B99-A481-B2D202E5EB77}"/>
                </a:ext>
              </a:extLst>
            </p:cNvPr>
            <p:cNvSpPr/>
            <p:nvPr/>
          </p:nvSpPr>
          <p:spPr>
            <a:xfrm flipH="1" flipV="1">
              <a:off x="1839473" y="3238408"/>
              <a:ext cx="314354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47" name="Rettangolo 146">
              <a:extLst>
                <a:ext uri="{FF2B5EF4-FFF2-40B4-BE49-F238E27FC236}">
                  <a16:creationId xmlns:a16="http://schemas.microsoft.com/office/drawing/2014/main" id="{66895BAD-DEB8-47D7-901C-E06627D5ADE4}"/>
                </a:ext>
              </a:extLst>
            </p:cNvPr>
            <p:cNvSpPr/>
            <p:nvPr/>
          </p:nvSpPr>
          <p:spPr>
            <a:xfrm flipH="1" flipV="1">
              <a:off x="2785711" y="3217768"/>
              <a:ext cx="673162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48" name="Rettangolo 147">
              <a:extLst>
                <a:ext uri="{FF2B5EF4-FFF2-40B4-BE49-F238E27FC236}">
                  <a16:creationId xmlns:a16="http://schemas.microsoft.com/office/drawing/2014/main" id="{CC598A8C-E44D-4C1B-9C61-2BC6050D3150}"/>
                </a:ext>
              </a:extLst>
            </p:cNvPr>
            <p:cNvSpPr/>
            <p:nvPr/>
          </p:nvSpPr>
          <p:spPr>
            <a:xfrm flipH="1" flipV="1">
              <a:off x="4060591" y="3238408"/>
              <a:ext cx="673162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49" name="Rettangolo 148">
              <a:extLst>
                <a:ext uri="{FF2B5EF4-FFF2-40B4-BE49-F238E27FC236}">
                  <a16:creationId xmlns:a16="http://schemas.microsoft.com/office/drawing/2014/main" id="{A8EE0B37-5995-4142-841D-A8FB84E608AA}"/>
                </a:ext>
              </a:extLst>
            </p:cNvPr>
            <p:cNvSpPr/>
            <p:nvPr/>
          </p:nvSpPr>
          <p:spPr>
            <a:xfrm flipH="1" flipV="1">
              <a:off x="5391039" y="3238408"/>
              <a:ext cx="674750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50" name="Rettangolo 149">
              <a:extLst>
                <a:ext uri="{FF2B5EF4-FFF2-40B4-BE49-F238E27FC236}">
                  <a16:creationId xmlns:a16="http://schemas.microsoft.com/office/drawing/2014/main" id="{AF4EAE7E-4FE8-4451-AF25-13F1127950E8}"/>
                </a:ext>
              </a:extLst>
            </p:cNvPr>
            <p:cNvSpPr/>
            <p:nvPr/>
          </p:nvSpPr>
          <p:spPr>
            <a:xfrm flipH="1" flipV="1">
              <a:off x="6702435" y="3238408"/>
              <a:ext cx="314354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51" name="Rettangolo 150">
              <a:extLst>
                <a:ext uri="{FF2B5EF4-FFF2-40B4-BE49-F238E27FC236}">
                  <a16:creationId xmlns:a16="http://schemas.microsoft.com/office/drawing/2014/main" id="{A8B1655F-7A83-4EE9-B096-A702A3204533}"/>
                </a:ext>
              </a:extLst>
            </p:cNvPr>
            <p:cNvSpPr/>
            <p:nvPr/>
          </p:nvSpPr>
          <p:spPr>
            <a:xfrm flipH="1" flipV="1">
              <a:off x="1839473" y="3981462"/>
              <a:ext cx="314354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52" name="Rettangolo 151">
              <a:extLst>
                <a:ext uri="{FF2B5EF4-FFF2-40B4-BE49-F238E27FC236}">
                  <a16:creationId xmlns:a16="http://schemas.microsoft.com/office/drawing/2014/main" id="{9D5F1CFE-7009-4F67-B954-C264E9A74DC6}"/>
                </a:ext>
              </a:extLst>
            </p:cNvPr>
            <p:cNvSpPr/>
            <p:nvPr/>
          </p:nvSpPr>
          <p:spPr>
            <a:xfrm flipH="1" flipV="1">
              <a:off x="2785711" y="3960822"/>
              <a:ext cx="673162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53" name="Rettangolo 152">
              <a:extLst>
                <a:ext uri="{FF2B5EF4-FFF2-40B4-BE49-F238E27FC236}">
                  <a16:creationId xmlns:a16="http://schemas.microsoft.com/office/drawing/2014/main" id="{F7860581-785A-4FF3-9691-AAA6925D149F}"/>
                </a:ext>
              </a:extLst>
            </p:cNvPr>
            <p:cNvSpPr/>
            <p:nvPr/>
          </p:nvSpPr>
          <p:spPr>
            <a:xfrm flipH="1" flipV="1">
              <a:off x="4060591" y="3981462"/>
              <a:ext cx="673162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54" name="Rettangolo 153">
              <a:extLst>
                <a:ext uri="{FF2B5EF4-FFF2-40B4-BE49-F238E27FC236}">
                  <a16:creationId xmlns:a16="http://schemas.microsoft.com/office/drawing/2014/main" id="{D636FEAC-562A-445C-B83B-3C1E3C09CBF4}"/>
                </a:ext>
              </a:extLst>
            </p:cNvPr>
            <p:cNvSpPr/>
            <p:nvPr/>
          </p:nvSpPr>
          <p:spPr>
            <a:xfrm flipH="1" flipV="1">
              <a:off x="5391039" y="3981462"/>
              <a:ext cx="674750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55" name="Rettangolo 154">
              <a:extLst>
                <a:ext uri="{FF2B5EF4-FFF2-40B4-BE49-F238E27FC236}">
                  <a16:creationId xmlns:a16="http://schemas.microsoft.com/office/drawing/2014/main" id="{9E8B54E2-5ED0-4A7A-88B8-D6F2D83A4F0A}"/>
                </a:ext>
              </a:extLst>
            </p:cNvPr>
            <p:cNvSpPr/>
            <p:nvPr/>
          </p:nvSpPr>
          <p:spPr>
            <a:xfrm flipH="1" flipV="1">
              <a:off x="6702435" y="3981462"/>
              <a:ext cx="314354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56" name="Rettangolo 155">
              <a:extLst>
                <a:ext uri="{FF2B5EF4-FFF2-40B4-BE49-F238E27FC236}">
                  <a16:creationId xmlns:a16="http://schemas.microsoft.com/office/drawing/2014/main" id="{52EBB72F-77D7-4DC4-903C-FE3D42E0BAC9}"/>
                </a:ext>
              </a:extLst>
            </p:cNvPr>
            <p:cNvSpPr/>
            <p:nvPr/>
          </p:nvSpPr>
          <p:spPr>
            <a:xfrm flipH="1" flipV="1">
              <a:off x="1839473" y="4702288"/>
              <a:ext cx="314354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57" name="Rettangolo 156">
              <a:extLst>
                <a:ext uri="{FF2B5EF4-FFF2-40B4-BE49-F238E27FC236}">
                  <a16:creationId xmlns:a16="http://schemas.microsoft.com/office/drawing/2014/main" id="{D3AC4A78-5C67-49DD-A9B1-D2F66BA9A84D}"/>
                </a:ext>
              </a:extLst>
            </p:cNvPr>
            <p:cNvSpPr/>
            <p:nvPr/>
          </p:nvSpPr>
          <p:spPr>
            <a:xfrm flipH="1" flipV="1">
              <a:off x="2785711" y="4681648"/>
              <a:ext cx="673162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58" name="Rettangolo 157">
              <a:extLst>
                <a:ext uri="{FF2B5EF4-FFF2-40B4-BE49-F238E27FC236}">
                  <a16:creationId xmlns:a16="http://schemas.microsoft.com/office/drawing/2014/main" id="{07826B04-A1A7-42AA-BC2D-98FA208F2B33}"/>
                </a:ext>
              </a:extLst>
            </p:cNvPr>
            <p:cNvSpPr/>
            <p:nvPr/>
          </p:nvSpPr>
          <p:spPr>
            <a:xfrm flipH="1" flipV="1">
              <a:off x="4060591" y="4702288"/>
              <a:ext cx="673162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59" name="Rettangolo 158">
              <a:extLst>
                <a:ext uri="{FF2B5EF4-FFF2-40B4-BE49-F238E27FC236}">
                  <a16:creationId xmlns:a16="http://schemas.microsoft.com/office/drawing/2014/main" id="{B18B6B2C-5BDC-4D57-9E9B-F8C44281BDF3}"/>
                </a:ext>
              </a:extLst>
            </p:cNvPr>
            <p:cNvSpPr/>
            <p:nvPr/>
          </p:nvSpPr>
          <p:spPr>
            <a:xfrm flipH="1" flipV="1">
              <a:off x="5391039" y="4702288"/>
              <a:ext cx="674750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60" name="Rettangolo 159">
              <a:extLst>
                <a:ext uri="{FF2B5EF4-FFF2-40B4-BE49-F238E27FC236}">
                  <a16:creationId xmlns:a16="http://schemas.microsoft.com/office/drawing/2014/main" id="{E24A926E-F198-488B-8FB0-677CFEB99FE9}"/>
                </a:ext>
              </a:extLst>
            </p:cNvPr>
            <p:cNvSpPr/>
            <p:nvPr/>
          </p:nvSpPr>
          <p:spPr>
            <a:xfrm flipH="1" flipV="1">
              <a:off x="6702435" y="4702288"/>
              <a:ext cx="314354" cy="511247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61" name="Rettangolo 160">
              <a:extLst>
                <a:ext uri="{FF2B5EF4-FFF2-40B4-BE49-F238E27FC236}">
                  <a16:creationId xmlns:a16="http://schemas.microsoft.com/office/drawing/2014/main" id="{E3B7798E-8CE7-4AB3-9502-60C5E10FFC43}"/>
                </a:ext>
              </a:extLst>
            </p:cNvPr>
            <p:cNvSpPr/>
            <p:nvPr/>
          </p:nvSpPr>
          <p:spPr>
            <a:xfrm rot="5400000" flipH="1" flipV="1">
              <a:off x="1601319" y="5404073"/>
              <a:ext cx="314369" cy="511222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62" name="Rettangolo 161">
              <a:extLst>
                <a:ext uri="{FF2B5EF4-FFF2-40B4-BE49-F238E27FC236}">
                  <a16:creationId xmlns:a16="http://schemas.microsoft.com/office/drawing/2014/main" id="{EB9BF2C2-9873-434D-A2DE-9187CD23AEE8}"/>
                </a:ext>
              </a:extLst>
            </p:cNvPr>
            <p:cNvSpPr/>
            <p:nvPr/>
          </p:nvSpPr>
          <p:spPr>
            <a:xfrm rot="5400000" flipH="1" flipV="1">
              <a:off x="2880962" y="5404073"/>
              <a:ext cx="314369" cy="511222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63" name="Rettangolo 162">
              <a:extLst>
                <a:ext uri="{FF2B5EF4-FFF2-40B4-BE49-F238E27FC236}">
                  <a16:creationId xmlns:a16="http://schemas.microsoft.com/office/drawing/2014/main" id="{528080E0-887A-4BB8-9B24-991CBE740490}"/>
                </a:ext>
              </a:extLst>
            </p:cNvPr>
            <p:cNvSpPr/>
            <p:nvPr/>
          </p:nvSpPr>
          <p:spPr>
            <a:xfrm rot="5400000" flipH="1" flipV="1">
              <a:off x="4159017" y="5404073"/>
              <a:ext cx="314369" cy="511222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64" name="Rettangolo 163">
              <a:extLst>
                <a:ext uri="{FF2B5EF4-FFF2-40B4-BE49-F238E27FC236}">
                  <a16:creationId xmlns:a16="http://schemas.microsoft.com/office/drawing/2014/main" id="{7C3F7FDE-5B5F-4564-A24A-ABD997919904}"/>
                </a:ext>
              </a:extLst>
            </p:cNvPr>
            <p:cNvSpPr/>
            <p:nvPr/>
          </p:nvSpPr>
          <p:spPr>
            <a:xfrm rot="5400000" flipH="1" flipV="1">
              <a:off x="5484703" y="5404073"/>
              <a:ext cx="314369" cy="511222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165" name="Rettangolo 164">
              <a:extLst>
                <a:ext uri="{FF2B5EF4-FFF2-40B4-BE49-F238E27FC236}">
                  <a16:creationId xmlns:a16="http://schemas.microsoft.com/office/drawing/2014/main" id="{0D9CF0BE-262A-48B0-90EC-A5707A642CDE}"/>
                </a:ext>
              </a:extLst>
            </p:cNvPr>
            <p:cNvSpPr/>
            <p:nvPr/>
          </p:nvSpPr>
          <p:spPr>
            <a:xfrm rot="5400000" flipH="1" flipV="1">
              <a:off x="6764346" y="5404073"/>
              <a:ext cx="314369" cy="511222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</p:grpSp>
      <p:sp>
        <p:nvSpPr>
          <p:cNvPr id="166" name="CasellaDiTesto 165">
            <a:extLst>
              <a:ext uri="{FF2B5EF4-FFF2-40B4-BE49-F238E27FC236}">
                <a16:creationId xmlns:a16="http://schemas.microsoft.com/office/drawing/2014/main" id="{C5393B8C-B2DC-4E0F-8ADC-012940BB08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412" y="6223848"/>
            <a:ext cx="4965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t-IT" altLang="it-IT" sz="1400" i="1" dirty="0">
                <a:latin typeface="Adobe Caslon Pro"/>
              </a:rPr>
              <a:t>Model of the </a:t>
            </a:r>
            <a:r>
              <a:rPr lang="it-IT" altLang="it-IT" sz="1400" i="1" dirty="0" err="1">
                <a:latin typeface="Adobe Caslon Pro"/>
              </a:rPr>
              <a:t>structure</a:t>
            </a:r>
            <a:r>
              <a:rPr lang="it-IT" altLang="it-IT" sz="1400" i="1" dirty="0">
                <a:latin typeface="Adobe Caslon Pro"/>
              </a:rPr>
              <a:t> in </a:t>
            </a:r>
            <a:r>
              <a:rPr lang="it-IT" altLang="it-IT" sz="1400" i="1" dirty="0" err="1">
                <a:latin typeface="Adobe Caslon Pro"/>
              </a:rPr>
              <a:t>OpenSees</a:t>
            </a:r>
            <a:r>
              <a:rPr lang="it-IT" altLang="it-IT" sz="1400" i="1" dirty="0">
                <a:latin typeface="Adobe Caslon Pro"/>
              </a:rPr>
              <a:t>.</a:t>
            </a:r>
          </a:p>
        </p:txBody>
      </p:sp>
      <p:pic>
        <p:nvPicPr>
          <p:cNvPr id="167" name="Immagine 166">
            <a:extLst>
              <a:ext uri="{FF2B5EF4-FFF2-40B4-BE49-F238E27FC236}">
                <a16:creationId xmlns:a16="http://schemas.microsoft.com/office/drawing/2014/main" id="{FEFAF101-6D24-43FA-9127-A1903A82539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" t="12215" r="2171"/>
          <a:stretch>
            <a:fillRect/>
          </a:stretch>
        </p:blipFill>
        <p:spPr bwMode="auto">
          <a:xfrm>
            <a:off x="6767438" y="4901461"/>
            <a:ext cx="464185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68" name="Tabella 6">
            <a:extLst>
              <a:ext uri="{FF2B5EF4-FFF2-40B4-BE49-F238E27FC236}">
                <a16:creationId xmlns:a16="http://schemas.microsoft.com/office/drawing/2014/main" id="{2230EF3C-6614-4B8F-BDF0-DF69B6BBF1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0107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0" name="Segnaposto numero diapositiva 4">
            <a:extLst>
              <a:ext uri="{FF2B5EF4-FFF2-40B4-BE49-F238E27FC236}">
                <a16:creationId xmlns:a16="http://schemas.microsoft.com/office/drawing/2014/main" id="{6B8446FF-4F21-4A80-9BDF-38124FA5AE4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24986" y="6492875"/>
            <a:ext cx="867014" cy="365125"/>
          </a:xfr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55</a:t>
            </a:fld>
            <a:endParaRPr lang="it-IT" dirty="0">
              <a:latin typeface="Adobe Caslon Pro"/>
            </a:endParaRP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C5EC9C5-8C1A-4856-BE6A-9CC07D14D3BC}"/>
              </a:ext>
            </a:extLst>
          </p:cNvPr>
          <p:cNvSpPr txBox="1"/>
          <p:nvPr/>
        </p:nvSpPr>
        <p:spPr>
          <a:xfrm>
            <a:off x="4732885" y="1800859"/>
            <a:ext cx="5178425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 sz="900" dirty="0">
              <a:latin typeface="Adobe Caslon Pro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it-IT" sz="1600" dirty="0">
                <a:latin typeface="Adobe Caslon Pro"/>
              </a:rPr>
              <a:t>to reduce </a:t>
            </a:r>
            <a:r>
              <a:rPr lang="it-IT" sz="1600" dirty="0" err="1">
                <a:latin typeface="Adobe Caslon Pro"/>
              </a:rPr>
              <a:t>computational</a:t>
            </a:r>
            <a:r>
              <a:rPr lang="it-IT" sz="1600" dirty="0">
                <a:latin typeface="Adobe Caslon Pro"/>
              </a:rPr>
              <a:t> </a:t>
            </a:r>
            <a:r>
              <a:rPr lang="it-IT" sz="1600" dirty="0" err="1">
                <a:latin typeface="Adobe Caslon Pro"/>
              </a:rPr>
              <a:t>burden</a:t>
            </a:r>
            <a:endParaRPr lang="it-IT" sz="1600" dirty="0">
              <a:latin typeface="Adobe Caslon Pro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it-IT" sz="700" dirty="0">
              <a:latin typeface="Adobe Caslon Pro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it-IT" sz="1600" dirty="0">
                <a:latin typeface="Adobe Caslon Pro"/>
              </a:rPr>
              <a:t>to reduce </a:t>
            </a:r>
            <a:r>
              <a:rPr lang="it-IT" sz="1600" dirty="0" err="1">
                <a:latin typeface="Adobe Caslon Pro"/>
              </a:rPr>
              <a:t>required</a:t>
            </a:r>
            <a:r>
              <a:rPr lang="it-IT" sz="1600" dirty="0">
                <a:latin typeface="Adobe Caslon Pro"/>
              </a:rPr>
              <a:t> </a:t>
            </a:r>
            <a:r>
              <a:rPr lang="it-IT" sz="1600" dirty="0" err="1">
                <a:latin typeface="Adobe Caslon Pro"/>
              </a:rPr>
              <a:t>simulation</a:t>
            </a:r>
            <a:r>
              <a:rPr lang="it-IT" sz="1600" dirty="0">
                <a:latin typeface="Adobe Caslon Pro"/>
              </a:rPr>
              <a:t> </a:t>
            </a:r>
            <a:r>
              <a:rPr lang="it-IT" sz="1600" dirty="0" err="1">
                <a:latin typeface="Adobe Caslon Pro"/>
              </a:rPr>
              <a:t>times</a:t>
            </a:r>
            <a:endParaRPr lang="it-IT" sz="1000" dirty="0">
              <a:latin typeface="Adobe Caslon Pro"/>
            </a:endParaRPr>
          </a:p>
        </p:txBody>
      </p:sp>
      <p:pic>
        <p:nvPicPr>
          <p:cNvPr id="34" name="Immagine 6">
            <a:extLst>
              <a:ext uri="{FF2B5EF4-FFF2-40B4-BE49-F238E27FC236}">
                <a16:creationId xmlns:a16="http://schemas.microsoft.com/office/drawing/2014/main" id="{9E5E02F1-F529-41E0-A7F1-E354303D64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103" y="2579586"/>
            <a:ext cx="7366000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5" name="Gruppo 2">
            <a:extLst>
              <a:ext uri="{FF2B5EF4-FFF2-40B4-BE49-F238E27FC236}">
                <a16:creationId xmlns:a16="http://schemas.microsoft.com/office/drawing/2014/main" id="{87FA094D-9C54-470A-ADAD-97707913CF8A}"/>
              </a:ext>
            </a:extLst>
          </p:cNvPr>
          <p:cNvGrpSpPr>
            <a:grpSpLocks/>
          </p:cNvGrpSpPr>
          <p:nvPr/>
        </p:nvGrpSpPr>
        <p:grpSpPr bwMode="auto">
          <a:xfrm>
            <a:off x="1537991" y="6302273"/>
            <a:ext cx="9565322" cy="338554"/>
            <a:chOff x="2027114" y="1052292"/>
            <a:chExt cx="8440355" cy="252782"/>
          </a:xfrm>
        </p:grpSpPr>
        <p:sp>
          <p:nvSpPr>
            <p:cNvPr id="36" name="CasellaDiTesto 24">
              <a:extLst>
                <a:ext uri="{FF2B5EF4-FFF2-40B4-BE49-F238E27FC236}">
                  <a16:creationId xmlns:a16="http://schemas.microsoft.com/office/drawing/2014/main" id="{4E7EB025-6B1D-466C-9219-8CB72D67E0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7114" y="1052292"/>
              <a:ext cx="3701784" cy="2527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it-IT" altLang="it-IT" sz="1600" dirty="0">
                  <a:latin typeface="Adobe Caslon Pro"/>
                </a:rPr>
                <a:t>high fidelity model in </a:t>
              </a:r>
              <a:r>
                <a:rPr lang="it-IT" altLang="it-IT" sz="1600" i="1" dirty="0" err="1">
                  <a:latin typeface="Adobe Caslon Pro"/>
                </a:rPr>
                <a:t>OpenSees</a:t>
              </a:r>
              <a:r>
                <a:rPr lang="it-IT" altLang="it-IT" sz="1600" dirty="0">
                  <a:latin typeface="Adobe Caslon Pro"/>
                </a:rPr>
                <a:t> - </a:t>
              </a:r>
              <a:r>
                <a:rPr lang="it-IT" altLang="it-IT" sz="1600" i="1" dirty="0">
                  <a:latin typeface="Adobe Caslon Pro"/>
                </a:rPr>
                <a:t>OS</a:t>
              </a:r>
              <a:r>
                <a:rPr lang="it-IT" altLang="it-IT" sz="1600" dirty="0">
                  <a:latin typeface="Adobe Caslon Pro"/>
                </a:rPr>
                <a:t> </a:t>
              </a:r>
            </a:p>
          </p:txBody>
        </p:sp>
        <p:sp>
          <p:nvSpPr>
            <p:cNvPr id="37" name="Freccia a destra con strisce 39">
              <a:extLst>
                <a:ext uri="{FF2B5EF4-FFF2-40B4-BE49-F238E27FC236}">
                  <a16:creationId xmlns:a16="http://schemas.microsoft.com/office/drawing/2014/main" id="{F1B9D577-D5EA-4E41-BD08-FEC21080AFD1}"/>
                </a:ext>
              </a:extLst>
            </p:cNvPr>
            <p:cNvSpPr/>
            <p:nvPr/>
          </p:nvSpPr>
          <p:spPr>
            <a:xfrm>
              <a:off x="5983765" y="1102156"/>
              <a:ext cx="527054" cy="125482"/>
            </a:xfrm>
            <a:prstGeom prst="stripedRightArrow">
              <a:avLst>
                <a:gd name="adj1" fmla="val 34549"/>
                <a:gd name="adj2" fmla="val 59145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>
                <a:latin typeface="Adobe Caslon Pro"/>
              </a:endParaRPr>
            </a:p>
          </p:txBody>
        </p:sp>
        <p:sp>
          <p:nvSpPr>
            <p:cNvPr id="38" name="CasellaDiTesto 43">
              <a:extLst>
                <a:ext uri="{FF2B5EF4-FFF2-40B4-BE49-F238E27FC236}">
                  <a16:creationId xmlns:a16="http://schemas.microsoft.com/office/drawing/2014/main" id="{3E4B3B59-4A76-4EC2-8485-78D84849B4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65685" y="1052292"/>
              <a:ext cx="3701784" cy="2527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it-IT" altLang="it-IT" sz="1600" dirty="0" err="1">
                  <a:latin typeface="Adobe Caslon Pro"/>
                </a:rPr>
                <a:t>simplified</a:t>
              </a:r>
              <a:r>
                <a:rPr lang="it-IT" altLang="it-IT" sz="1600" dirty="0">
                  <a:latin typeface="Adobe Caslon Pro"/>
                </a:rPr>
                <a:t> model MDOF in </a:t>
              </a:r>
              <a:r>
                <a:rPr lang="it-IT" altLang="it-IT" sz="1600" i="1" dirty="0">
                  <a:latin typeface="Adobe Caslon Pro"/>
                </a:rPr>
                <a:t>MATLAB</a:t>
              </a:r>
              <a:r>
                <a:rPr lang="it-IT" altLang="it-IT" sz="1600" baseline="30000" dirty="0">
                  <a:latin typeface="Adobe Caslon Pro"/>
                </a:rPr>
                <a:t> ®</a:t>
              </a:r>
              <a:r>
                <a:rPr lang="it-IT" altLang="it-IT" sz="1600" dirty="0">
                  <a:latin typeface="Adobe Caslon Pro"/>
                </a:rPr>
                <a:t> - </a:t>
              </a:r>
              <a:r>
                <a:rPr lang="it-IT" altLang="it-IT" sz="1600" i="1" dirty="0">
                  <a:latin typeface="Adobe Caslon Pro"/>
                </a:rPr>
                <a:t>ML </a:t>
              </a:r>
            </a:p>
          </p:txBody>
        </p:sp>
      </p:grpSp>
      <p:sp>
        <p:nvSpPr>
          <p:cNvPr id="39" name="CasellaDiTesto 47">
            <a:extLst>
              <a:ext uri="{FF2B5EF4-FFF2-40B4-BE49-F238E27FC236}">
                <a16:creationId xmlns:a16="http://schemas.microsoft.com/office/drawing/2014/main" id="{2CC1F17C-856D-42A9-8C86-9FF253E4E4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4497" y="1945480"/>
            <a:ext cx="26765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it-IT" sz="1600" dirty="0">
                <a:latin typeface="Adobe Caslon Pro"/>
              </a:rPr>
              <a:t>High number of analysis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it-IT" sz="1600" dirty="0">
                <a:latin typeface="Adobe Caslon Pro"/>
              </a:rPr>
              <a:t>for seismic simulations</a:t>
            </a:r>
            <a:endParaRPr lang="it-IT" altLang="it-IT" sz="1000" dirty="0">
              <a:latin typeface="Adobe Caslon Pro"/>
            </a:endParaRPr>
          </a:p>
        </p:txBody>
      </p:sp>
      <p:sp>
        <p:nvSpPr>
          <p:cNvPr id="40" name="Freccia a destra con strisce 50">
            <a:extLst>
              <a:ext uri="{FF2B5EF4-FFF2-40B4-BE49-F238E27FC236}">
                <a16:creationId xmlns:a16="http://schemas.microsoft.com/office/drawing/2014/main" id="{70578605-DEC8-4A20-9DFB-DF997D2DFD94}"/>
              </a:ext>
            </a:extLst>
          </p:cNvPr>
          <p:cNvSpPr/>
          <p:nvPr/>
        </p:nvSpPr>
        <p:spPr>
          <a:xfrm>
            <a:off x="3801022" y="2175162"/>
            <a:ext cx="527050" cy="125413"/>
          </a:xfrm>
          <a:prstGeom prst="stripedRightArrow">
            <a:avLst>
              <a:gd name="adj1" fmla="val 34549"/>
              <a:gd name="adj2" fmla="val 59145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Adobe Caslon Pro"/>
            </a:endParaRPr>
          </a:p>
        </p:txBody>
      </p:sp>
      <p:grpSp>
        <p:nvGrpSpPr>
          <p:cNvPr id="41" name="Gruppo 3">
            <a:extLst>
              <a:ext uri="{FF2B5EF4-FFF2-40B4-BE49-F238E27FC236}">
                <a16:creationId xmlns:a16="http://schemas.microsoft.com/office/drawing/2014/main" id="{F3803C6E-CB25-4427-8268-A89FDDCB27CB}"/>
              </a:ext>
            </a:extLst>
          </p:cNvPr>
          <p:cNvGrpSpPr>
            <a:grpSpLocks/>
          </p:cNvGrpSpPr>
          <p:nvPr/>
        </p:nvGrpSpPr>
        <p:grpSpPr bwMode="auto">
          <a:xfrm>
            <a:off x="8592503" y="2655786"/>
            <a:ext cx="2552700" cy="2428875"/>
            <a:chOff x="9103454" y="2254004"/>
            <a:chExt cx="2551691" cy="2428411"/>
          </a:xfrm>
        </p:grpSpPr>
        <p:sp>
          <p:nvSpPr>
            <p:cNvPr id="42" name="CasellaDiTesto 51">
              <a:extLst>
                <a:ext uri="{FF2B5EF4-FFF2-40B4-BE49-F238E27FC236}">
                  <a16:creationId xmlns:a16="http://schemas.microsoft.com/office/drawing/2014/main" id="{EBFB8B92-88F8-479B-8915-901AFFC050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03454" y="2254004"/>
              <a:ext cx="2509818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it-IT" altLang="it-IT" sz="1600">
                  <a:latin typeface="Adobe Caslon Pro"/>
                </a:rPr>
                <a:t>Calibration oriented to correspondence of:</a:t>
              </a:r>
              <a:endParaRPr lang="it-IT" altLang="it-IT" sz="1600" i="1">
                <a:latin typeface="Adobe Caslon Pro"/>
              </a:endParaRPr>
            </a:p>
          </p:txBody>
        </p:sp>
        <p:sp>
          <p:nvSpPr>
            <p:cNvPr id="43" name="CasellaDiTesto 42">
              <a:extLst>
                <a:ext uri="{FF2B5EF4-FFF2-40B4-BE49-F238E27FC236}">
                  <a16:creationId xmlns:a16="http://schemas.microsoft.com/office/drawing/2014/main" id="{7E428D07-B285-4CFE-8416-EE1CF1E528AE}"/>
                </a:ext>
              </a:extLst>
            </p:cNvPr>
            <p:cNvSpPr txBox="1"/>
            <p:nvPr/>
          </p:nvSpPr>
          <p:spPr>
            <a:xfrm>
              <a:off x="9136778" y="3036492"/>
              <a:ext cx="2518367" cy="164592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 sz="900" dirty="0">
                <a:latin typeface="Adobe Caslon Pro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it-IT" sz="1600" dirty="0" err="1">
                  <a:latin typeface="Adobe Caslon Pro"/>
                </a:rPr>
                <a:t>main</a:t>
              </a:r>
              <a:r>
                <a:rPr lang="it-IT" sz="1600" dirty="0">
                  <a:latin typeface="Adobe Caslon Pro"/>
                </a:rPr>
                <a:t> </a:t>
              </a:r>
              <a:r>
                <a:rPr lang="it-IT" sz="1600" dirty="0" err="1">
                  <a:latin typeface="Adobe Caslon Pro"/>
                </a:rPr>
                <a:t>periods</a:t>
              </a:r>
              <a:endParaRPr lang="it-IT" sz="1600" dirty="0">
                <a:latin typeface="Adobe Caslon Pro"/>
              </a:endParaRP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 sz="1000" dirty="0">
                <a:latin typeface="Adobe Caslon Pro"/>
              </a:endParaRP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 sz="700" dirty="0">
                <a:latin typeface="Adobe Caslon Pro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it-IT" sz="1600" dirty="0" err="1">
                  <a:latin typeface="Adobe Caslon Pro"/>
                </a:rPr>
                <a:t>modes</a:t>
              </a:r>
              <a:r>
                <a:rPr lang="it-IT" sz="1600" dirty="0">
                  <a:latin typeface="Adobe Caslon Pro"/>
                </a:rPr>
                <a:t> of </a:t>
              </a:r>
              <a:r>
                <a:rPr lang="it-IT" sz="1600" dirty="0" err="1">
                  <a:latin typeface="Adobe Caslon Pro"/>
                </a:rPr>
                <a:t>vibrating</a:t>
              </a:r>
              <a:endParaRPr lang="it-IT" sz="1600" dirty="0">
                <a:latin typeface="Adobe Caslon Pro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endParaRPr lang="it-IT" sz="1600" dirty="0">
                <a:latin typeface="Adobe Caslon Pro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it-IT" sz="1600" dirty="0">
                  <a:latin typeface="Adobe Caslon Pro"/>
                </a:rPr>
                <a:t>dissipative </a:t>
              </a:r>
              <a:r>
                <a:rPr lang="it-IT" sz="1600" dirty="0" err="1">
                  <a:latin typeface="Adobe Caslon Pro"/>
                </a:rPr>
                <a:t>behavior</a:t>
              </a:r>
              <a:endParaRPr lang="it-IT" sz="1600" dirty="0">
                <a:latin typeface="Adobe Caslon Pro"/>
              </a:endParaRP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t-IT" sz="1000" dirty="0">
                <a:latin typeface="Adobe Caslon Pro"/>
              </a:endParaRPr>
            </a:p>
          </p:txBody>
        </p:sp>
      </p:grpSp>
      <p:graphicFrame>
        <p:nvGraphicFramePr>
          <p:cNvPr id="45" name="Tabella 6">
            <a:extLst>
              <a:ext uri="{FF2B5EF4-FFF2-40B4-BE49-F238E27FC236}">
                <a16:creationId xmlns:a16="http://schemas.microsoft.com/office/drawing/2014/main" id="{C4576470-600B-45D7-8982-C3311574C9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46446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20" name="CasellaDiTesto 52">
            <a:extLst>
              <a:ext uri="{FF2B5EF4-FFF2-40B4-BE49-F238E27FC236}">
                <a16:creationId xmlns:a16="http://schemas.microsoft.com/office/drawing/2014/main" id="{5F4CFA00-D3ED-4C47-A012-FD18B90CF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2228" y="6311579"/>
            <a:ext cx="421164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it-IT" sz="1400" i="1" dirty="0">
                <a:latin typeface="Adobe Caslon Pro" pitchFamily="18" charset="0"/>
              </a:rPr>
              <a:t>Hysteretic model of </a:t>
            </a:r>
            <a:r>
              <a:rPr lang="en-US" altLang="it-IT" sz="1400" i="1" dirty="0" err="1">
                <a:latin typeface="Adobe Caslon Pro" pitchFamily="18" charset="0"/>
              </a:rPr>
              <a:t>Bouc</a:t>
            </a:r>
            <a:r>
              <a:rPr lang="en-US" altLang="it-IT" sz="1400" i="1" dirty="0">
                <a:latin typeface="Adobe Caslon Pro" pitchFamily="18" charset="0"/>
              </a:rPr>
              <a:t> Wen.</a:t>
            </a:r>
            <a:endParaRPr lang="it-IT" altLang="it-IT" sz="1400" i="1" dirty="0">
              <a:latin typeface="Adobe Caslon Pro" pitchFamily="18" charset="0"/>
            </a:endParaRPr>
          </a:p>
        </p:txBody>
      </p:sp>
      <p:sp>
        <p:nvSpPr>
          <p:cNvPr id="21" name="CasellaDiTesto 23">
            <a:extLst>
              <a:ext uri="{FF2B5EF4-FFF2-40B4-BE49-F238E27FC236}">
                <a16:creationId xmlns:a16="http://schemas.microsoft.com/office/drawing/2014/main" id="{10E4B8CB-228E-42AD-BA34-7659A6AD8A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8450" y="6437746"/>
            <a:ext cx="518001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it-IT" sz="1400" i="1">
                <a:latin typeface="Adobe Caslon Pro" pitchFamily="18" charset="0"/>
              </a:rPr>
              <a:t>Formulation of the problem and examples of hysteretic cycles.</a:t>
            </a:r>
            <a:endParaRPr lang="it-IT" altLang="it-IT" sz="1400" i="1">
              <a:latin typeface="Adobe Caslon Pro" pitchFamily="18" charset="0"/>
            </a:endParaRPr>
          </a:p>
        </p:txBody>
      </p:sp>
      <p:pic>
        <p:nvPicPr>
          <p:cNvPr id="23" name="Immagine 6">
            <a:extLst>
              <a:ext uri="{FF2B5EF4-FFF2-40B4-BE49-F238E27FC236}">
                <a16:creationId xmlns:a16="http://schemas.microsoft.com/office/drawing/2014/main" id="{CE0B7566-EB67-4239-B082-F4A814D3F7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432" y="4471688"/>
            <a:ext cx="2709025" cy="1543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Immagine 3">
            <a:extLst>
              <a:ext uri="{FF2B5EF4-FFF2-40B4-BE49-F238E27FC236}">
                <a16:creationId xmlns:a16="http://schemas.microsoft.com/office/drawing/2014/main" id="{C55C987E-C892-47E5-8715-4739531CF2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04" y="1803084"/>
            <a:ext cx="3574782" cy="2721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Immagine 5">
            <a:extLst>
              <a:ext uri="{FF2B5EF4-FFF2-40B4-BE49-F238E27FC236}">
                <a16:creationId xmlns:a16="http://schemas.microsoft.com/office/drawing/2014/main" id="{F32F2852-2F46-4A16-B4F2-8E4C5257AD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893" y="2558733"/>
            <a:ext cx="26289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Immagine 7">
            <a:extLst>
              <a:ext uri="{FF2B5EF4-FFF2-40B4-BE49-F238E27FC236}">
                <a16:creationId xmlns:a16="http://schemas.microsoft.com/office/drawing/2014/main" id="{FE69B2DB-3FD8-4040-A624-421A2BC77C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1396" y="3115656"/>
            <a:ext cx="516572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Immagine 8">
            <a:extLst>
              <a:ext uri="{FF2B5EF4-FFF2-40B4-BE49-F238E27FC236}">
                <a16:creationId xmlns:a16="http://schemas.microsoft.com/office/drawing/2014/main" id="{A5DF4952-90EE-4A13-BA63-BD52E8138B7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1024" y="3587663"/>
            <a:ext cx="3482975" cy="66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Immagine 9">
            <a:extLst>
              <a:ext uri="{FF2B5EF4-FFF2-40B4-BE49-F238E27FC236}">
                <a16:creationId xmlns:a16="http://schemas.microsoft.com/office/drawing/2014/main" id="{6845D35A-68BC-4244-82B8-074404EF60C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650" y="4286683"/>
            <a:ext cx="5078413" cy="1890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CasellaDiTesto 49">
            <a:extLst>
              <a:ext uri="{FF2B5EF4-FFF2-40B4-BE49-F238E27FC236}">
                <a16:creationId xmlns:a16="http://schemas.microsoft.com/office/drawing/2014/main" id="{0192EE9D-E825-4F67-9AD4-A6FDBC704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5431" y="1953895"/>
            <a:ext cx="4052887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it-IT" sz="1500" b="1">
                <a:latin typeface="Adobe Caslon Pro" pitchFamily="18" charset="0"/>
              </a:rPr>
              <a:t>Hysteretic model of Bouc Wen</a:t>
            </a:r>
            <a:endParaRPr lang="it-IT" altLang="it-IT" sz="1500" b="1">
              <a:latin typeface="Adobe Caslon Pro" pitchFamily="18" charset="0"/>
              <a:sym typeface="Wingdings" panose="05000000000000000000" pitchFamily="2" charset="2"/>
            </a:endParaRPr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591E7349-7CF5-4E6C-9F04-B0EC9EA6B9FB}"/>
              </a:ext>
            </a:extLst>
          </p:cNvPr>
          <p:cNvSpPr/>
          <p:nvPr/>
        </p:nvSpPr>
        <p:spPr>
          <a:xfrm>
            <a:off x="6266131" y="1803083"/>
            <a:ext cx="5592762" cy="631825"/>
          </a:xfrm>
          <a:prstGeom prst="rect">
            <a:avLst/>
          </a:prstGeom>
          <a:noFill/>
          <a:ln w="9525">
            <a:solidFill>
              <a:srgbClr val="C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  <p:graphicFrame>
        <p:nvGraphicFramePr>
          <p:cNvPr id="32" name="Tabella 6">
            <a:extLst>
              <a:ext uri="{FF2B5EF4-FFF2-40B4-BE49-F238E27FC236}">
                <a16:creationId xmlns:a16="http://schemas.microsoft.com/office/drawing/2014/main" id="{7A73A4DF-3887-49F3-A2A1-1D608172C1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309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22222E-6 L -0.00143 0.162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81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Step 2: input and </a:t>
            </a:r>
            <a:r>
              <a:rPr lang="it-IT" i="1" dirty="0">
                <a:latin typeface="Adobe Caslon Pro"/>
              </a:rPr>
              <a:t>IM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selection</a:t>
            </a:r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57</a:t>
            </a:fld>
            <a:endParaRPr lang="it-IT" dirty="0">
              <a:latin typeface="Adobe Caslon Pro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20" name="CasellaDiTesto 20">
            <a:extLst>
              <a:ext uri="{FF2B5EF4-FFF2-40B4-BE49-F238E27FC236}">
                <a16:creationId xmlns:a16="http://schemas.microsoft.com/office/drawing/2014/main" id="{DD863667-7EEA-4BEA-98B1-A5FFB3BCE4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472" y="6232220"/>
            <a:ext cx="748624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it-IT" sz="1400" i="1" dirty="0">
                <a:latin typeface="Adobe Caslon Pro" pitchFamily="18" charset="0"/>
              </a:rPr>
              <a:t>Acceleration, velocity and displacement response spectra with mean value,</a:t>
            </a:r>
            <a:r>
              <a:rPr lang="it-IT" altLang="it-IT" sz="1400" i="1" dirty="0">
                <a:latin typeface="Adobe Caslon Pro" pitchFamily="18" charset="0"/>
              </a:rPr>
              <a:t> 10</a:t>
            </a:r>
            <a:r>
              <a:rPr lang="it-IT" altLang="it-IT" sz="1400" i="1" baseline="30000" dirty="0">
                <a:latin typeface="Adobe Caslon Pro" pitchFamily="18" charset="0"/>
              </a:rPr>
              <a:t>-th</a:t>
            </a:r>
            <a:r>
              <a:rPr lang="it-IT" altLang="it-IT" sz="1400" i="1" dirty="0">
                <a:latin typeface="Adobe Caslon Pro" pitchFamily="18" charset="0"/>
              </a:rPr>
              <a:t> and 90</a:t>
            </a:r>
            <a:r>
              <a:rPr lang="it-IT" altLang="it-IT" sz="1400" i="1" baseline="30000" dirty="0">
                <a:latin typeface="Adobe Caslon Pro" pitchFamily="18" charset="0"/>
              </a:rPr>
              <a:t>-th</a:t>
            </a:r>
            <a:r>
              <a:rPr lang="it-IT" altLang="it-IT" sz="1400" i="1" dirty="0">
                <a:latin typeface="Adobe Caslon Pro" pitchFamily="18" charset="0"/>
              </a:rPr>
              <a:t> quantile.</a:t>
            </a:r>
          </a:p>
        </p:txBody>
      </p:sp>
      <p:pic>
        <p:nvPicPr>
          <p:cNvPr id="22" name="Immagine 3">
            <a:extLst>
              <a:ext uri="{FF2B5EF4-FFF2-40B4-BE49-F238E27FC236}">
                <a16:creationId xmlns:a16="http://schemas.microsoft.com/office/drawing/2014/main" id="{17C36659-4FD6-4675-B0B3-FA93C00D05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" b="751"/>
          <a:stretch>
            <a:fillRect/>
          </a:stretch>
        </p:blipFill>
        <p:spPr bwMode="auto">
          <a:xfrm>
            <a:off x="234159" y="2801359"/>
            <a:ext cx="6989008" cy="325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7" name="Gruppo 1">
            <a:extLst>
              <a:ext uri="{FF2B5EF4-FFF2-40B4-BE49-F238E27FC236}">
                <a16:creationId xmlns:a16="http://schemas.microsoft.com/office/drawing/2014/main" id="{82EDE74C-3D71-42F8-971A-623A36813E69}"/>
              </a:ext>
            </a:extLst>
          </p:cNvPr>
          <p:cNvGrpSpPr>
            <a:grpSpLocks/>
          </p:cNvGrpSpPr>
          <p:nvPr/>
        </p:nvGrpSpPr>
        <p:grpSpPr bwMode="auto">
          <a:xfrm>
            <a:off x="7473810" y="2968566"/>
            <a:ext cx="4078428" cy="2857183"/>
            <a:chOff x="7341870" y="3231300"/>
            <a:chExt cx="4078328" cy="285680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pic>
          <p:nvPicPr>
            <p:cNvPr id="28" name="Immagine 38">
              <a:extLst>
                <a:ext uri="{FF2B5EF4-FFF2-40B4-BE49-F238E27FC236}">
                  <a16:creationId xmlns:a16="http://schemas.microsoft.com/office/drawing/2014/main" id="{9EC32CDE-B473-4FB5-AB5C-1BA81894E0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015" t="42935"/>
            <a:stretch/>
          </p:blipFill>
          <p:spPr bwMode="auto">
            <a:xfrm>
              <a:off x="7341870" y="3231300"/>
              <a:ext cx="4078328" cy="2852658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Immagine 41">
              <a:extLst>
                <a:ext uri="{FF2B5EF4-FFF2-40B4-BE49-F238E27FC236}">
                  <a16:creationId xmlns:a16="http://schemas.microsoft.com/office/drawing/2014/main" id="{DAA373E3-0627-4D51-84E2-76207088C6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102" t="63193" r="8180" b="349"/>
            <a:stretch>
              <a:fillRect/>
            </a:stretch>
          </p:blipFill>
          <p:spPr bwMode="auto">
            <a:xfrm>
              <a:off x="10030788" y="3949531"/>
              <a:ext cx="1373245" cy="2111567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Immagine 42">
              <a:extLst>
                <a:ext uri="{FF2B5EF4-FFF2-40B4-BE49-F238E27FC236}">
                  <a16:creationId xmlns:a16="http://schemas.microsoft.com/office/drawing/2014/main" id="{EE7E877B-9A9C-4D11-9C62-FC0434897C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942" t="87334" r="20644" b="291"/>
            <a:stretch>
              <a:fillRect/>
            </a:stretch>
          </p:blipFill>
          <p:spPr bwMode="auto">
            <a:xfrm>
              <a:off x="7341870" y="5356913"/>
              <a:ext cx="2688918" cy="731187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1" name="Rettangolo 30">
            <a:extLst>
              <a:ext uri="{FF2B5EF4-FFF2-40B4-BE49-F238E27FC236}">
                <a16:creationId xmlns:a16="http://schemas.microsoft.com/office/drawing/2014/main" id="{5838DC8C-D632-4E97-B288-F9D538A2F8BD}"/>
              </a:ext>
            </a:extLst>
          </p:cNvPr>
          <p:cNvSpPr/>
          <p:nvPr/>
        </p:nvSpPr>
        <p:spPr>
          <a:xfrm>
            <a:off x="10162794" y="4313930"/>
            <a:ext cx="1389444" cy="776392"/>
          </a:xfrm>
          <a:prstGeom prst="rect">
            <a:avLst/>
          </a:prstGeom>
          <a:noFill/>
          <a:ln w="57150">
            <a:solidFill>
              <a:srgbClr val="C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  <p:sp>
        <p:nvSpPr>
          <p:cNvPr id="35" name="CasellaDiTesto 20">
            <a:extLst>
              <a:ext uri="{FF2B5EF4-FFF2-40B4-BE49-F238E27FC236}">
                <a16:creationId xmlns:a16="http://schemas.microsoft.com/office/drawing/2014/main" id="{38936F04-3DA0-4D14-A6E5-D2B6A8B7FD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1859" y="6252411"/>
            <a:ext cx="407842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t-IT" altLang="it-IT" sz="1400" i="1" dirty="0" err="1">
                <a:latin typeface="Adobe Caslon Pro" pitchFamily="18" charset="0"/>
              </a:rPr>
              <a:t>Scatter</a:t>
            </a:r>
            <a:r>
              <a:rPr lang="it-IT" altLang="it-IT" sz="1400" i="1" dirty="0">
                <a:latin typeface="Adobe Caslon Pro" pitchFamily="18" charset="0"/>
              </a:rPr>
              <a:t> plot for </a:t>
            </a:r>
            <a:r>
              <a:rPr lang="it-IT" altLang="it-IT" sz="1400" i="1" dirty="0" err="1">
                <a:latin typeface="Adobe Caslon Pro" pitchFamily="18" charset="0"/>
              </a:rPr>
              <a:t>correlation</a:t>
            </a:r>
            <a:r>
              <a:rPr lang="it-IT" altLang="it-IT" sz="1400" i="1" dirty="0">
                <a:latin typeface="Adobe Caslon Pro" pitchFamily="18" charset="0"/>
              </a:rPr>
              <a:t>.</a:t>
            </a:r>
          </a:p>
        </p:txBody>
      </p:sp>
      <p:sp>
        <p:nvSpPr>
          <p:cNvPr id="36" name="Segnaposto testo 2">
            <a:extLst>
              <a:ext uri="{FF2B5EF4-FFF2-40B4-BE49-F238E27FC236}">
                <a16:creationId xmlns:a16="http://schemas.microsoft.com/office/drawing/2014/main" id="{4D81BD86-6C40-4D86-8A2E-698476E1E61E}"/>
              </a:ext>
            </a:extLst>
          </p:cNvPr>
          <p:cNvSpPr txBox="1">
            <a:spLocks/>
          </p:cNvSpPr>
          <p:nvPr/>
        </p:nvSpPr>
        <p:spPr>
          <a:xfrm>
            <a:off x="6096000" y="1843255"/>
            <a:ext cx="5971650" cy="1170022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AutoNum type="arabicParenR"/>
            </a:pPr>
            <a:r>
              <a:rPr lang="it-IT">
                <a:latin typeface="Adobe Caslon Pro"/>
              </a:rPr>
              <a:t>Data exploration of recorded gms 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AutoNum type="arabicParenR"/>
            </a:pPr>
            <a:r>
              <a:rPr lang="it-IT">
                <a:latin typeface="Adobe Caslon Pro"/>
              </a:rPr>
              <a:t>Scatter plot and statistic tools to evaluate proper </a:t>
            </a:r>
            <a:r>
              <a:rPr lang="it-IT" i="1">
                <a:latin typeface="Adobe Caslon Pro"/>
              </a:rPr>
              <a:t>IM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AutoNum type="arabicParenR"/>
            </a:pPr>
            <a:endParaRPr lang="en-GB" dirty="0">
              <a:latin typeface="Adobe Caslon Pro"/>
            </a:endParaRPr>
          </a:p>
        </p:txBody>
      </p:sp>
      <p:graphicFrame>
        <p:nvGraphicFramePr>
          <p:cNvPr id="37" name="Tabella 6">
            <a:extLst>
              <a:ext uri="{FF2B5EF4-FFF2-40B4-BE49-F238E27FC236}">
                <a16:creationId xmlns:a16="http://schemas.microsoft.com/office/drawing/2014/main" id="{EC6B71E0-5A24-46AE-9382-5FF37994CA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270251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Step 2: input and </a:t>
            </a:r>
            <a:r>
              <a:rPr lang="it-IT" i="1" dirty="0">
                <a:latin typeface="Adobe Caslon Pro"/>
              </a:rPr>
              <a:t>IM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selection</a:t>
            </a:r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58</a:t>
            </a:fld>
            <a:endParaRPr lang="it-IT" dirty="0">
              <a:latin typeface="Adobe Caslon Pro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9" name="Segnaposto testo 2">
            <a:extLst>
              <a:ext uri="{FF2B5EF4-FFF2-40B4-BE49-F238E27FC236}">
                <a16:creationId xmlns:a16="http://schemas.microsoft.com/office/drawing/2014/main" id="{ACA87B95-59B5-466B-9961-582B769AA7A7}"/>
              </a:ext>
            </a:extLst>
          </p:cNvPr>
          <p:cNvSpPr txBox="1">
            <a:spLocks/>
          </p:cNvSpPr>
          <p:nvPr/>
        </p:nvSpPr>
        <p:spPr>
          <a:xfrm>
            <a:off x="900184" y="2651959"/>
            <a:ext cx="7665401" cy="3670219"/>
          </a:xfrm>
          <a:prstGeom prst="rect">
            <a:avLst/>
          </a:prstGeo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u="sng">
                <a:latin typeface="Adobe Caslon Pro"/>
              </a:rPr>
              <a:t>Codes:</a:t>
            </a:r>
          </a:p>
          <a:p>
            <a:r>
              <a:rPr lang="en-US" sz="160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%%  Ground motions </a:t>
            </a:r>
          </a:p>
          <a:p>
            <a:r>
              <a:rPr lang="en-US" sz="160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Ground_motions = load('accelrot_cellarray.mat'); </a:t>
            </a:r>
          </a:p>
          <a:p>
            <a:r>
              <a:rPr lang="en-US" sz="160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</a:t>
            </a:r>
          </a:p>
          <a:p>
            <a:r>
              <a:rPr lang="en-US" sz="160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NN = [1, 2, 3, 4, 5, 6, 7, 8, 9, 10, 11, 12, 13, 14, 16, 17, 19, 21, 23, 24,...</a:t>
            </a:r>
          </a:p>
          <a:p>
            <a:r>
              <a:rPr lang="en-US" sz="160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  25, 26, 28, 29, 30, 31, 32, 33, 34, 36, 37]; % number ID of the SS ground motions</a:t>
            </a:r>
          </a:p>
          <a:p>
            <a:r>
              <a:rPr lang="en-US" sz="160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DT = [0.01 , 0.01 , 0.005, 0.005, 0.005, 0.005, 0.02 , 0.02, 0.02, 0.01,...</a:t>
            </a:r>
          </a:p>
          <a:p>
            <a:r>
              <a:rPr lang="en-US" sz="160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  0.01 , 0.01 , 0.02 , 0.02 , 0.02 , 0.02 , 0.02 , 0.02, 0.01, 0.01,...</a:t>
            </a:r>
          </a:p>
          <a:p>
            <a:r>
              <a:rPr lang="en-US" sz="160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  0.005, 0.005, 0.005, 0.005, 0.02 , 0.005, 0.005, 0.01, 0.01, 0.01,...</a:t>
            </a:r>
          </a:p>
          <a:p>
            <a:r>
              <a:rPr lang="en-US" sz="160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     0.01 , 0.005, 0.005, 0.02 , 0.005, 0.01 , 0.01]; % integration time step </a:t>
            </a:r>
            <a:endParaRPr lang="en-GB" sz="1600" i="1">
              <a:latin typeface="Adobe Caslon Pro"/>
              <a:ea typeface="Linux Libertine G" panose="02000503000000000000" pitchFamily="2" charset="0"/>
              <a:cs typeface="Linux Libertine G" panose="02000503000000000000" pitchFamily="2" charset="0"/>
            </a:endParaRPr>
          </a:p>
          <a:p>
            <a:pPr marL="400050" indent="-400050">
              <a:buFont typeface="+mj-lt"/>
              <a:buAutoNum type="romanLcPeriod"/>
            </a:pPr>
            <a:endParaRPr lang="en-GB">
              <a:latin typeface="Adobe Caslon Pro"/>
            </a:endParaRPr>
          </a:p>
          <a:p>
            <a:endParaRPr lang="en-GB" i="1" dirty="0">
              <a:latin typeface="Adobe Caslon Pro"/>
            </a:endParaRPr>
          </a:p>
        </p:txBody>
      </p:sp>
      <p:graphicFrame>
        <p:nvGraphicFramePr>
          <p:cNvPr id="23" name="Tabella 6">
            <a:extLst>
              <a:ext uri="{FF2B5EF4-FFF2-40B4-BE49-F238E27FC236}">
                <a16:creationId xmlns:a16="http://schemas.microsoft.com/office/drawing/2014/main" id="{FBFC28F1-2067-43FC-9588-B62F2E5663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24165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Step 3: Definition of </a:t>
            </a:r>
            <a:r>
              <a:rPr lang="it-IT" i="1" dirty="0" err="1">
                <a:latin typeface="Adobe Caslon Pro"/>
              </a:rPr>
              <a:t>damage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limit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states</a:t>
            </a:r>
            <a:r>
              <a:rPr lang="it-IT" i="1" dirty="0">
                <a:latin typeface="Adobe Caslon Pro"/>
              </a:rPr>
              <a:t> </a:t>
            </a:r>
            <a:r>
              <a:rPr lang="it-IT" dirty="0">
                <a:latin typeface="Adobe Caslon Pro"/>
              </a:rPr>
              <a:t>and </a:t>
            </a:r>
            <a:r>
              <a:rPr lang="it-IT" dirty="0" err="1">
                <a:latin typeface="Adobe Caslon Pro"/>
              </a:rPr>
              <a:t>reference</a:t>
            </a:r>
            <a:r>
              <a:rPr lang="it-IT" dirty="0">
                <a:latin typeface="Adobe Caslon Pro"/>
              </a:rPr>
              <a:t> </a:t>
            </a:r>
            <a:r>
              <a:rPr lang="it-IT" i="1" dirty="0">
                <a:latin typeface="Adobe Caslon Pro"/>
              </a:rPr>
              <a:t>EDP</a:t>
            </a:r>
            <a:endParaRPr lang="it-IT" dirty="0">
              <a:latin typeface="Adobe Caslon Pro"/>
            </a:endParaRPr>
          </a:p>
          <a:p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59</a:t>
            </a:fld>
            <a:endParaRPr lang="it-IT" dirty="0">
              <a:latin typeface="Adobe Caslon Pro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7" name="CasellaDiTesto 26">
            <a:extLst>
              <a:ext uri="{FF2B5EF4-FFF2-40B4-BE49-F238E27FC236}">
                <a16:creationId xmlns:a16="http://schemas.microsoft.com/office/drawing/2014/main" id="{DBDD9EC7-82F7-4E5A-A7DE-EE95966B90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3155" y="3402665"/>
            <a:ext cx="103917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t-IT" altLang="it-IT" sz="1400" dirty="0" err="1">
                <a:latin typeface="Adobe Caslon Pro"/>
              </a:rPr>
              <a:t>Document</a:t>
            </a:r>
            <a:r>
              <a:rPr lang="it-IT" altLang="it-IT" sz="1400" dirty="0">
                <a:latin typeface="Adobe Caslon Pro"/>
              </a:rPr>
              <a:t> </a:t>
            </a:r>
            <a:r>
              <a:rPr lang="it-IT" altLang="it-IT" sz="1400" i="1" dirty="0">
                <a:latin typeface="Adobe Caslon Pro"/>
              </a:rPr>
              <a:t>FEMA 356 </a:t>
            </a:r>
            <a:r>
              <a:rPr lang="it-IT" altLang="it-IT" sz="1400" dirty="0">
                <a:latin typeface="Adobe Caslon Pro"/>
              </a:rPr>
              <a:t>- </a:t>
            </a:r>
            <a:r>
              <a:rPr lang="en-US" altLang="it-IT" sz="1400" i="1" dirty="0" err="1">
                <a:latin typeface="Adobe Caslon Pro"/>
              </a:rPr>
              <a:t>Prestandard</a:t>
            </a:r>
            <a:r>
              <a:rPr lang="en-US" altLang="it-IT" sz="1400" i="1" dirty="0">
                <a:latin typeface="Adobe Caslon Pro"/>
              </a:rPr>
              <a:t> and Commentary for the Seismic Rehabilitation of Buildings; Table C1-3 - Structural Performance Levels and Damage.</a:t>
            </a:r>
            <a:endParaRPr lang="it-IT" altLang="it-IT" sz="1400" i="1" dirty="0">
              <a:latin typeface="Adobe Caslon Pro"/>
            </a:endParaRPr>
          </a:p>
        </p:txBody>
      </p:sp>
      <p:grpSp>
        <p:nvGrpSpPr>
          <p:cNvPr id="20" name="Gruppo 9">
            <a:extLst>
              <a:ext uri="{FF2B5EF4-FFF2-40B4-BE49-F238E27FC236}">
                <a16:creationId xmlns:a16="http://schemas.microsoft.com/office/drawing/2014/main" id="{CA3CFAD9-07F8-45D8-80A0-88C019FDB749}"/>
              </a:ext>
            </a:extLst>
          </p:cNvPr>
          <p:cNvGrpSpPr>
            <a:grpSpLocks/>
          </p:cNvGrpSpPr>
          <p:nvPr/>
        </p:nvGrpSpPr>
        <p:grpSpPr bwMode="auto">
          <a:xfrm>
            <a:off x="958850" y="2508093"/>
            <a:ext cx="10572750" cy="931626"/>
            <a:chOff x="1365070" y="1229840"/>
            <a:chExt cx="10572571" cy="932576"/>
          </a:xfrm>
        </p:grpSpPr>
        <p:pic>
          <p:nvPicPr>
            <p:cNvPr id="21" name="Immagine 2">
              <a:extLst>
                <a:ext uri="{FF2B5EF4-FFF2-40B4-BE49-F238E27FC236}">
                  <a16:creationId xmlns:a16="http://schemas.microsoft.com/office/drawing/2014/main" id="{90FBD609-F468-45B3-9062-02B7373DD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5070" y="1232253"/>
              <a:ext cx="5238919" cy="930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Immagine 8">
              <a:extLst>
                <a:ext uri="{FF2B5EF4-FFF2-40B4-BE49-F238E27FC236}">
                  <a16:creationId xmlns:a16="http://schemas.microsoft.com/office/drawing/2014/main" id="{5D979ADF-6557-4715-BC2D-D37E25909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6709" y="1229840"/>
              <a:ext cx="5310932" cy="930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D257E74D-5363-4883-A51B-E2A4B32856A5}"/>
                </a:ext>
              </a:extLst>
            </p:cNvPr>
            <p:cNvSpPr txBox="1"/>
            <p:nvPr/>
          </p:nvSpPr>
          <p:spPr>
            <a:xfrm>
              <a:off x="1365070" y="1229840"/>
              <a:ext cx="2111339" cy="27728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it-IT" sz="12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dobe Caslon Pro"/>
                  <a:ea typeface="TI-Nspire" panose="02020603050405020304" pitchFamily="18" charset="-120"/>
                </a:rPr>
                <a:t>MRF</a:t>
              </a:r>
            </a:p>
          </p:txBody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03D1CB9F-3BEA-46A8-9B18-6C611015D12B}"/>
                </a:ext>
              </a:extLst>
            </p:cNvPr>
            <p:cNvSpPr txBox="1"/>
            <p:nvPr/>
          </p:nvSpPr>
          <p:spPr>
            <a:xfrm>
              <a:off x="6623638" y="1240235"/>
              <a:ext cx="2111339" cy="27728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it-IT" sz="12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dobe Caslon Pro"/>
                  <a:ea typeface="TI-Nspire" panose="02020603050405020304" pitchFamily="18" charset="-120"/>
                </a:rPr>
                <a:t>BF</a:t>
              </a:r>
            </a:p>
          </p:txBody>
        </p:sp>
      </p:grpSp>
      <p:pic>
        <p:nvPicPr>
          <p:cNvPr id="7" name="Immagine 6">
            <a:extLst>
              <a:ext uri="{FF2B5EF4-FFF2-40B4-BE49-F238E27FC236}">
                <a16:creationId xmlns:a16="http://schemas.microsoft.com/office/drawing/2014/main" id="{5CF3A307-E4AD-4566-956A-A879DECB15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4990" y="4173988"/>
            <a:ext cx="8606925" cy="2566335"/>
          </a:xfrm>
          <a:prstGeom prst="rect">
            <a:avLst/>
          </a:prstGeom>
        </p:spPr>
      </p:pic>
      <p:sp>
        <p:nvSpPr>
          <p:cNvPr id="39" name="Rettangolo 38">
            <a:extLst>
              <a:ext uri="{FF2B5EF4-FFF2-40B4-BE49-F238E27FC236}">
                <a16:creationId xmlns:a16="http://schemas.microsoft.com/office/drawing/2014/main" id="{222F01FB-9478-4D39-A1EA-7BDD999725DF}"/>
              </a:ext>
            </a:extLst>
          </p:cNvPr>
          <p:cNvSpPr/>
          <p:nvPr/>
        </p:nvSpPr>
        <p:spPr bwMode="auto">
          <a:xfrm>
            <a:off x="3068720" y="4173988"/>
            <a:ext cx="207880" cy="2440172"/>
          </a:xfrm>
          <a:prstGeom prst="rect">
            <a:avLst/>
          </a:prstGeom>
          <a:noFill/>
          <a:ln w="9525">
            <a:solidFill>
              <a:srgbClr val="C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Adobe Caslon Pro"/>
            </a:endParaRPr>
          </a:p>
        </p:txBody>
      </p:sp>
      <p:sp>
        <p:nvSpPr>
          <p:cNvPr id="40" name="Rettangolo 39">
            <a:extLst>
              <a:ext uri="{FF2B5EF4-FFF2-40B4-BE49-F238E27FC236}">
                <a16:creationId xmlns:a16="http://schemas.microsoft.com/office/drawing/2014/main" id="{E07C17CB-A45D-403D-8D80-B1545D98C14E}"/>
              </a:ext>
            </a:extLst>
          </p:cNvPr>
          <p:cNvSpPr/>
          <p:nvPr/>
        </p:nvSpPr>
        <p:spPr bwMode="auto">
          <a:xfrm>
            <a:off x="4076862" y="4173988"/>
            <a:ext cx="207880" cy="2440172"/>
          </a:xfrm>
          <a:prstGeom prst="rect">
            <a:avLst/>
          </a:prstGeom>
          <a:noFill/>
          <a:ln w="9525">
            <a:solidFill>
              <a:srgbClr val="C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Adobe Caslon Pro"/>
            </a:endParaRPr>
          </a:p>
        </p:txBody>
      </p:sp>
      <p:sp>
        <p:nvSpPr>
          <p:cNvPr id="41" name="Rettangolo 40">
            <a:extLst>
              <a:ext uri="{FF2B5EF4-FFF2-40B4-BE49-F238E27FC236}">
                <a16:creationId xmlns:a16="http://schemas.microsoft.com/office/drawing/2014/main" id="{4A7BC307-4CCE-40A4-BEB2-A2663CBD0259}"/>
              </a:ext>
            </a:extLst>
          </p:cNvPr>
          <p:cNvSpPr/>
          <p:nvPr/>
        </p:nvSpPr>
        <p:spPr bwMode="auto">
          <a:xfrm>
            <a:off x="5014239" y="4173988"/>
            <a:ext cx="890518" cy="2440172"/>
          </a:xfrm>
          <a:prstGeom prst="rect">
            <a:avLst/>
          </a:prstGeom>
          <a:noFill/>
          <a:ln w="9525">
            <a:solidFill>
              <a:srgbClr val="C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Adobe Caslon Pro"/>
            </a:endParaRP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FC354184-2568-4CB4-8095-ACEC4AE7286F}"/>
              </a:ext>
            </a:extLst>
          </p:cNvPr>
          <p:cNvSpPr/>
          <p:nvPr/>
        </p:nvSpPr>
        <p:spPr bwMode="auto">
          <a:xfrm>
            <a:off x="6458450" y="4173988"/>
            <a:ext cx="890518" cy="2440172"/>
          </a:xfrm>
          <a:prstGeom prst="rect">
            <a:avLst/>
          </a:prstGeom>
          <a:noFill/>
          <a:ln w="9525">
            <a:solidFill>
              <a:srgbClr val="C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Adobe Caslon Pro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699EFDE2-43D9-4D64-BA36-E6600369D89D}"/>
              </a:ext>
            </a:extLst>
          </p:cNvPr>
          <p:cNvSpPr/>
          <p:nvPr/>
        </p:nvSpPr>
        <p:spPr bwMode="auto">
          <a:xfrm>
            <a:off x="8157430" y="4173988"/>
            <a:ext cx="207880" cy="2440172"/>
          </a:xfrm>
          <a:prstGeom prst="rect">
            <a:avLst/>
          </a:prstGeom>
          <a:noFill/>
          <a:ln w="9525">
            <a:solidFill>
              <a:srgbClr val="C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Adobe Caslon Pro"/>
            </a:endParaRPr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C842569A-7625-4FF3-9B6A-C83891DA17E6}"/>
              </a:ext>
            </a:extLst>
          </p:cNvPr>
          <p:cNvSpPr/>
          <p:nvPr/>
        </p:nvSpPr>
        <p:spPr bwMode="auto">
          <a:xfrm>
            <a:off x="9165572" y="4173988"/>
            <a:ext cx="207880" cy="2440172"/>
          </a:xfrm>
          <a:prstGeom prst="rect">
            <a:avLst/>
          </a:prstGeom>
          <a:noFill/>
          <a:ln w="9525">
            <a:solidFill>
              <a:srgbClr val="C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Adobe Caslon Pro"/>
            </a:endParaRPr>
          </a:p>
        </p:txBody>
      </p:sp>
      <p:graphicFrame>
        <p:nvGraphicFramePr>
          <p:cNvPr id="45" name="Tabella 6">
            <a:extLst>
              <a:ext uri="{FF2B5EF4-FFF2-40B4-BE49-F238E27FC236}">
                <a16:creationId xmlns:a16="http://schemas.microsoft.com/office/drawing/2014/main" id="{894801A4-1703-4CCD-8940-FDABA380F9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4427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6</a:t>
            </a:fld>
            <a:endParaRPr lang="it-IT" dirty="0">
              <a:latin typeface="Adobe Caslon Pro"/>
            </a:endParaRPr>
          </a:p>
        </p:txBody>
      </p:sp>
      <p:graphicFrame>
        <p:nvGraphicFramePr>
          <p:cNvPr id="5" name="Tabella 6">
            <a:extLst>
              <a:ext uri="{FF2B5EF4-FFF2-40B4-BE49-F238E27FC236}">
                <a16:creationId xmlns:a16="http://schemas.microsoft.com/office/drawing/2014/main" id="{4E2983C5-5298-4039-8AE4-A9BA96F3EF75}"/>
              </a:ext>
            </a:extLst>
          </p:cNvPr>
          <p:cNvGraphicFramePr>
            <a:graphicFrameLocks noGrp="1"/>
          </p:cNvGraphicFramePr>
          <p:nvPr/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b="1" i="0" u="none" kern="1200" dirty="0">
                        <a:solidFill>
                          <a:schemeClr val="bg1"/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  <p:grpSp>
        <p:nvGrpSpPr>
          <p:cNvPr id="28" name="Gruppo 27">
            <a:extLst>
              <a:ext uri="{FF2B5EF4-FFF2-40B4-BE49-F238E27FC236}">
                <a16:creationId xmlns:a16="http://schemas.microsoft.com/office/drawing/2014/main" id="{B622D837-5877-4084-B587-113240DC2C9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9" name="Immagine 28">
              <a:extLst>
                <a:ext uri="{FF2B5EF4-FFF2-40B4-BE49-F238E27FC236}">
                  <a16:creationId xmlns:a16="http://schemas.microsoft.com/office/drawing/2014/main" id="{1F292E8E-DC6A-435A-8855-A83A9B725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F07FE44B-2657-4BD2-A704-913BA47E0C7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31" name="Picture 2" descr="ITN Inspire Logo">
                <a:extLst>
                  <a:ext uri="{FF2B5EF4-FFF2-40B4-BE49-F238E27FC236}">
                    <a16:creationId xmlns:a16="http://schemas.microsoft.com/office/drawing/2014/main" id="{0EDF2DBF-A132-43C6-B07D-7207748753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ITN Inspire Logo">
                <a:extLst>
                  <a:ext uri="{FF2B5EF4-FFF2-40B4-BE49-F238E27FC236}">
                    <a16:creationId xmlns:a16="http://schemas.microsoft.com/office/drawing/2014/main" id="{DECC09B9-ACB8-4E23-888D-73F5CA1E46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39023696-3356-4DE9-A99A-E913FC5FA91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1" y="1903655"/>
            <a:ext cx="6746875" cy="428625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The </a:t>
            </a:r>
            <a:r>
              <a:rPr lang="it-IT" b="1" dirty="0">
                <a:latin typeface="Adobe Caslon Pro"/>
              </a:rPr>
              <a:t>PEER-PBEE</a:t>
            </a:r>
            <a:r>
              <a:rPr lang="it-IT" dirty="0">
                <a:latin typeface="Adobe Caslon Pro"/>
              </a:rPr>
              <a:t> Framework</a:t>
            </a:r>
            <a:endParaRPr lang="en-GB" dirty="0">
              <a:latin typeface="Adobe Caslon Pr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Segnaposto testo 3">
                <a:extLst>
                  <a:ext uri="{FF2B5EF4-FFF2-40B4-BE49-F238E27FC236}">
                    <a16:creationId xmlns:a16="http://schemas.microsoft.com/office/drawing/2014/main" id="{FE8F4DBA-6A12-4C54-8CF4-1BA83134FA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1121" y="3760232"/>
                <a:ext cx="11450878" cy="28007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rtl="0" eaLnBrk="1" fontAlgn="base" hangingPunct="1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>
                  <a:lnSpc>
                    <a:spcPct val="100000"/>
                  </a:lnSpc>
                </a:pPr>
                <a:r>
                  <a:rPr lang="en-US" dirty="0">
                    <a:latin typeface="Adobe Caslon Pro"/>
                  </a:rPr>
                  <a:t>where </a:t>
                </a:r>
                <a:endParaRPr lang="it-IT" dirty="0">
                  <a:latin typeface="Adobe Caslon Pro"/>
                </a:endParaRP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𝑖𝑚</m:t>
                    </m:r>
                  </m:oMath>
                </a14:m>
                <a:r>
                  <a:rPr lang="en-US" dirty="0">
                    <a:latin typeface="Adobe Caslon Pro"/>
                  </a:rPr>
                  <a:t> is an intensity measure (e.g., peak ground acceleration, spectral acceleration, etc.);</a:t>
                </a: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𝑒𝑑𝑝</m:t>
                    </m:r>
                  </m:oMath>
                </a14:m>
                <a:r>
                  <a:rPr lang="en-US" dirty="0">
                    <a:latin typeface="Adobe Caslon Pro"/>
                  </a:rPr>
                  <a:t> is an engineering demand parameter (e.g., </a:t>
                </a:r>
                <a:r>
                  <a:rPr lang="en-US" dirty="0" err="1">
                    <a:latin typeface="Adobe Caslon Pro"/>
                  </a:rPr>
                  <a:t>interstorey</a:t>
                </a:r>
                <a:r>
                  <a:rPr lang="en-US" dirty="0">
                    <a:latin typeface="Adobe Caslon Pro"/>
                  </a:rPr>
                  <a:t> drift);</a:t>
                </a: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>
                    <a:latin typeface="Adobe Caslon Pro"/>
                  </a:rPr>
                  <a:t> is a damage measure (e.g., minor, medium, extensive, collapse);</a:t>
                </a: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𝑑𝑣</m:t>
                    </m:r>
                  </m:oMath>
                </a14:m>
                <a:r>
                  <a:rPr lang="en-US" dirty="0">
                    <a:latin typeface="Adobe Caslon Pro"/>
                  </a:rPr>
                  <a:t> is a decision variable (e.g., monetary losses, fatalities, etc.);</a:t>
                </a: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it-IT" dirty="0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Adobe Caslon Pro"/>
                  </a:rPr>
                  <a:t> is the mean annual rate of events exceeding a given threshold for a given variable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r>
                  <a:rPr lang="en-US" dirty="0">
                    <a:latin typeface="Adobe Caslon Pro"/>
                  </a:rPr>
                  <a:t> </a:t>
                </a:r>
                <a:endParaRPr lang="it-IT" dirty="0">
                  <a:latin typeface="Adobe Caslon Pro"/>
                </a:endParaRP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it-IT" dirty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it-IT" dirty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dirty="0" err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it-IT" dirty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dirty="0" err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Adobe Caslon Pro"/>
                  </a:rPr>
                  <a:t> is the conditional complementary cumulative distribution function (CCDF)</a:t>
                </a:r>
                <a:endParaRPr lang="it-IT" dirty="0">
                  <a:latin typeface="Adobe Caslon Pro"/>
                </a:endParaRPr>
              </a:p>
            </p:txBody>
          </p:sp>
        </mc:Choice>
        <mc:Fallback xmlns="">
          <p:sp>
            <p:nvSpPr>
              <p:cNvPr id="22" name="Segnaposto testo 3">
                <a:extLst>
                  <a:ext uri="{FF2B5EF4-FFF2-40B4-BE49-F238E27FC236}">
                    <a16:creationId xmlns:a16="http://schemas.microsoft.com/office/drawing/2014/main" id="{FE8F4DBA-6A12-4C54-8CF4-1BA83134FA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121" y="3760232"/>
                <a:ext cx="11450878" cy="2800767"/>
              </a:xfrm>
              <a:prstGeom prst="rect">
                <a:avLst/>
              </a:prstGeom>
              <a:blipFill>
                <a:blip r:embed="rId6"/>
                <a:stretch>
                  <a:fillRect l="-479" t="-1307" b="-261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" name="Immagine 22">
            <a:extLst>
              <a:ext uri="{FF2B5EF4-FFF2-40B4-BE49-F238E27FC236}">
                <a16:creationId xmlns:a16="http://schemas.microsoft.com/office/drawing/2014/main" id="{BA9E1E84-F6D2-4B36-BB2F-C8F04048C3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36835" y="2995488"/>
            <a:ext cx="7305675" cy="80962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5948F14F-C438-493F-9622-D6F3F03801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9197" y="2443492"/>
            <a:ext cx="3505200" cy="58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44992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Step 3: Definition of </a:t>
            </a:r>
            <a:r>
              <a:rPr lang="it-IT" i="1" dirty="0" err="1">
                <a:latin typeface="Adobe Caslon Pro"/>
              </a:rPr>
              <a:t>damage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limit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states</a:t>
            </a:r>
            <a:r>
              <a:rPr lang="it-IT" i="1" dirty="0">
                <a:latin typeface="Adobe Caslon Pro"/>
              </a:rPr>
              <a:t> </a:t>
            </a:r>
            <a:r>
              <a:rPr lang="it-IT" dirty="0">
                <a:latin typeface="Adobe Caslon Pro"/>
              </a:rPr>
              <a:t>and </a:t>
            </a:r>
            <a:r>
              <a:rPr lang="it-IT" dirty="0" err="1">
                <a:latin typeface="Adobe Caslon Pro"/>
              </a:rPr>
              <a:t>reference</a:t>
            </a:r>
            <a:r>
              <a:rPr lang="it-IT" dirty="0">
                <a:latin typeface="Adobe Caslon Pro"/>
              </a:rPr>
              <a:t> </a:t>
            </a:r>
            <a:r>
              <a:rPr lang="it-IT" i="1" dirty="0">
                <a:latin typeface="Adobe Caslon Pro"/>
              </a:rPr>
              <a:t>EDP</a:t>
            </a:r>
            <a:endParaRPr lang="it-IT" dirty="0">
              <a:latin typeface="Adobe Caslon Pro"/>
            </a:endParaRPr>
          </a:p>
          <a:p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60</a:t>
            </a:fld>
            <a:endParaRPr lang="it-IT" dirty="0">
              <a:latin typeface="Adobe Caslon Pro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9" name="Segnaposto testo 2">
            <a:extLst>
              <a:ext uri="{FF2B5EF4-FFF2-40B4-BE49-F238E27FC236}">
                <a16:creationId xmlns:a16="http://schemas.microsoft.com/office/drawing/2014/main" id="{ACA87B95-59B5-466B-9961-582B769AA7A7}"/>
              </a:ext>
            </a:extLst>
          </p:cNvPr>
          <p:cNvSpPr txBox="1">
            <a:spLocks/>
          </p:cNvSpPr>
          <p:nvPr/>
        </p:nvSpPr>
        <p:spPr>
          <a:xfrm>
            <a:off x="741119" y="2651959"/>
            <a:ext cx="8355989" cy="4006749"/>
          </a:xfrm>
          <a:prstGeom prst="rect">
            <a:avLst/>
          </a:prstGeo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 numCol="2"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u="sng" dirty="0" err="1">
                <a:latin typeface="Adobe Caslon Pro"/>
              </a:rPr>
              <a:t>Codes</a:t>
            </a:r>
            <a:r>
              <a:rPr lang="it-IT" u="sng" dirty="0">
                <a:latin typeface="Adobe Caslon Pro"/>
              </a:rPr>
              <a:t>: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%% MDOF Properties 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 Choose between the structural system</a:t>
            </a:r>
          </a:p>
          <a:p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MDOF_properties_BW_MRF</a:t>
            </a:r>
            <a:endParaRPr lang="en-US" sz="1600" dirty="0">
              <a:latin typeface="Adobe Caslon Pro"/>
              <a:ea typeface="Linux Libertine G" panose="02000503000000000000" pitchFamily="2" charset="0"/>
              <a:cs typeface="Linux Libertine G" panose="02000503000000000000" pitchFamily="2" charset="0"/>
            </a:endParaRPr>
          </a:p>
          <a:p>
            <a:r>
              <a:rPr lang="en-US" sz="18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MDOF_properties_BW_BF</a:t>
            </a:r>
            <a:endParaRPr lang="en-US" sz="1800" dirty="0">
              <a:latin typeface="Adobe Caslon Pro"/>
              <a:ea typeface="Linux Libertine G" panose="02000503000000000000" pitchFamily="2" charset="0"/>
              <a:cs typeface="Linux Libertine G" panose="02000503000000000000" pitchFamily="2" charset="0"/>
            </a:endParaRPr>
          </a:p>
          <a:p>
            <a:r>
              <a:rPr lang="en-US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 and  between linear or hysteretic </a:t>
            </a:r>
            <a:r>
              <a:rPr lang="en-US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behaviour</a:t>
            </a:r>
            <a:endParaRPr lang="en-US" dirty="0">
              <a:latin typeface="Adobe Caslon Pro"/>
              <a:ea typeface="Linux Libertine G" panose="02000503000000000000" pitchFamily="2" charset="0"/>
              <a:cs typeface="Linux Libertine G" panose="02000503000000000000" pitchFamily="2" charset="0"/>
            </a:endParaRPr>
          </a:p>
          <a:p>
            <a:r>
              <a:rPr lang="en-US" dirty="0">
                <a:latin typeface="Adobe Caslon Pro"/>
              </a:rPr>
              <a:t>%% Structural </a:t>
            </a:r>
            <a:r>
              <a:rPr lang="en-US" dirty="0" err="1">
                <a:latin typeface="Adobe Caslon Pro"/>
              </a:rPr>
              <a:t>behaviour</a:t>
            </a:r>
            <a:endParaRPr lang="en-US" dirty="0">
              <a:latin typeface="Adobe Caslon Pro"/>
            </a:endParaRPr>
          </a:p>
          <a:p>
            <a:r>
              <a:rPr lang="it-IT" dirty="0" err="1">
                <a:latin typeface="Adobe Caslon Pro"/>
              </a:rPr>
              <a:t>System_type</a:t>
            </a:r>
            <a:r>
              <a:rPr lang="it-IT" dirty="0">
                <a:latin typeface="Adobe Caslon Pro"/>
              </a:rPr>
              <a:t> = ‘le’; % ‘</a:t>
            </a:r>
            <a:r>
              <a:rPr lang="it-IT" dirty="0" err="1">
                <a:latin typeface="Adobe Caslon Pro"/>
              </a:rPr>
              <a:t>bw</a:t>
            </a:r>
            <a:r>
              <a:rPr lang="it-IT" dirty="0">
                <a:latin typeface="Adobe Caslon Pro"/>
              </a:rPr>
              <a:t>’</a:t>
            </a:r>
          </a:p>
          <a:p>
            <a:r>
              <a:rPr lang="it-IT" dirty="0">
                <a:latin typeface="Adobe Caslon Pro"/>
              </a:rPr>
              <a:t>% </a:t>
            </a:r>
            <a:r>
              <a:rPr lang="it-IT" dirty="0" err="1">
                <a:latin typeface="Adobe Caslon Pro"/>
              </a:rPr>
              <a:t>bw</a:t>
            </a:r>
            <a:r>
              <a:rPr lang="it-IT" dirty="0">
                <a:latin typeface="Adobe Caslon Pro"/>
              </a:rPr>
              <a:t> = </a:t>
            </a:r>
            <a:r>
              <a:rPr lang="it-IT" dirty="0" err="1">
                <a:latin typeface="Adobe Caslon Pro"/>
              </a:rPr>
              <a:t>bouc-wen</a:t>
            </a:r>
            <a:endParaRPr lang="it-IT" dirty="0">
              <a:latin typeface="Adobe Caslon Pro"/>
            </a:endParaRPr>
          </a:p>
          <a:p>
            <a:r>
              <a:rPr lang="it-IT" dirty="0">
                <a:latin typeface="Adobe Caslon Pro"/>
              </a:rPr>
              <a:t>% le = linear </a:t>
            </a:r>
            <a:r>
              <a:rPr lang="it-IT" dirty="0" err="1">
                <a:latin typeface="Adobe Caslon Pro"/>
              </a:rPr>
              <a:t>elastic</a:t>
            </a:r>
            <a:endParaRPr lang="en-GB" dirty="0">
              <a:latin typeface="Adobe Caslon Pro"/>
            </a:endParaRPr>
          </a:p>
          <a:p>
            <a:r>
              <a:rPr lang="en-GB" i="1" dirty="0">
                <a:latin typeface="Adobe Caslon Pro"/>
              </a:rPr>
              <a:t>…</a:t>
            </a:r>
          </a:p>
          <a:p>
            <a:r>
              <a:rPr lang="en-GB" dirty="0">
                <a:latin typeface="Adobe Caslon Pro"/>
              </a:rPr>
              <a:t>%% Limit States</a:t>
            </a:r>
          </a:p>
          <a:p>
            <a:r>
              <a:rPr lang="en-GB" dirty="0">
                <a:latin typeface="Adobe Caslon Pro"/>
              </a:rPr>
              <a:t>LS = [0.50 0.75 1 2 3]*4/100;</a:t>
            </a:r>
          </a:p>
          <a:p>
            <a:r>
              <a:rPr lang="en-GB" dirty="0">
                <a:latin typeface="Adobe Caslon Pro"/>
              </a:rPr>
              <a:t>for </a:t>
            </a:r>
            <a:r>
              <a:rPr lang="en-GB" dirty="0" err="1">
                <a:latin typeface="Adobe Caslon Pro"/>
              </a:rPr>
              <a:t>ls_i</a:t>
            </a:r>
            <a:r>
              <a:rPr lang="en-GB" dirty="0">
                <a:latin typeface="Adobe Caslon Pro"/>
              </a:rPr>
              <a:t> = 1:numel(LS)</a:t>
            </a:r>
          </a:p>
          <a:p>
            <a:r>
              <a:rPr lang="en-GB" dirty="0" err="1">
                <a:latin typeface="Adobe Caslon Pro"/>
              </a:rPr>
              <a:t>ls_val</a:t>
            </a:r>
            <a:r>
              <a:rPr lang="en-GB" dirty="0">
                <a:latin typeface="Adobe Caslon Pro"/>
              </a:rPr>
              <a:t> = LS(</a:t>
            </a:r>
            <a:r>
              <a:rPr lang="en-GB" dirty="0" err="1">
                <a:latin typeface="Adobe Caslon Pro"/>
              </a:rPr>
              <a:t>ls_i</a:t>
            </a:r>
            <a:r>
              <a:rPr lang="en-GB" dirty="0">
                <a:latin typeface="Adobe Caslon Pro"/>
              </a:rPr>
              <a:t>)</a:t>
            </a:r>
          </a:p>
          <a:p>
            <a:r>
              <a:rPr lang="en-GB" dirty="0" err="1">
                <a:latin typeface="Adobe Caslon Pro"/>
              </a:rPr>
              <a:t>Main_IDA_o_t</a:t>
            </a:r>
            <a:endParaRPr lang="en-GB" dirty="0">
              <a:latin typeface="Adobe Caslon Pro"/>
            </a:endParaRPr>
          </a:p>
          <a:p>
            <a:r>
              <a:rPr lang="en-GB" dirty="0" err="1">
                <a:latin typeface="Adobe Caslon Pro"/>
              </a:rPr>
              <a:t>ls_i</a:t>
            </a:r>
            <a:r>
              <a:rPr lang="en-GB" dirty="0">
                <a:latin typeface="Adobe Caslon Pro"/>
              </a:rPr>
              <a:t> = </a:t>
            </a:r>
            <a:r>
              <a:rPr lang="en-GB" dirty="0" err="1">
                <a:latin typeface="Adobe Caslon Pro"/>
              </a:rPr>
              <a:t>ls_i</a:t>
            </a:r>
            <a:r>
              <a:rPr lang="en-GB" dirty="0">
                <a:latin typeface="Adobe Caslon Pro"/>
              </a:rPr>
              <a:t> + 1;</a:t>
            </a:r>
          </a:p>
          <a:p>
            <a:r>
              <a:rPr lang="en-GB" dirty="0">
                <a:latin typeface="Adobe Caslon Pro"/>
              </a:rPr>
              <a:t>end</a:t>
            </a:r>
          </a:p>
          <a:p>
            <a:endParaRPr lang="en-GB" i="1" dirty="0">
              <a:latin typeface="Adobe Caslon Pro"/>
            </a:endParaRPr>
          </a:p>
        </p:txBody>
      </p:sp>
      <p:graphicFrame>
        <p:nvGraphicFramePr>
          <p:cNvPr id="25" name="Tabella 6">
            <a:extLst>
              <a:ext uri="{FF2B5EF4-FFF2-40B4-BE49-F238E27FC236}">
                <a16:creationId xmlns:a16="http://schemas.microsoft.com/office/drawing/2014/main" id="{B1B09E10-272A-4221-8320-AA561973E3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711640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Step 4: </a:t>
            </a:r>
            <a:r>
              <a:rPr lang="it-IT" dirty="0" err="1">
                <a:latin typeface="Adobe Caslon Pro"/>
              </a:rPr>
              <a:t>Performing</a:t>
            </a:r>
            <a:r>
              <a:rPr lang="it-IT" dirty="0">
                <a:latin typeface="Adobe Caslon Pro"/>
              </a:rPr>
              <a:t> non-linear time histories </a:t>
            </a:r>
            <a:r>
              <a:rPr lang="it-IT" dirty="0" err="1">
                <a:latin typeface="Adobe Caslon Pro"/>
              </a:rPr>
              <a:t>analysis</a:t>
            </a:r>
            <a:endParaRPr lang="it-IT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61</a:t>
            </a:fld>
            <a:endParaRPr lang="it-IT" dirty="0">
              <a:latin typeface="Adobe Caslon Pro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9" name="Segnaposto testo 2">
            <a:extLst>
              <a:ext uri="{FF2B5EF4-FFF2-40B4-BE49-F238E27FC236}">
                <a16:creationId xmlns:a16="http://schemas.microsoft.com/office/drawing/2014/main" id="{ACA87B95-59B5-466B-9961-582B769AA7A7}"/>
              </a:ext>
            </a:extLst>
          </p:cNvPr>
          <p:cNvSpPr txBox="1">
            <a:spLocks/>
          </p:cNvSpPr>
          <p:nvPr/>
        </p:nvSpPr>
        <p:spPr>
          <a:xfrm>
            <a:off x="741119" y="2651959"/>
            <a:ext cx="9039489" cy="4006749"/>
          </a:xfrm>
          <a:prstGeom prst="rect">
            <a:avLst/>
          </a:prstGeo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 numCol="1"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u="sng" dirty="0" err="1">
                <a:latin typeface="Adobe Caslon Pro"/>
              </a:rPr>
              <a:t>Codes</a:t>
            </a:r>
            <a:r>
              <a:rPr lang="it-IT" u="sng" dirty="0">
                <a:latin typeface="Adobe Caslon Pro"/>
              </a:rPr>
              <a:t>: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%% Initial condition         </a:t>
            </a:r>
          </a:p>
          <a:p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Mat.dFe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=zeros(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Mat.NDOF,numel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a_g_norm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));    %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Preallocation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for the load for the time series</a:t>
            </a:r>
          </a:p>
          <a:p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a_g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a_g_norm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*scale;                       % Scaled ground motion</a:t>
            </a:r>
          </a:p>
          <a:p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Mat.Fe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=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Mat.M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*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Mat.r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'*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a_g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'*g;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%% Computation response 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[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HistVarBw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]=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ResponceMDF_Bw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(Mat); </a:t>
            </a:r>
          </a:p>
          <a:p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edp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max(abs(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HistVarBw.eps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(1,:)));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EDP(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 =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edp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; %store the EDP for each time history analysis 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SCALE(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 = scale; %store the scale factor for each time history analysis</a:t>
            </a:r>
            <a:r>
              <a:rPr lang="en-GB" i="1" dirty="0">
                <a:latin typeface="Adobe Caslon Pro"/>
              </a:rPr>
              <a:t>…</a:t>
            </a:r>
          </a:p>
        </p:txBody>
      </p:sp>
      <p:graphicFrame>
        <p:nvGraphicFramePr>
          <p:cNvPr id="11" name="Tabella 6">
            <a:extLst>
              <a:ext uri="{FF2B5EF4-FFF2-40B4-BE49-F238E27FC236}">
                <a16:creationId xmlns:a16="http://schemas.microsoft.com/office/drawing/2014/main" id="{F1BF4EE7-F647-4D97-B396-CFA19A769E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45321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Step 5: Computing </a:t>
            </a:r>
            <a:r>
              <a:rPr lang="it-IT" dirty="0" err="1">
                <a:latin typeface="Adobe Caslon Pro"/>
              </a:rPr>
              <a:t>fragilities</a:t>
            </a:r>
            <a:endParaRPr lang="it-IT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62</a:t>
            </a:fld>
            <a:endParaRPr lang="it-IT" dirty="0">
              <a:latin typeface="Adobe Caslon Pro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9" name="Segnaposto testo 2">
            <a:extLst>
              <a:ext uri="{FF2B5EF4-FFF2-40B4-BE49-F238E27FC236}">
                <a16:creationId xmlns:a16="http://schemas.microsoft.com/office/drawing/2014/main" id="{ACA87B95-59B5-466B-9961-582B769AA7A7}"/>
              </a:ext>
            </a:extLst>
          </p:cNvPr>
          <p:cNvSpPr txBox="1">
            <a:spLocks/>
          </p:cNvSpPr>
          <p:nvPr/>
        </p:nvSpPr>
        <p:spPr>
          <a:xfrm>
            <a:off x="741119" y="2651959"/>
            <a:ext cx="9039489" cy="4006749"/>
          </a:xfrm>
          <a:prstGeom prst="rect">
            <a:avLst/>
          </a:prstGeo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 numCol="1"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u="sng" dirty="0" err="1">
                <a:latin typeface="Adobe Caslon Pro"/>
              </a:rPr>
              <a:t>Codes</a:t>
            </a:r>
            <a:r>
              <a:rPr lang="it-IT" u="sng" dirty="0">
                <a:latin typeface="Adobe Caslon Pro"/>
              </a:rPr>
              <a:t>: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%% Untruncated IDA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[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parmhat,parmci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] =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lognfit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IM_t_c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,0.01);</a:t>
            </a:r>
          </a:p>
          <a:p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mu_IDA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parmhat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(1);</a:t>
            </a:r>
          </a:p>
          <a:p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sigma_IDA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parmhat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(2);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%% Truncated IDA</a:t>
            </a:r>
          </a:p>
          <a:p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IM_max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2.2;</a:t>
            </a:r>
          </a:p>
          <a:p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IM_trunc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IM_t_c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IM_t_c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&lt;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IM_max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); % take only the results with IM &lt;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IM_max</a:t>
            </a:r>
            <a:endParaRPr lang="en-US" sz="1600" dirty="0">
              <a:latin typeface="Adobe Caslon Pro"/>
              <a:ea typeface="Linux Libertine G" panose="02000503000000000000" pitchFamily="2" charset="0"/>
              <a:cs typeface="Linux Libertine G" panose="02000503000000000000" pitchFamily="2" charset="0"/>
            </a:endParaRPr>
          </a:p>
          <a:p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eq_over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= sum(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IM_t_c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&gt;=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IM_max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);    % number of analyses reached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IM_max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without collapsing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% Maximum likelihood fit, using equation (1) and (2) of previously slides</a:t>
            </a:r>
          </a:p>
          <a:p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[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mu_IDA_t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,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sigma_IDA_t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 ] =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truncated_ida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(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IM_trunc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,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IM_max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, </a:t>
            </a:r>
            <a:r>
              <a:rPr lang="en-US" sz="1600" dirty="0" err="1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eq_over</a:t>
            </a:r>
            <a:r>
              <a:rPr lang="en-US" sz="1600" dirty="0">
                <a:latin typeface="Adobe Caslon Pro"/>
                <a:ea typeface="Linux Libertine G" panose="02000503000000000000" pitchFamily="2" charset="0"/>
                <a:cs typeface="Linux Libertine G" panose="02000503000000000000" pitchFamily="2" charset="0"/>
              </a:rPr>
              <a:t>);</a:t>
            </a:r>
          </a:p>
          <a:p>
            <a:endParaRPr lang="en-GB" i="1" dirty="0">
              <a:latin typeface="Adobe Caslon Pr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55DAAE12-4818-4E3E-85FF-6E839A26BA39}"/>
              </a:ext>
            </a:extLst>
          </p:cNvPr>
          <p:cNvGrpSpPr/>
          <p:nvPr/>
        </p:nvGrpSpPr>
        <p:grpSpPr>
          <a:xfrm>
            <a:off x="5277555" y="2631436"/>
            <a:ext cx="6828839" cy="1430976"/>
            <a:chOff x="5277555" y="2631436"/>
            <a:chExt cx="6828839" cy="1430976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309A98D9-673A-435A-9C07-7CF6EB8EDC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-1178" r="20013"/>
            <a:stretch/>
          </p:blipFill>
          <p:spPr>
            <a:xfrm>
              <a:off x="5277555" y="3238885"/>
              <a:ext cx="5852351" cy="714375"/>
            </a:xfrm>
            <a:prstGeom prst="rect">
              <a:avLst/>
            </a:prstGeom>
          </p:spPr>
        </p:pic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6AC70104-A7C5-471B-8934-316F45E4ED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-2862" r="13036"/>
            <a:stretch/>
          </p:blipFill>
          <p:spPr>
            <a:xfrm>
              <a:off x="5363519" y="2631436"/>
              <a:ext cx="6361636" cy="607449"/>
            </a:xfrm>
            <a:prstGeom prst="rect">
              <a:avLst/>
            </a:prstGeom>
          </p:spPr>
        </p:pic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607AE9AA-C8C5-458E-8365-475F78FB5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515844" y="2795587"/>
              <a:ext cx="590550" cy="1266825"/>
            </a:xfrm>
            <a:prstGeom prst="rect">
              <a:avLst/>
            </a:prstGeom>
          </p:spPr>
        </p:pic>
      </p:grpSp>
      <p:graphicFrame>
        <p:nvGraphicFramePr>
          <p:cNvPr id="17" name="Tabella 6">
            <a:extLst>
              <a:ext uri="{FF2B5EF4-FFF2-40B4-BE49-F238E27FC236}">
                <a16:creationId xmlns:a16="http://schemas.microsoft.com/office/drawing/2014/main" id="{90C64006-80FB-4371-9C4B-ADFE955443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505507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Step 5: Computing </a:t>
            </a:r>
            <a:r>
              <a:rPr lang="it-IT" dirty="0" err="1">
                <a:latin typeface="Adobe Caslon Pro"/>
              </a:rPr>
              <a:t>fragilities</a:t>
            </a:r>
            <a:r>
              <a:rPr lang="it-IT" dirty="0">
                <a:latin typeface="Adobe Caslon Pro"/>
              </a:rPr>
              <a:t> - </a:t>
            </a:r>
            <a:r>
              <a:rPr lang="it-IT" dirty="0" err="1">
                <a:latin typeface="Adobe Caslon Pro"/>
              </a:rPr>
              <a:t>Results</a:t>
            </a:r>
            <a:endParaRPr lang="it-IT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en-GB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63</a:t>
            </a:fld>
            <a:endParaRPr lang="it-IT" dirty="0">
              <a:latin typeface="Adobe Caslon Pro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9F1693-E596-43D7-A929-054D2A846B6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7C735C5-E98A-421D-B8A8-91946C7A618C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51DABA95-4823-4D5C-A9F5-3CB3B56B5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E6CA7631-A5D3-4CBA-861A-9899328FEEB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6" name="Picture 2" descr="ITN Inspire Logo">
                <a:extLst>
                  <a:ext uri="{FF2B5EF4-FFF2-40B4-BE49-F238E27FC236}">
                    <a16:creationId xmlns:a16="http://schemas.microsoft.com/office/drawing/2014/main" id="{AFEE0A30-D038-43AC-A611-CD69BD8E80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TN Inspire Logo">
                <a:extLst>
                  <a:ext uri="{FF2B5EF4-FFF2-40B4-BE49-F238E27FC236}">
                    <a16:creationId xmlns:a16="http://schemas.microsoft.com/office/drawing/2014/main" id="{03A8DA61-CC9E-4500-8D50-4399D0C58F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8" name="Immagine 7">
            <a:extLst>
              <a:ext uri="{FF2B5EF4-FFF2-40B4-BE49-F238E27FC236}">
                <a16:creationId xmlns:a16="http://schemas.microsoft.com/office/drawing/2014/main" id="{FE24AA70-0151-4DDD-B1CB-6F28B3FB2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768" y="2758349"/>
            <a:ext cx="7968233" cy="3473870"/>
          </a:xfrm>
          <a:prstGeom prst="rect">
            <a:avLst/>
          </a:prstGeom>
        </p:spPr>
      </p:pic>
      <p:graphicFrame>
        <p:nvGraphicFramePr>
          <p:cNvPr id="17" name="Tabella 6">
            <a:extLst>
              <a:ext uri="{FF2B5EF4-FFF2-40B4-BE49-F238E27FC236}">
                <a16:creationId xmlns:a16="http://schemas.microsoft.com/office/drawing/2014/main" id="{69B32092-4C1A-4C65-B196-41DF6EA54D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233026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826780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4E164-1C1C-4FDE-A02B-DE237D667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554233"/>
            <a:ext cx="12192000" cy="1585935"/>
          </a:xfrm>
        </p:spPr>
        <p:txBody>
          <a:bodyPr/>
          <a:lstStyle/>
          <a:p>
            <a:r>
              <a:rPr lang="en-US" dirty="0">
                <a:latin typeface="Adobe Caslon Pro"/>
              </a:rPr>
              <a:t>References</a:t>
            </a:r>
            <a:endParaRPr lang="it-IT" dirty="0">
              <a:latin typeface="Adobe Caslon Pro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5549800-D392-4DE4-A4C5-219D7613A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Ph.D</a:t>
            </a:r>
            <a:r>
              <a:rPr lang="it-IT" dirty="0">
                <a:latin typeface="Adobe Caslon Pro"/>
              </a:rPr>
              <a:t>. </a:t>
            </a:r>
            <a:r>
              <a:rPr lang="it-IT" dirty="0" err="1">
                <a:latin typeface="Adobe Caslon Pro"/>
              </a:rPr>
              <a:t>Student</a:t>
            </a:r>
            <a:r>
              <a:rPr lang="it-IT" dirty="0">
                <a:latin typeface="Adobe Caslon Pro"/>
              </a:rPr>
              <a:t> Chiara Nardin – </a:t>
            </a:r>
            <a:r>
              <a:rPr lang="it-IT" dirty="0" err="1">
                <a:latin typeface="Adobe Caslon Pro"/>
              </a:rPr>
              <a:t>M.Sc</a:t>
            </a:r>
            <a:r>
              <a:rPr lang="it-IT" dirty="0">
                <a:latin typeface="Adobe Caslon Pro"/>
              </a:rPr>
              <a:t>., Eng. in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Engineering</a:t>
            </a:r>
            <a:endParaRPr lang="it-IT" dirty="0">
              <a:latin typeface="Adobe Caslon Pr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9482770-66EA-4421-9562-682964F229B9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EA00F96-08EE-41F2-86A3-E5606E2B118A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8C412B7B-6B64-4585-A720-7ADA9B3DBC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B637DC48-948B-41B6-8DD5-9591E59CF4E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0" name="Picture 2" descr="ITN Inspire Logo">
                <a:extLst>
                  <a:ext uri="{FF2B5EF4-FFF2-40B4-BE49-F238E27FC236}">
                    <a16:creationId xmlns:a16="http://schemas.microsoft.com/office/drawing/2014/main" id="{8AA2D55D-5BA2-43DB-B40C-2EF2E0F656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BD31C4AB-A9E8-4AB7-AE00-8A6E4CE623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414743055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BBA2B41-43F7-4424-9C1C-DA49066144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References</a:t>
            </a:r>
            <a:r>
              <a:rPr lang="it-IT" dirty="0">
                <a:latin typeface="Adobe Caslon Pro"/>
              </a:rPr>
              <a:t>: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D7D93BD-A1CC-4FF0-97C1-25F02A65D3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dobe Caslon Pro"/>
              </a:rPr>
              <a:t>Baker J. W. (2008). </a:t>
            </a:r>
            <a:r>
              <a:rPr lang="en-GB" i="1" dirty="0">
                <a:latin typeface="Adobe Caslon Pro"/>
              </a:rPr>
              <a:t>An Introduction to Probabilistic Seismic Hazard Analysis (PSHA)</a:t>
            </a:r>
            <a:r>
              <a:rPr lang="en-GB" dirty="0">
                <a:latin typeface="Adobe Caslon Pro"/>
              </a:rPr>
              <a:t>, White Paper, Version 1.3, 72 pp.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dobe Caslon Pro"/>
              </a:rPr>
              <a:t>Kramer, S.L. (1996) </a:t>
            </a:r>
            <a:r>
              <a:rPr lang="en-GB" i="1" dirty="0">
                <a:latin typeface="Adobe Caslon Pro"/>
              </a:rPr>
              <a:t>Geotechnical earthquake engineering</a:t>
            </a:r>
            <a:r>
              <a:rPr lang="en-GB" dirty="0">
                <a:latin typeface="Adobe Caslon Pro"/>
              </a:rPr>
              <a:t>. Prentice Hall, Upper Saddle River, N.J.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dobe Caslon Pro"/>
              </a:rPr>
              <a:t>Wells, D.L. and Coppersmith, K.J. (1994) </a:t>
            </a:r>
            <a:r>
              <a:rPr lang="en-GB" i="1" dirty="0">
                <a:latin typeface="Adobe Caslon Pro"/>
              </a:rPr>
              <a:t>New empirical relationships among magnitude, rupture length, rupture width, rupture area, and surface displacement.</a:t>
            </a:r>
            <a:r>
              <a:rPr lang="en-GB" dirty="0">
                <a:latin typeface="Adobe Caslon Pro"/>
              </a:rPr>
              <a:t> Bull. Seism. Soc. Am., 84, 974-1002.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dobe Caslon Pro"/>
              </a:rPr>
              <a:t>Cornell, C.A. (1968). </a:t>
            </a:r>
            <a:r>
              <a:rPr lang="en-GB" i="1" dirty="0">
                <a:latin typeface="Adobe Caslon Pro"/>
              </a:rPr>
              <a:t>Engineering seismic risk analysis</a:t>
            </a:r>
            <a:r>
              <a:rPr lang="en-GB" dirty="0">
                <a:latin typeface="Adobe Caslon Pro"/>
              </a:rPr>
              <a:t>, Bull. Seism. Soc. Am., 58, 1583-1606.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>
                <a:latin typeface="Adobe Caslon Pro"/>
              </a:rPr>
              <a:t>Broccardo, M. (2018) </a:t>
            </a:r>
            <a:r>
              <a:rPr lang="en-GB" i="1" dirty="0">
                <a:latin typeface="Adobe Caslon Pro"/>
              </a:rPr>
              <a:t>Probabilistic seismic risk analysis for civil systems</a:t>
            </a:r>
            <a:r>
              <a:rPr lang="en-GB" dirty="0">
                <a:latin typeface="Adobe Caslon Pro"/>
              </a:rPr>
              <a:t>, Lecture Notes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>
                <a:latin typeface="Adobe Caslon Pro"/>
              </a:rPr>
              <a:t>Stucchi M., Meletti C., Montaldo V., </a:t>
            </a:r>
            <a:r>
              <a:rPr lang="it-IT" dirty="0" err="1">
                <a:latin typeface="Adobe Caslon Pro"/>
              </a:rPr>
              <a:t>Akinci</a:t>
            </a:r>
            <a:r>
              <a:rPr lang="it-IT" dirty="0">
                <a:latin typeface="Adobe Caslon Pro"/>
              </a:rPr>
              <a:t> A., Faccioli E., Gasperini P., </a:t>
            </a:r>
            <a:r>
              <a:rPr lang="it-IT" dirty="0" err="1">
                <a:latin typeface="Adobe Caslon Pro"/>
              </a:rPr>
              <a:t>Malagnini</a:t>
            </a:r>
            <a:r>
              <a:rPr lang="it-IT" dirty="0">
                <a:latin typeface="Adobe Caslon Pro"/>
              </a:rPr>
              <a:t> L., Valensise G. (2004). </a:t>
            </a:r>
            <a:r>
              <a:rPr lang="it-IT" i="1" dirty="0">
                <a:latin typeface="Adobe Caslon Pro"/>
              </a:rPr>
              <a:t>Pericolosità sismica di riferimento per il territorio nazionale MPS04.</a:t>
            </a:r>
            <a:r>
              <a:rPr lang="it-IT" dirty="0">
                <a:latin typeface="Adobe Caslon Pro"/>
              </a:rPr>
              <a:t> Istituto Nazionale di Geofisica e Vulcanologia (INGV). https://doi.org/10.13127/sh/mps04/ag</a:t>
            </a:r>
            <a:r>
              <a:rPr lang="en-GB" dirty="0">
                <a:latin typeface="Adobe Caslon Pro"/>
              </a:rPr>
              <a:t>Kramer, S.L. (1996) Geotechnical earthquake engineering. Prentice Hall, Upper Saddle River, N.J.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dobe Caslon Pro"/>
                <a:hlinkClick r:id="rId2"/>
              </a:rPr>
              <a:t>http://zonesismiche.mi.ingv.it/</a:t>
            </a:r>
            <a:r>
              <a:rPr lang="en-GB" dirty="0">
                <a:latin typeface="Adobe Caslon Pro"/>
              </a:rPr>
              <a:t> </a:t>
            </a:r>
            <a:r>
              <a:rPr lang="en-GB" dirty="0">
                <a:latin typeface="Adobe Caslon Pro"/>
                <a:sym typeface="Wingdings" panose="05000000000000000000" pitchFamily="2" charset="2"/>
              </a:rPr>
              <a:t> Italian database </a:t>
            </a:r>
            <a:endParaRPr lang="it-IT" dirty="0">
              <a:latin typeface="Adobe Caslon Pro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it-IT" dirty="0">
              <a:latin typeface="Adobe Caslon Pro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65</a:t>
            </a:fld>
            <a:endParaRPr lang="it-IT" dirty="0">
              <a:latin typeface="Adobe Caslon Pro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5776E4E5-E0CE-4B94-A2A9-E6E15A22C2FB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7C1B686F-FDBF-4CDC-9EAF-EFCA04172F13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0000CA16-06B8-4165-B147-5E6E87F34D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12" name="Gruppo 11">
              <a:extLst>
                <a:ext uri="{FF2B5EF4-FFF2-40B4-BE49-F238E27FC236}">
                  <a16:creationId xmlns:a16="http://schemas.microsoft.com/office/drawing/2014/main" id="{80CA1E69-DE05-4641-91DF-178F335B916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3" name="Picture 2" descr="ITN Inspire Logo">
                <a:extLst>
                  <a:ext uri="{FF2B5EF4-FFF2-40B4-BE49-F238E27FC236}">
                    <a16:creationId xmlns:a16="http://schemas.microsoft.com/office/drawing/2014/main" id="{5D1C5082-2878-4DC0-B380-6F809C16459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" name="Picture 2" descr="ITN Inspire Logo">
                <a:extLst>
                  <a:ext uri="{FF2B5EF4-FFF2-40B4-BE49-F238E27FC236}">
                    <a16:creationId xmlns:a16="http://schemas.microsoft.com/office/drawing/2014/main" id="{D52830C2-F746-46A6-9F81-F1AD9F1E491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5" name="Tabella 6">
            <a:extLst>
              <a:ext uri="{FF2B5EF4-FFF2-40B4-BE49-F238E27FC236}">
                <a16:creationId xmlns:a16="http://schemas.microsoft.com/office/drawing/2014/main" id="{BA8AB0A4-844C-4C24-A418-9F97FEADA0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1009545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b="1" i="0" u="none" kern="1200" dirty="0">
                        <a:solidFill>
                          <a:schemeClr val="bg1"/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1122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uppo 53">
            <a:extLst>
              <a:ext uri="{FF2B5EF4-FFF2-40B4-BE49-F238E27FC236}">
                <a16:creationId xmlns:a16="http://schemas.microsoft.com/office/drawing/2014/main" id="{795219A6-97ED-4E9B-A22F-97CBA9B90FFA}"/>
              </a:ext>
            </a:extLst>
          </p:cNvPr>
          <p:cNvGrpSpPr/>
          <p:nvPr/>
        </p:nvGrpSpPr>
        <p:grpSpPr>
          <a:xfrm>
            <a:off x="1035101" y="2084559"/>
            <a:ext cx="6873090" cy="3578279"/>
            <a:chOff x="2932987" y="2458113"/>
            <a:chExt cx="6639276" cy="3456550"/>
          </a:xfrm>
          <a:noFill/>
        </p:grpSpPr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55" name="Diagramma 54">
                  <a:extLst>
                    <a:ext uri="{FF2B5EF4-FFF2-40B4-BE49-F238E27FC236}">
                      <a16:creationId xmlns:a16="http://schemas.microsoft.com/office/drawing/2014/main" id="{0457E5E0-EF02-4AD6-83DE-2BEF73F74D64}"/>
                    </a:ext>
                  </a:extLst>
                </p:cNvPr>
                <p:cNvGraphicFramePr/>
                <p:nvPr/>
              </p:nvGraphicFramePr>
              <p:xfrm>
                <a:off x="2932987" y="2458113"/>
                <a:ext cx="6639276" cy="3456550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3" r:lo="rId4" r:qs="rId5" r:cs="rId6"/>
                </a:graphicData>
              </a:graphic>
            </p:graphicFrame>
          </mc:Choice>
          <mc:Fallback xmlns="">
            <p:graphicFrame>
              <p:nvGraphicFramePr>
                <p:cNvPr id="55" name="Diagramma 54">
                  <a:extLst>
                    <a:ext uri="{FF2B5EF4-FFF2-40B4-BE49-F238E27FC236}">
                      <a16:creationId xmlns:a16="http://schemas.microsoft.com/office/drawing/2014/main" id="{0457E5E0-EF02-4AD6-83DE-2BEF73F74D64}"/>
                    </a:ext>
                  </a:extLst>
                </p:cNvPr>
                <p:cNvGraphicFramePr/>
                <p:nvPr/>
              </p:nvGraphicFramePr>
              <p:xfrm>
                <a:off x="2932987" y="2458113"/>
                <a:ext cx="6639276" cy="3456550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8" r:lo="rId9" r:qs="rId10" r:cs="rId11"/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CasellaDiTesto 55">
                  <a:extLst>
                    <a:ext uri="{FF2B5EF4-FFF2-40B4-BE49-F238E27FC236}">
                      <a16:creationId xmlns:a16="http://schemas.microsoft.com/office/drawing/2014/main" id="{10107AE8-B210-4DA7-A4B9-B2069A5023D6}"/>
                    </a:ext>
                  </a:extLst>
                </p:cNvPr>
                <p:cNvSpPr txBox="1"/>
                <p:nvPr/>
              </p:nvSpPr>
              <p:spPr>
                <a:xfrm>
                  <a:off x="3148316" y="3757205"/>
                  <a:ext cx="1228926" cy="1384995"/>
                </a:xfrm>
                <a:prstGeom prst="rect">
                  <a:avLst/>
                </a:prstGeom>
                <a:grp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𝐼𝑀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𝐼𝑀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ea typeface="Cambria Math" panose="02040503050406030204" pitchFamily="18" charset="0"/>
                  </a:endParaRPr>
                </a:p>
                <a:p>
                  <a:endParaRPr lang="it-IT" b="0" dirty="0">
                    <a:ea typeface="Cambria Math" panose="02040503050406030204" pitchFamily="18" charset="0"/>
                  </a:endParaRPr>
                </a:p>
                <a:p>
                  <a:endParaRPr lang="en-GB" dirty="0"/>
                </a:p>
              </p:txBody>
            </p:sp>
          </mc:Choice>
          <mc:Fallback xmlns="">
            <p:sp>
              <p:nvSpPr>
                <p:cNvPr id="56" name="CasellaDiTesto 55">
                  <a:extLst>
                    <a:ext uri="{FF2B5EF4-FFF2-40B4-BE49-F238E27FC236}">
                      <a16:creationId xmlns:a16="http://schemas.microsoft.com/office/drawing/2014/main" id="{10107AE8-B210-4DA7-A4B9-B2069A5023D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48316" y="3757205"/>
                  <a:ext cx="1228926" cy="1384995"/>
                </a:xfrm>
                <a:prstGeom prst="rect">
                  <a:avLst/>
                </a:prstGeom>
                <a:blipFill>
                  <a:blip r:embed="rId12"/>
                  <a:stretch>
                    <a:fillRect l="-957" t="-426" r="-2871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CasellaDiTesto 56">
                  <a:extLst>
                    <a:ext uri="{FF2B5EF4-FFF2-40B4-BE49-F238E27FC236}">
                      <a16:creationId xmlns:a16="http://schemas.microsoft.com/office/drawing/2014/main" id="{EA52030A-9DF5-4103-959B-F1547A7F3552}"/>
                    </a:ext>
                  </a:extLst>
                </p:cNvPr>
                <p:cNvSpPr txBox="1"/>
                <p:nvPr/>
              </p:nvSpPr>
              <p:spPr>
                <a:xfrm>
                  <a:off x="4890306" y="3701118"/>
                  <a:ext cx="1247201" cy="1107996"/>
                </a:xfrm>
                <a:prstGeom prst="rect">
                  <a:avLst/>
                </a:prstGeom>
                <a:grp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𝐸𝐷𝑃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𝐼𝑀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𝐸𝐷𝑃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ea typeface="Cambria Math" panose="02040503050406030204" pitchFamily="18" charset="0"/>
                  </a:endParaRPr>
                </a:p>
                <a:p>
                  <a:endParaRPr lang="it-IT" b="0" dirty="0"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57" name="CasellaDiTesto 56">
                  <a:extLst>
                    <a:ext uri="{FF2B5EF4-FFF2-40B4-BE49-F238E27FC236}">
                      <a16:creationId xmlns:a16="http://schemas.microsoft.com/office/drawing/2014/main" id="{EA52030A-9DF5-4103-959B-F1547A7F35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90306" y="3701118"/>
                  <a:ext cx="1247201" cy="1107996"/>
                </a:xfrm>
                <a:prstGeom prst="rect">
                  <a:avLst/>
                </a:prstGeom>
                <a:blipFill>
                  <a:blip r:embed="rId13"/>
                  <a:stretch>
                    <a:fillRect l="-472" r="-2358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CasellaDiTesto 57">
                  <a:extLst>
                    <a:ext uri="{FF2B5EF4-FFF2-40B4-BE49-F238E27FC236}">
                      <a16:creationId xmlns:a16="http://schemas.microsoft.com/office/drawing/2014/main" id="{DCC84DBD-18EC-4FE0-BAB8-10E91A2BA924}"/>
                    </a:ext>
                  </a:extLst>
                </p:cNvPr>
                <p:cNvSpPr txBox="1"/>
                <p:nvPr/>
              </p:nvSpPr>
              <p:spPr>
                <a:xfrm>
                  <a:off x="6568411" y="3701117"/>
                  <a:ext cx="1304909" cy="1384995"/>
                </a:xfrm>
                <a:prstGeom prst="rect">
                  <a:avLst/>
                </a:prstGeom>
                <a:grp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𝐷𝑀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𝐸𝐷𝑃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ea typeface="Cambria Math" panose="02040503050406030204" pitchFamily="18" charset="0"/>
                  </a:endParaRPr>
                </a:p>
                <a:p>
                  <a:endParaRPr lang="it-IT" b="0" dirty="0">
                    <a:ea typeface="Cambria Math" panose="02040503050406030204" pitchFamily="18" charset="0"/>
                  </a:endParaRPr>
                </a:p>
                <a:p>
                  <a:endParaRPr lang="en-GB" dirty="0"/>
                </a:p>
              </p:txBody>
            </p:sp>
          </mc:Choice>
          <mc:Fallback xmlns="">
            <p:sp>
              <p:nvSpPr>
                <p:cNvPr id="58" name="CasellaDiTesto 57">
                  <a:extLst>
                    <a:ext uri="{FF2B5EF4-FFF2-40B4-BE49-F238E27FC236}">
                      <a16:creationId xmlns:a16="http://schemas.microsoft.com/office/drawing/2014/main" id="{DCC84DBD-18EC-4FE0-BAB8-10E91A2BA92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68411" y="3701117"/>
                  <a:ext cx="1304909" cy="1384995"/>
                </a:xfrm>
                <a:prstGeom prst="rect">
                  <a:avLst/>
                </a:prstGeom>
                <a:blipFill>
                  <a:blip r:embed="rId14"/>
                  <a:stretch>
                    <a:fillRect l="-901" r="-2703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9" name="CasellaDiTesto 58">
                  <a:extLst>
                    <a:ext uri="{FF2B5EF4-FFF2-40B4-BE49-F238E27FC236}">
                      <a16:creationId xmlns:a16="http://schemas.microsoft.com/office/drawing/2014/main" id="{093A68D3-E4A5-4EAD-BC4C-00D682A906A6}"/>
                    </a:ext>
                  </a:extLst>
                </p:cNvPr>
                <p:cNvSpPr txBox="1"/>
                <p:nvPr/>
              </p:nvSpPr>
              <p:spPr>
                <a:xfrm>
                  <a:off x="8231907" y="3701117"/>
                  <a:ext cx="1168718" cy="1384995"/>
                </a:xfrm>
                <a:prstGeom prst="rect">
                  <a:avLst/>
                </a:prstGeom>
                <a:grp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𝐷𝑉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𝐷𝑀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𝐷𝑉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ea typeface="Cambria Math" panose="02040503050406030204" pitchFamily="18" charset="0"/>
                  </a:endParaRPr>
                </a:p>
                <a:p>
                  <a:endParaRPr lang="it-IT" b="0" dirty="0">
                    <a:ea typeface="Cambria Math" panose="02040503050406030204" pitchFamily="18" charset="0"/>
                  </a:endParaRPr>
                </a:p>
                <a:p>
                  <a:endParaRPr lang="en-GB" dirty="0"/>
                </a:p>
              </p:txBody>
            </p:sp>
          </mc:Choice>
          <mc:Fallback xmlns="">
            <p:sp>
              <p:nvSpPr>
                <p:cNvPr id="59" name="CasellaDiTesto 58">
                  <a:extLst>
                    <a:ext uri="{FF2B5EF4-FFF2-40B4-BE49-F238E27FC236}">
                      <a16:creationId xmlns:a16="http://schemas.microsoft.com/office/drawing/2014/main" id="{093A68D3-E4A5-4EAD-BC4C-00D682A906A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31907" y="3701117"/>
                  <a:ext cx="1168718" cy="1384995"/>
                </a:xfrm>
                <a:prstGeom prst="rect">
                  <a:avLst/>
                </a:prstGeom>
                <a:blipFill>
                  <a:blip r:embed="rId15"/>
                  <a:stretch>
                    <a:fillRect l="-1010" r="-3535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0" name="Connettore 4 18">
              <a:extLst>
                <a:ext uri="{FF2B5EF4-FFF2-40B4-BE49-F238E27FC236}">
                  <a16:creationId xmlns:a16="http://schemas.microsoft.com/office/drawing/2014/main" id="{EEF92A49-1F1E-4174-ABCC-89979BE91E55}"/>
                </a:ext>
              </a:extLst>
            </p:cNvPr>
            <p:cNvCxnSpPr/>
            <p:nvPr/>
          </p:nvCxnSpPr>
          <p:spPr>
            <a:xfrm flipH="1">
              <a:off x="2932987" y="4475756"/>
              <a:ext cx="6639276" cy="12700"/>
            </a:xfrm>
            <a:prstGeom prst="bentConnector5">
              <a:avLst>
                <a:gd name="adj1" fmla="val -3443"/>
                <a:gd name="adj2" fmla="val -11113055"/>
                <a:gd name="adj3" fmla="val 103443"/>
              </a:avLst>
            </a:prstGeom>
            <a:grpFill/>
            <a:ln w="41275">
              <a:solidFill>
                <a:srgbClr val="A0162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7</a:t>
            </a:fld>
            <a:endParaRPr lang="it-IT" dirty="0">
              <a:latin typeface="Adobe Caslon Pro"/>
            </a:endParaRPr>
          </a:p>
        </p:txBody>
      </p:sp>
      <p:graphicFrame>
        <p:nvGraphicFramePr>
          <p:cNvPr id="5" name="Tabella 6">
            <a:extLst>
              <a:ext uri="{FF2B5EF4-FFF2-40B4-BE49-F238E27FC236}">
                <a16:creationId xmlns:a16="http://schemas.microsoft.com/office/drawing/2014/main" id="{4E2983C5-5298-4039-8AE4-A9BA96F3EF75}"/>
              </a:ext>
            </a:extLst>
          </p:cNvPr>
          <p:cNvGraphicFramePr>
            <a:graphicFrameLocks noGrp="1"/>
          </p:cNvGraphicFramePr>
          <p:nvPr/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b="1" i="0" u="none" kern="1200" dirty="0">
                        <a:solidFill>
                          <a:schemeClr val="bg1"/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  <p:grpSp>
        <p:nvGrpSpPr>
          <p:cNvPr id="28" name="Gruppo 27">
            <a:extLst>
              <a:ext uri="{FF2B5EF4-FFF2-40B4-BE49-F238E27FC236}">
                <a16:creationId xmlns:a16="http://schemas.microsoft.com/office/drawing/2014/main" id="{B622D837-5877-4084-B587-113240DC2C9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9" name="Immagine 28">
              <a:extLst>
                <a:ext uri="{FF2B5EF4-FFF2-40B4-BE49-F238E27FC236}">
                  <a16:creationId xmlns:a16="http://schemas.microsoft.com/office/drawing/2014/main" id="{1F292E8E-DC6A-435A-8855-A83A9B725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F07FE44B-2657-4BD2-A704-913BA47E0C7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31" name="Picture 2" descr="ITN Inspire Logo">
                <a:extLst>
                  <a:ext uri="{FF2B5EF4-FFF2-40B4-BE49-F238E27FC236}">
                    <a16:creationId xmlns:a16="http://schemas.microsoft.com/office/drawing/2014/main" id="{0EDF2DBF-A132-43C6-B07D-7207748753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ITN Inspire Logo">
                <a:extLst>
                  <a:ext uri="{FF2B5EF4-FFF2-40B4-BE49-F238E27FC236}">
                    <a16:creationId xmlns:a16="http://schemas.microsoft.com/office/drawing/2014/main" id="{DECC09B9-ACB8-4E23-888D-73F5CA1E46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39023696-3356-4DE9-A99A-E913FC5FA91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18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1" y="1903655"/>
            <a:ext cx="6746875" cy="428625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The </a:t>
            </a:r>
            <a:r>
              <a:rPr lang="it-IT" b="1" dirty="0">
                <a:latin typeface="Adobe Caslon Pro"/>
              </a:rPr>
              <a:t>PEER-PBEE</a:t>
            </a:r>
            <a:r>
              <a:rPr lang="it-IT" dirty="0">
                <a:latin typeface="Adobe Caslon Pro"/>
              </a:rPr>
              <a:t> Framework</a:t>
            </a:r>
            <a:endParaRPr lang="en-GB" dirty="0">
              <a:latin typeface="Adobe Caslon Pro"/>
            </a:endParaRPr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5948F14F-C438-493F-9622-D6F3F038015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206711" y="2409929"/>
            <a:ext cx="3505200" cy="581025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560C3FC9-9849-4D32-8510-153F7AF7A7C6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54077" y="5587085"/>
            <a:ext cx="7305675" cy="809625"/>
          </a:xfrm>
          <a:prstGeom prst="rect">
            <a:avLst/>
          </a:prstGeom>
        </p:spPr>
      </p:pic>
      <p:sp>
        <p:nvSpPr>
          <p:cNvPr id="18" name="Segnaposto testo 3">
            <a:extLst>
              <a:ext uri="{FF2B5EF4-FFF2-40B4-BE49-F238E27FC236}">
                <a16:creationId xmlns:a16="http://schemas.microsoft.com/office/drawing/2014/main" id="{D7C62228-3075-41A3-90F4-1BE77458B6B6}"/>
              </a:ext>
            </a:extLst>
          </p:cNvPr>
          <p:cNvSpPr txBox="1">
            <a:spLocks/>
          </p:cNvSpPr>
          <p:nvPr/>
        </p:nvSpPr>
        <p:spPr>
          <a:xfrm>
            <a:off x="8959288" y="2990954"/>
            <a:ext cx="3557241" cy="209666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it-IT" dirty="0">
                <a:latin typeface="Adobe Caslon Pro"/>
              </a:rPr>
              <a:t> (i)  hazard </a:t>
            </a:r>
            <a:r>
              <a:rPr lang="it-IT" dirty="0" err="1">
                <a:latin typeface="Adobe Caslon Pro"/>
              </a:rPr>
              <a:t>analysis</a:t>
            </a:r>
            <a:endParaRPr lang="it-IT" dirty="0">
              <a:latin typeface="Adobe Caslon Pro"/>
            </a:endParaRPr>
          </a:p>
          <a:p>
            <a:pPr algn="just">
              <a:lnSpc>
                <a:spcPct val="150000"/>
              </a:lnSpc>
            </a:pPr>
            <a:r>
              <a:rPr lang="it-IT" dirty="0">
                <a:latin typeface="Adobe Caslon Pro"/>
              </a:rPr>
              <a:t>(ii)  </a:t>
            </a:r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analysis</a:t>
            </a:r>
            <a:endParaRPr lang="it-IT" dirty="0">
              <a:latin typeface="Adobe Caslon Pro"/>
            </a:endParaRPr>
          </a:p>
          <a:p>
            <a:pPr algn="just">
              <a:lnSpc>
                <a:spcPct val="150000"/>
              </a:lnSpc>
            </a:pPr>
            <a:r>
              <a:rPr lang="it-IT" dirty="0">
                <a:latin typeface="Adobe Caslon Pro"/>
              </a:rPr>
              <a:t>(iii) </a:t>
            </a:r>
            <a:r>
              <a:rPr lang="it-IT" dirty="0" err="1">
                <a:latin typeface="Adobe Caslon Pro"/>
              </a:rPr>
              <a:t>damage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analysis</a:t>
            </a:r>
            <a:endParaRPr lang="it-IT" dirty="0">
              <a:latin typeface="Adobe Caslon Pro"/>
            </a:endParaRPr>
          </a:p>
          <a:p>
            <a:pPr algn="just">
              <a:lnSpc>
                <a:spcPct val="150000"/>
              </a:lnSpc>
            </a:pPr>
            <a:r>
              <a:rPr lang="it-IT" dirty="0">
                <a:latin typeface="Adobe Caslon Pro"/>
              </a:rPr>
              <a:t>(iv) </a:t>
            </a:r>
            <a:r>
              <a:rPr lang="it-IT" dirty="0" err="1">
                <a:latin typeface="Adobe Caslon Pro"/>
              </a:rPr>
              <a:t>loss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analysis</a:t>
            </a:r>
            <a:endParaRPr lang="it-IT" dirty="0">
              <a:latin typeface="Adobe Caslon Pro"/>
            </a:endParaRPr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669EFA83-9793-480E-9574-4E024DB95C72}"/>
              </a:ext>
            </a:extLst>
          </p:cNvPr>
          <p:cNvSpPr/>
          <p:nvPr/>
        </p:nvSpPr>
        <p:spPr>
          <a:xfrm>
            <a:off x="1028506" y="2867873"/>
            <a:ext cx="1652432" cy="199529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4AA8BABE-5C3F-470F-B015-D9D2EC2E94AA}"/>
              </a:ext>
            </a:extLst>
          </p:cNvPr>
          <p:cNvSpPr/>
          <p:nvPr/>
        </p:nvSpPr>
        <p:spPr>
          <a:xfrm>
            <a:off x="7278802" y="5762352"/>
            <a:ext cx="930734" cy="36923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0" name="Rettangolo 39">
            <a:extLst>
              <a:ext uri="{FF2B5EF4-FFF2-40B4-BE49-F238E27FC236}">
                <a16:creationId xmlns:a16="http://schemas.microsoft.com/office/drawing/2014/main" id="{B18EBCF8-8E13-4FD1-8FBB-5B68A6DC0117}"/>
              </a:ext>
            </a:extLst>
          </p:cNvPr>
          <p:cNvSpPr/>
          <p:nvPr/>
        </p:nvSpPr>
        <p:spPr>
          <a:xfrm>
            <a:off x="8942359" y="3062074"/>
            <a:ext cx="2399095" cy="38203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1" name="Rettangolo 40">
            <a:extLst>
              <a:ext uri="{FF2B5EF4-FFF2-40B4-BE49-F238E27FC236}">
                <a16:creationId xmlns:a16="http://schemas.microsoft.com/office/drawing/2014/main" id="{6A399434-7528-4428-B192-57F1B8FE801D}"/>
              </a:ext>
            </a:extLst>
          </p:cNvPr>
          <p:cNvSpPr/>
          <p:nvPr/>
        </p:nvSpPr>
        <p:spPr>
          <a:xfrm>
            <a:off x="5662652" y="5762352"/>
            <a:ext cx="1565933" cy="369238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A1B02351-C0A7-4513-8900-469A3EF1ED10}"/>
              </a:ext>
            </a:extLst>
          </p:cNvPr>
          <p:cNvSpPr/>
          <p:nvPr/>
        </p:nvSpPr>
        <p:spPr>
          <a:xfrm>
            <a:off x="8949823" y="3621815"/>
            <a:ext cx="2399095" cy="382038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139FE68C-3A9E-4CB1-80D0-B8D54077BCA4}"/>
              </a:ext>
            </a:extLst>
          </p:cNvPr>
          <p:cNvSpPr/>
          <p:nvPr/>
        </p:nvSpPr>
        <p:spPr>
          <a:xfrm>
            <a:off x="8949823" y="4167161"/>
            <a:ext cx="2399095" cy="38203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5F1842C3-1C50-4E2E-976B-FD47EA686D62}"/>
              </a:ext>
            </a:extLst>
          </p:cNvPr>
          <p:cNvSpPr/>
          <p:nvPr/>
        </p:nvSpPr>
        <p:spPr>
          <a:xfrm>
            <a:off x="8949823" y="4687605"/>
            <a:ext cx="2399095" cy="382038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82C285DF-168F-421C-90F1-740633A0CBA7}"/>
              </a:ext>
            </a:extLst>
          </p:cNvPr>
          <p:cNvSpPr/>
          <p:nvPr/>
        </p:nvSpPr>
        <p:spPr>
          <a:xfrm>
            <a:off x="2733457" y="2867871"/>
            <a:ext cx="1722079" cy="1995299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FCCE98F5-FE37-4B82-9541-40AAEF274ECB}"/>
              </a:ext>
            </a:extLst>
          </p:cNvPr>
          <p:cNvSpPr/>
          <p:nvPr/>
        </p:nvSpPr>
        <p:spPr>
          <a:xfrm>
            <a:off x="4427338" y="2867872"/>
            <a:ext cx="1774598" cy="1995299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E7C80009-2357-4B5D-AC25-02B85112562D}"/>
              </a:ext>
            </a:extLst>
          </p:cNvPr>
          <p:cNvSpPr/>
          <p:nvPr/>
        </p:nvSpPr>
        <p:spPr>
          <a:xfrm>
            <a:off x="6201936" y="2855441"/>
            <a:ext cx="1649750" cy="2051348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FF05C4B8-7085-4991-8884-DBF9A3DC95FE}"/>
              </a:ext>
            </a:extLst>
          </p:cNvPr>
          <p:cNvSpPr/>
          <p:nvPr/>
        </p:nvSpPr>
        <p:spPr>
          <a:xfrm>
            <a:off x="4307610" y="5762352"/>
            <a:ext cx="1304826" cy="36923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9" name="Rettangolo 48">
            <a:extLst>
              <a:ext uri="{FF2B5EF4-FFF2-40B4-BE49-F238E27FC236}">
                <a16:creationId xmlns:a16="http://schemas.microsoft.com/office/drawing/2014/main" id="{453C09CF-1213-46AC-851D-C2A7431AAD9E}"/>
              </a:ext>
            </a:extLst>
          </p:cNvPr>
          <p:cNvSpPr/>
          <p:nvPr/>
        </p:nvSpPr>
        <p:spPr>
          <a:xfrm>
            <a:off x="3271812" y="5762352"/>
            <a:ext cx="1005316" cy="369238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0961573F-A527-47E2-B032-1251178707BD}"/>
              </a:ext>
            </a:extLst>
          </p:cNvPr>
          <p:cNvSpPr/>
          <p:nvPr/>
        </p:nvSpPr>
        <p:spPr>
          <a:xfrm>
            <a:off x="8225397" y="2473403"/>
            <a:ext cx="554962" cy="38203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51" name="Rettangolo 50">
            <a:extLst>
              <a:ext uri="{FF2B5EF4-FFF2-40B4-BE49-F238E27FC236}">
                <a16:creationId xmlns:a16="http://schemas.microsoft.com/office/drawing/2014/main" id="{E5FC1D0A-E925-44B8-B423-06FA18052518}"/>
              </a:ext>
            </a:extLst>
          </p:cNvPr>
          <p:cNvSpPr/>
          <p:nvPr/>
        </p:nvSpPr>
        <p:spPr>
          <a:xfrm>
            <a:off x="9200554" y="2473403"/>
            <a:ext cx="554962" cy="382038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52" name="Rettangolo 51">
            <a:extLst>
              <a:ext uri="{FF2B5EF4-FFF2-40B4-BE49-F238E27FC236}">
                <a16:creationId xmlns:a16="http://schemas.microsoft.com/office/drawing/2014/main" id="{40E4FBFC-9578-45F4-9E9A-935637F84A99}"/>
              </a:ext>
            </a:extLst>
          </p:cNvPr>
          <p:cNvSpPr/>
          <p:nvPr/>
        </p:nvSpPr>
        <p:spPr>
          <a:xfrm>
            <a:off x="10209231" y="2473403"/>
            <a:ext cx="554962" cy="38203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53" name="Rettangolo 52">
            <a:extLst>
              <a:ext uri="{FF2B5EF4-FFF2-40B4-BE49-F238E27FC236}">
                <a16:creationId xmlns:a16="http://schemas.microsoft.com/office/drawing/2014/main" id="{4CB4D5AF-AE1F-4B33-A97B-34D8444335E4}"/>
              </a:ext>
            </a:extLst>
          </p:cNvPr>
          <p:cNvSpPr/>
          <p:nvPr/>
        </p:nvSpPr>
        <p:spPr>
          <a:xfrm>
            <a:off x="11156948" y="2473403"/>
            <a:ext cx="554962" cy="382038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33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4E164-1C1C-4FDE-A02B-DE237D667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554233"/>
            <a:ext cx="12192000" cy="1585935"/>
          </a:xfrm>
        </p:spPr>
        <p:txBody>
          <a:bodyPr/>
          <a:lstStyle/>
          <a:p>
            <a:r>
              <a:rPr lang="en-US" dirty="0">
                <a:latin typeface="Adobe Caslon Pro"/>
              </a:rPr>
              <a:t>Probabilistic Hazard Analysis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B89D19-5D0C-423A-AF3A-CB70302F9E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>
                <a:latin typeface="Adobe Caslon Pro"/>
              </a:rPr>
              <a:t>Formulation and </a:t>
            </a:r>
            <a:r>
              <a:rPr lang="en-US" i="1" dirty="0" err="1">
                <a:latin typeface="Adobe Caslon Pro"/>
              </a:rPr>
              <a:t>MatLab</a:t>
            </a:r>
            <a:r>
              <a:rPr lang="en-US" i="1" dirty="0">
                <a:latin typeface="Adobe Caslon Pro"/>
              </a:rPr>
              <a:t> Computation</a:t>
            </a:r>
            <a:endParaRPr lang="it-IT" i="1" dirty="0">
              <a:latin typeface="Adobe Caslon Pro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5549800-D392-4DE4-A4C5-219D7613A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Ph.D</a:t>
            </a:r>
            <a:r>
              <a:rPr lang="it-IT" dirty="0">
                <a:latin typeface="Adobe Caslon Pro"/>
              </a:rPr>
              <a:t>. </a:t>
            </a:r>
            <a:r>
              <a:rPr lang="it-IT" dirty="0" err="1">
                <a:latin typeface="Adobe Caslon Pro"/>
              </a:rPr>
              <a:t>Student</a:t>
            </a:r>
            <a:r>
              <a:rPr lang="it-IT" dirty="0">
                <a:latin typeface="Adobe Caslon Pro"/>
              </a:rPr>
              <a:t> Chiara Nardin – </a:t>
            </a:r>
            <a:r>
              <a:rPr lang="it-IT" dirty="0" err="1">
                <a:latin typeface="Adobe Caslon Pro"/>
              </a:rPr>
              <a:t>M.Sc</a:t>
            </a:r>
            <a:r>
              <a:rPr lang="it-IT" dirty="0">
                <a:latin typeface="Adobe Caslon Pro"/>
              </a:rPr>
              <a:t>., Eng. in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Engineering</a:t>
            </a:r>
            <a:endParaRPr lang="it-IT" dirty="0">
              <a:latin typeface="Adobe Caslon Pr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9482770-66EA-4421-9562-682964F229B9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EA00F96-08EE-41F2-86A3-E5606E2B118A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8C412B7B-6B64-4585-A720-7ADA9B3DBC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B637DC48-948B-41B6-8DD5-9591E59CF4E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0" name="Picture 2" descr="ITN Inspire Logo">
                <a:extLst>
                  <a:ext uri="{FF2B5EF4-FFF2-40B4-BE49-F238E27FC236}">
                    <a16:creationId xmlns:a16="http://schemas.microsoft.com/office/drawing/2014/main" id="{8AA2D55D-5BA2-43DB-B40C-2EF2E0F656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BD31C4AB-A9E8-4AB7-AE00-8A6E4CE623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79273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Seismic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Hazard</a:t>
            </a:r>
            <a:r>
              <a:rPr lang="it-IT" dirty="0">
                <a:latin typeface="Adobe Caslon Pro"/>
              </a:rPr>
              <a:t> Analysis</a:t>
            </a:r>
            <a:endParaRPr lang="en-GB" dirty="0">
              <a:latin typeface="Adobe Caslon Pro"/>
            </a:endParaRPr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41123" y="2481263"/>
            <a:ext cx="10576165" cy="4071937"/>
          </a:xfrm>
        </p:spPr>
        <p:txBody>
          <a:bodyPr/>
          <a:lstStyle/>
          <a:p>
            <a:r>
              <a:rPr lang="it-IT" b="1" dirty="0">
                <a:latin typeface="Adobe Caslon Pro"/>
              </a:rPr>
              <a:t>SHA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is</a:t>
            </a:r>
            <a:r>
              <a:rPr lang="it-IT" dirty="0">
                <a:latin typeface="Adobe Caslon Pro"/>
              </a:rPr>
              <a:t> the </a:t>
            </a:r>
            <a:r>
              <a:rPr lang="it-IT" dirty="0" err="1">
                <a:latin typeface="Adobe Caslon Pro"/>
              </a:rPr>
              <a:t>basis</a:t>
            </a:r>
            <a:r>
              <a:rPr lang="it-IT" dirty="0">
                <a:latin typeface="Adobe Caslon Pro"/>
              </a:rPr>
              <a:t> for </a:t>
            </a:r>
            <a:r>
              <a:rPr lang="it-IT" dirty="0" err="1">
                <a:latin typeface="Adobe Caslon Pro"/>
              </a:rPr>
              <a:t>many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earthquake</a:t>
            </a:r>
            <a:r>
              <a:rPr lang="it-IT" dirty="0">
                <a:latin typeface="Adobe Caslon Pro"/>
              </a:rPr>
              <a:t> </a:t>
            </a:r>
            <a:r>
              <a:rPr lang="it-IT" b="1" dirty="0">
                <a:latin typeface="Adobe Caslon Pro"/>
              </a:rPr>
              <a:t>design </a:t>
            </a:r>
            <a:r>
              <a:rPr lang="it-IT" b="1" dirty="0" err="1">
                <a:latin typeface="Adobe Caslon Pro"/>
              </a:rPr>
              <a:t>codes</a:t>
            </a:r>
            <a:r>
              <a:rPr lang="it-IT" b="1" dirty="0">
                <a:latin typeface="Adobe Caslon Pro"/>
              </a:rPr>
              <a:t> </a:t>
            </a:r>
            <a:r>
              <a:rPr lang="it-IT" dirty="0">
                <a:latin typeface="Adobe Caslon Pro"/>
              </a:rPr>
              <a:t>and for </a:t>
            </a:r>
            <a:r>
              <a:rPr lang="it-IT" b="1" dirty="0" err="1">
                <a:latin typeface="Adobe Caslon Pro"/>
              </a:rPr>
              <a:t>seismic</a:t>
            </a:r>
            <a:r>
              <a:rPr lang="it-IT" b="1" dirty="0">
                <a:latin typeface="Adobe Caslon Pro"/>
              </a:rPr>
              <a:t> </a:t>
            </a:r>
            <a:r>
              <a:rPr lang="it-IT" b="1" dirty="0" err="1">
                <a:latin typeface="Adobe Caslon Pro"/>
              </a:rPr>
              <a:t>risk</a:t>
            </a:r>
            <a:r>
              <a:rPr lang="it-IT" b="1" dirty="0">
                <a:latin typeface="Adobe Caslon Pro"/>
              </a:rPr>
              <a:t> </a:t>
            </a:r>
            <a:r>
              <a:rPr lang="it-IT" b="1" dirty="0" err="1">
                <a:latin typeface="Adobe Caslon Pro"/>
              </a:rPr>
              <a:t>analysis</a:t>
            </a:r>
            <a:r>
              <a:rPr lang="it-IT" b="1" dirty="0">
                <a:latin typeface="Adobe Caslon Pro"/>
              </a:rPr>
              <a:t> </a:t>
            </a:r>
            <a:r>
              <a:rPr lang="it-IT" dirty="0">
                <a:latin typeface="Adobe Caslon Pro"/>
              </a:rPr>
              <a:t>of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systems</a:t>
            </a:r>
            <a:r>
              <a:rPr lang="it-IT" dirty="0">
                <a:latin typeface="Adobe Caslon Pro"/>
              </a:rPr>
              <a:t>.</a:t>
            </a:r>
          </a:p>
          <a:p>
            <a:endParaRPr lang="it-IT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it-IT" sz="800" dirty="0">
              <a:latin typeface="Adobe Caslon Pro"/>
            </a:endParaRPr>
          </a:p>
          <a:p>
            <a:endParaRPr lang="it-IT" dirty="0">
              <a:latin typeface="Adobe Caslon Pro"/>
            </a:endParaRPr>
          </a:p>
          <a:p>
            <a:endParaRPr lang="it-IT" sz="500" dirty="0">
              <a:latin typeface="Adobe Caslon Pro"/>
            </a:endParaRPr>
          </a:p>
          <a:p>
            <a:r>
              <a:rPr lang="it-IT" i="1" dirty="0" err="1">
                <a:latin typeface="Adobe Caslon Pro"/>
              </a:rPr>
              <a:t>Useful</a:t>
            </a:r>
            <a:r>
              <a:rPr lang="it-IT" i="1" dirty="0">
                <a:latin typeface="Adobe Caslon Pro"/>
              </a:rPr>
              <a:t> </a:t>
            </a:r>
            <a:r>
              <a:rPr lang="it-IT" i="1" dirty="0" err="1">
                <a:latin typeface="Adobe Caslon Pro"/>
              </a:rPr>
              <a:t>definitions</a:t>
            </a:r>
            <a:r>
              <a:rPr lang="it-IT" i="1" dirty="0">
                <a:latin typeface="Adobe Caslon Pro"/>
              </a:rPr>
              <a:t>:</a:t>
            </a:r>
          </a:p>
          <a:p>
            <a:r>
              <a:rPr lang="en-GB" b="1" i="1" dirty="0">
                <a:latin typeface="Adobe Caslon Pro"/>
              </a:rPr>
              <a:t>seismic hazard</a:t>
            </a:r>
            <a:r>
              <a:rPr lang="en-GB" dirty="0">
                <a:latin typeface="Adobe Caslon Pro"/>
              </a:rPr>
              <a:t> := the exceedance (or occurrence) probability for a </a:t>
            </a:r>
            <a:r>
              <a:rPr lang="en-GB" u="sng" dirty="0">
                <a:latin typeface="Adobe Caslon Pro"/>
              </a:rPr>
              <a:t>given</a:t>
            </a:r>
            <a:r>
              <a:rPr lang="en-GB" dirty="0">
                <a:latin typeface="Adobe Caslon Pro"/>
              </a:rPr>
              <a:t> ground motion </a:t>
            </a:r>
            <a:r>
              <a:rPr lang="en-GB" u="sng" dirty="0">
                <a:latin typeface="Adobe Caslon Pro"/>
              </a:rPr>
              <a:t>intensity measure threshold</a:t>
            </a:r>
            <a:r>
              <a:rPr lang="en-GB" dirty="0">
                <a:latin typeface="Adobe Caslon Pro"/>
              </a:rPr>
              <a:t>, site and time interval</a:t>
            </a:r>
          </a:p>
          <a:p>
            <a:r>
              <a:rPr lang="en-GB" b="1" i="1" dirty="0">
                <a:latin typeface="Adobe Caslon Pro"/>
              </a:rPr>
              <a:t>seismic risk</a:t>
            </a:r>
            <a:r>
              <a:rPr lang="en-GB" dirty="0">
                <a:latin typeface="Adobe Caslon Pro"/>
              </a:rPr>
              <a:t>:= the exceedance (or occurrence) probability for a </a:t>
            </a:r>
            <a:r>
              <a:rPr lang="en-GB" u="sng" dirty="0">
                <a:latin typeface="Adobe Caslon Pro"/>
              </a:rPr>
              <a:t>given loss threshold</a:t>
            </a:r>
            <a:r>
              <a:rPr lang="en-GB" dirty="0">
                <a:latin typeface="Adobe Caslon Pro"/>
              </a:rPr>
              <a:t>, site and time interval.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9</a:t>
            </a:fld>
            <a:endParaRPr lang="it-IT" dirty="0">
              <a:latin typeface="Adobe Caslon Pro"/>
            </a:endParaRP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59849A65-AF07-4370-96E7-8BEAA0A2985C}"/>
              </a:ext>
            </a:extLst>
          </p:cNvPr>
          <p:cNvGrpSpPr/>
          <p:nvPr/>
        </p:nvGrpSpPr>
        <p:grpSpPr>
          <a:xfrm>
            <a:off x="2932987" y="2458113"/>
            <a:ext cx="6639276" cy="3456550"/>
            <a:chOff x="2932987" y="2458113"/>
            <a:chExt cx="6639276" cy="3456550"/>
          </a:xfrm>
        </p:grpSpPr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7" name="Diagramma 6"/>
                <p:cNvGraphicFramePr/>
                <p:nvPr>
                  <p:extLst>
                    <p:ext uri="{D42A27DB-BD31-4B8C-83A1-F6EECF244321}">
                      <p14:modId xmlns:p14="http://schemas.microsoft.com/office/powerpoint/2010/main" val="3746902356"/>
                    </p:ext>
                  </p:extLst>
                </p:nvPr>
              </p:nvGraphicFramePr>
              <p:xfrm>
                <a:off x="2932987" y="2458113"/>
                <a:ext cx="6639276" cy="3456550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3" r:lo="rId4" r:qs="rId5" r:cs="rId6"/>
                </a:graphicData>
              </a:graphic>
            </p:graphicFrame>
          </mc:Choice>
          <mc:Fallback xmlns="">
            <p:graphicFrame>
              <p:nvGraphicFramePr>
                <p:cNvPr id="7" name="Diagramma 6"/>
                <p:cNvGraphicFramePr/>
                <p:nvPr>
                  <p:extLst>
                    <p:ext uri="{D42A27DB-BD31-4B8C-83A1-F6EECF244321}">
                      <p14:modId xmlns:p14="http://schemas.microsoft.com/office/powerpoint/2010/main" val="3746902356"/>
                    </p:ext>
                  </p:extLst>
                </p:nvPr>
              </p:nvGraphicFramePr>
              <p:xfrm>
                <a:off x="2932987" y="2458113"/>
                <a:ext cx="6639276" cy="3456550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8" r:lo="rId9" r:qs="rId10" r:cs="rId11"/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CasellaDiTesto 7"/>
                <p:cNvSpPr txBox="1"/>
                <p:nvPr/>
              </p:nvSpPr>
              <p:spPr>
                <a:xfrm>
                  <a:off x="3148316" y="3757205"/>
                  <a:ext cx="1243354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𝐼𝑀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𝐼𝑀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en-GB" dirty="0">
                    <a:latin typeface="Adobe Caslon Pro"/>
                  </a:endParaRPr>
                </a:p>
              </p:txBody>
            </p:sp>
          </mc:Choice>
          <mc:Fallback xmlns="">
            <p:sp>
              <p:nvSpPr>
                <p:cNvPr id="8" name="CasellaDiTesto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48316" y="3757205"/>
                  <a:ext cx="1243354" cy="1384995"/>
                </a:xfrm>
                <a:prstGeom prst="rect">
                  <a:avLst/>
                </a:prstGeom>
                <a:blipFill>
                  <a:blip r:embed="rId12"/>
                  <a:stretch>
                    <a:fillRect l="-1961" t="-439" r="-3922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CasellaDiTesto 8"/>
                <p:cNvSpPr txBox="1"/>
                <p:nvPr/>
              </p:nvSpPr>
              <p:spPr>
                <a:xfrm>
                  <a:off x="4890306" y="3701118"/>
                  <a:ext cx="1247201" cy="1107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𝐸𝐷𝑃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𝐼𝑀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𝐸𝐷𝑃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9" name="CasellaDiTesto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90306" y="3701118"/>
                  <a:ext cx="1247201" cy="1107996"/>
                </a:xfrm>
                <a:prstGeom prst="rect">
                  <a:avLst/>
                </a:prstGeom>
                <a:blipFill>
                  <a:blip r:embed="rId13"/>
                  <a:stretch>
                    <a:fillRect l="-1951" t="-549" r="-3902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CasellaDiTesto 9"/>
                <p:cNvSpPr txBox="1"/>
                <p:nvPr/>
              </p:nvSpPr>
              <p:spPr>
                <a:xfrm>
                  <a:off x="6568411" y="3701117"/>
                  <a:ext cx="1321772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𝐷𝑀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𝐸𝐷𝑃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en-GB" dirty="0">
                    <a:latin typeface="Adobe Caslon Pro"/>
                  </a:endParaRPr>
                </a:p>
              </p:txBody>
            </p:sp>
          </mc:Choice>
          <mc:Fallback xmlns="">
            <p:sp>
              <p:nvSpPr>
                <p:cNvPr id="10" name="CasellaDiTesto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68411" y="3701117"/>
                  <a:ext cx="1321772" cy="1384995"/>
                </a:xfrm>
                <a:prstGeom prst="rect">
                  <a:avLst/>
                </a:prstGeom>
                <a:blipFill>
                  <a:blip r:embed="rId14"/>
                  <a:stretch>
                    <a:fillRect l="-1843" t="-441" r="-3687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CasellaDiTesto 10"/>
                <p:cNvSpPr txBox="1"/>
                <p:nvPr/>
              </p:nvSpPr>
              <p:spPr>
                <a:xfrm>
                  <a:off x="8231907" y="3701117"/>
                  <a:ext cx="1183144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𝐷𝑉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𝐷𝑀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Adobe Caslon Pro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𝐷𝑉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it-IT" b="0" dirty="0">
                    <a:latin typeface="Adobe Caslon Pro"/>
                    <a:ea typeface="Cambria Math" panose="02040503050406030204" pitchFamily="18" charset="0"/>
                  </a:endParaRPr>
                </a:p>
                <a:p>
                  <a:endParaRPr lang="en-GB" dirty="0">
                    <a:latin typeface="Adobe Caslon Pro"/>
                  </a:endParaRPr>
                </a:p>
              </p:txBody>
            </p:sp>
          </mc:Choice>
          <mc:Fallback xmlns="">
            <p:sp>
              <p:nvSpPr>
                <p:cNvPr id="11" name="CasellaDiTesto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31907" y="3701117"/>
                  <a:ext cx="1183144" cy="1384995"/>
                </a:xfrm>
                <a:prstGeom prst="rect">
                  <a:avLst/>
                </a:prstGeom>
                <a:blipFill>
                  <a:blip r:embed="rId15"/>
                  <a:stretch>
                    <a:fillRect l="-2062" t="-441" r="-4124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9" name="Connettore 4 18"/>
            <p:cNvCxnSpPr/>
            <p:nvPr/>
          </p:nvCxnSpPr>
          <p:spPr>
            <a:xfrm flipH="1">
              <a:off x="2932987" y="4475756"/>
              <a:ext cx="6639276" cy="12700"/>
            </a:xfrm>
            <a:prstGeom prst="bentConnector5">
              <a:avLst>
                <a:gd name="adj1" fmla="val -3443"/>
                <a:gd name="adj2" fmla="val -11113055"/>
                <a:gd name="adj3" fmla="val 103443"/>
              </a:avLst>
            </a:prstGeom>
            <a:ln w="41275">
              <a:solidFill>
                <a:srgbClr val="A0162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340D36E-3820-42A7-B526-7497245ECE3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16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D6C6AEDA-F296-41EE-BFFE-38F0D3968B00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30DB6A93-48E5-48DF-BFCE-D1DF2053F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CE4C336B-915E-4F53-A9C4-CEA517CAC39B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27" name="Picture 2" descr="ITN Inspire Logo">
                <a:extLst>
                  <a:ext uri="{FF2B5EF4-FFF2-40B4-BE49-F238E27FC236}">
                    <a16:creationId xmlns:a16="http://schemas.microsoft.com/office/drawing/2014/main" id="{7FE60B3D-930C-4B12-A5BA-D1A063582A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ITN Inspire Logo">
                <a:extLst>
                  <a:ext uri="{FF2B5EF4-FFF2-40B4-BE49-F238E27FC236}">
                    <a16:creationId xmlns:a16="http://schemas.microsoft.com/office/drawing/2014/main" id="{5484B6C1-8162-4AA1-A6AE-0EA7622126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aphicFrame>
        <p:nvGraphicFramePr>
          <p:cNvPr id="18" name="Tabella 6">
            <a:extLst>
              <a:ext uri="{FF2B5EF4-FFF2-40B4-BE49-F238E27FC236}">
                <a16:creationId xmlns:a16="http://schemas.microsoft.com/office/drawing/2014/main" id="{4ABE5DB9-326B-4611-AAAA-306453656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8020643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b="1" i="0" u="none" kern="1200" dirty="0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2805110"/>
      </p:ext>
    </p:extLst>
  </p:cSld>
  <p:clrMapOvr>
    <a:masterClrMapping/>
  </p:clrMapOvr>
</p:sld>
</file>

<file path=ppt/theme/theme1.xml><?xml version="1.0" encoding="utf-8"?>
<a:theme xmlns:a="http://schemas.openxmlformats.org/drawingml/2006/main" name="modello_presentazione_standard_Ateneo_italian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2" id="{8CE99D9B-CAD2-44CC-9902-79AD77CEE7EC}" vid="{3029B4D8-372F-4AAF-83C1-AA0CD29DED5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10944</TotalTime>
  <Words>7410</Words>
  <Application>Microsoft Office PowerPoint</Application>
  <PresentationFormat>Widescreen</PresentationFormat>
  <Paragraphs>1379</Paragraphs>
  <Slides>65</Slides>
  <Notes>42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65</vt:i4>
      </vt:variant>
    </vt:vector>
  </HeadingPairs>
  <TitlesOfParts>
    <vt:vector size="74" baseType="lpstr">
      <vt:lpstr>TI-Nspire</vt:lpstr>
      <vt:lpstr>Adobe Caslon Pro</vt:lpstr>
      <vt:lpstr>Arial</vt:lpstr>
      <vt:lpstr>Calibri</vt:lpstr>
      <vt:lpstr>Calibri Light</vt:lpstr>
      <vt:lpstr>Cambria</vt:lpstr>
      <vt:lpstr>Cambria Math</vt:lpstr>
      <vt:lpstr>Wingdings</vt:lpstr>
      <vt:lpstr>modello_presentazione_standard_Ateneo_italiano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Chiara Nardin</dc:creator>
  <cp:lastModifiedBy>Nardin Chiara</cp:lastModifiedBy>
  <cp:revision>268</cp:revision>
  <dcterms:created xsi:type="dcterms:W3CDTF">2019-12-12T13:08:37Z</dcterms:created>
  <dcterms:modified xsi:type="dcterms:W3CDTF">2020-11-24T12:52:55Z</dcterms:modified>
</cp:coreProperties>
</file>

<file path=docProps/thumbnail.jpeg>
</file>